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6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64" r:id="rId20"/>
    <p:sldId id="278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85CDF-924D-4B4F-B4E8-68855952144A}" v="719" dt="2019-05-08T21:22:35.379"/>
    <p1510:client id="{B85E9E8E-60B9-4FBF-B5BD-B1E5610C9C02}" v="13" dt="2019-05-08T20:26:01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AF7BC-06CD-4D44-B8CB-2353EB795A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34FE76-8DB9-46C0-AF2E-4919E51ED9BF}">
      <dgm:prSet/>
      <dgm:spPr/>
      <dgm:t>
        <a:bodyPr/>
        <a:lstStyle/>
        <a:p>
          <a:r>
            <a:rPr lang="pl-PL"/>
            <a:t>Autorzy:</a:t>
          </a:r>
          <a:endParaRPr lang="en-US"/>
        </a:p>
      </dgm:t>
    </dgm:pt>
    <dgm:pt modelId="{8E915ED0-9F04-4FA6-8BD6-4E4DC8610E1A}" type="parTrans" cxnId="{441E6CD0-B96A-4C98-B983-5E05FE574659}">
      <dgm:prSet/>
      <dgm:spPr/>
      <dgm:t>
        <a:bodyPr/>
        <a:lstStyle/>
        <a:p>
          <a:endParaRPr lang="en-US"/>
        </a:p>
      </dgm:t>
    </dgm:pt>
    <dgm:pt modelId="{DA5336F9-3E48-469A-9D8A-DA23CB487D6E}" type="sibTrans" cxnId="{441E6CD0-B96A-4C98-B983-5E05FE574659}">
      <dgm:prSet/>
      <dgm:spPr/>
      <dgm:t>
        <a:bodyPr/>
        <a:lstStyle/>
        <a:p>
          <a:endParaRPr lang="en-US"/>
        </a:p>
      </dgm:t>
    </dgm:pt>
    <dgm:pt modelId="{AACD72A4-CECA-490C-A936-C876B46F5790}">
      <dgm:prSet/>
      <dgm:spPr/>
      <dgm:t>
        <a:bodyPr/>
        <a:lstStyle/>
        <a:p>
          <a:r>
            <a:rPr lang="pl-PL" dirty="0"/>
            <a:t>Beata Dylewska</a:t>
          </a:r>
          <a:endParaRPr lang="en-US" dirty="0"/>
        </a:p>
      </dgm:t>
    </dgm:pt>
    <dgm:pt modelId="{CF0A7C1D-9AE9-4058-8CD3-4CD249D6ACDD}" type="parTrans" cxnId="{E0A6C52D-D18B-46AB-9552-14565C9E2BA6}">
      <dgm:prSet/>
      <dgm:spPr/>
      <dgm:t>
        <a:bodyPr/>
        <a:lstStyle/>
        <a:p>
          <a:endParaRPr lang="en-US"/>
        </a:p>
      </dgm:t>
    </dgm:pt>
    <dgm:pt modelId="{05472E8D-050E-4E4D-B8B9-AA9A7456378D}" type="sibTrans" cxnId="{E0A6C52D-D18B-46AB-9552-14565C9E2BA6}">
      <dgm:prSet/>
      <dgm:spPr/>
      <dgm:t>
        <a:bodyPr/>
        <a:lstStyle/>
        <a:p>
          <a:endParaRPr lang="en-US"/>
        </a:p>
      </dgm:t>
    </dgm:pt>
    <dgm:pt modelId="{6D046AC5-E316-4796-BE14-E8D06AF974E2}">
      <dgm:prSet/>
      <dgm:spPr/>
      <dgm:t>
        <a:bodyPr/>
        <a:lstStyle/>
        <a:p>
          <a:r>
            <a:rPr lang="pl-PL"/>
            <a:t>Kinga Patalas</a:t>
          </a:r>
          <a:endParaRPr lang="en-US"/>
        </a:p>
      </dgm:t>
    </dgm:pt>
    <dgm:pt modelId="{8C29A24F-7F10-40D5-A0B9-0439A9F25A85}" type="parTrans" cxnId="{18D60636-9D15-4D95-A093-7C801FEE1722}">
      <dgm:prSet/>
      <dgm:spPr/>
      <dgm:t>
        <a:bodyPr/>
        <a:lstStyle/>
        <a:p>
          <a:endParaRPr lang="en-US"/>
        </a:p>
      </dgm:t>
    </dgm:pt>
    <dgm:pt modelId="{B9D66FF7-434F-460E-A121-BF57CDD1098E}" type="sibTrans" cxnId="{18D60636-9D15-4D95-A093-7C801FEE1722}">
      <dgm:prSet/>
      <dgm:spPr/>
      <dgm:t>
        <a:bodyPr/>
        <a:lstStyle/>
        <a:p>
          <a:endParaRPr lang="en-US"/>
        </a:p>
      </dgm:t>
    </dgm:pt>
    <dgm:pt modelId="{60C8CB75-C3AA-4018-AB02-B9DD4FF2878E}">
      <dgm:prSet/>
      <dgm:spPr/>
      <dgm:t>
        <a:bodyPr/>
        <a:lstStyle/>
        <a:p>
          <a:r>
            <a:rPr lang="pl-PL"/>
            <a:t>Szymon Pawlak</a:t>
          </a:r>
          <a:endParaRPr lang="en-US"/>
        </a:p>
      </dgm:t>
    </dgm:pt>
    <dgm:pt modelId="{D71FA2B7-B9E6-464B-8875-43FB3CFC2E38}" type="parTrans" cxnId="{62486860-2D56-42F8-A31C-26B7C26F451C}">
      <dgm:prSet/>
      <dgm:spPr/>
      <dgm:t>
        <a:bodyPr/>
        <a:lstStyle/>
        <a:p>
          <a:endParaRPr lang="en-US"/>
        </a:p>
      </dgm:t>
    </dgm:pt>
    <dgm:pt modelId="{E2D978E5-1EA5-415E-9417-483C730F9FF3}" type="sibTrans" cxnId="{62486860-2D56-42F8-A31C-26B7C26F451C}">
      <dgm:prSet/>
      <dgm:spPr/>
      <dgm:t>
        <a:bodyPr/>
        <a:lstStyle/>
        <a:p>
          <a:endParaRPr lang="en-US"/>
        </a:p>
      </dgm:t>
    </dgm:pt>
    <dgm:pt modelId="{D61858DA-1EC8-4667-8C31-CBE0B8435FD3}" type="pres">
      <dgm:prSet presAssocID="{59EAF7BC-06CD-4D44-B8CB-2353EB795A7E}" presName="linear" presStyleCnt="0">
        <dgm:presLayoutVars>
          <dgm:animLvl val="lvl"/>
          <dgm:resizeHandles val="exact"/>
        </dgm:presLayoutVars>
      </dgm:prSet>
      <dgm:spPr/>
    </dgm:pt>
    <dgm:pt modelId="{896C04CF-4E0F-418E-9BB6-EA3D4D7A56C3}" type="pres">
      <dgm:prSet presAssocID="{C134FE76-8DB9-46C0-AF2E-4919E51ED9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D66142F-AADF-41AF-B4B9-0C75D596DA2A}" type="pres">
      <dgm:prSet presAssocID="{C134FE76-8DB9-46C0-AF2E-4919E51ED9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E83B11-2FB3-4F81-B207-CBCE09684D93}" type="presOf" srcId="{59EAF7BC-06CD-4D44-B8CB-2353EB795A7E}" destId="{D61858DA-1EC8-4667-8C31-CBE0B8435FD3}" srcOrd="0" destOrd="0" presId="urn:microsoft.com/office/officeart/2005/8/layout/vList2"/>
    <dgm:cxn modelId="{E0A6C52D-D18B-46AB-9552-14565C9E2BA6}" srcId="{C134FE76-8DB9-46C0-AF2E-4919E51ED9BF}" destId="{AACD72A4-CECA-490C-A936-C876B46F5790}" srcOrd="0" destOrd="0" parTransId="{CF0A7C1D-9AE9-4058-8CD3-4CD249D6ACDD}" sibTransId="{05472E8D-050E-4E4D-B8B9-AA9A7456378D}"/>
    <dgm:cxn modelId="{18D60636-9D15-4D95-A093-7C801FEE1722}" srcId="{C134FE76-8DB9-46C0-AF2E-4919E51ED9BF}" destId="{6D046AC5-E316-4796-BE14-E8D06AF974E2}" srcOrd="1" destOrd="0" parTransId="{8C29A24F-7F10-40D5-A0B9-0439A9F25A85}" sibTransId="{B9D66FF7-434F-460E-A121-BF57CDD1098E}"/>
    <dgm:cxn modelId="{FE0DB236-B87D-4516-B0A1-2561ABC7C3BE}" type="presOf" srcId="{AACD72A4-CECA-490C-A936-C876B46F5790}" destId="{4D66142F-AADF-41AF-B4B9-0C75D596DA2A}" srcOrd="0" destOrd="0" presId="urn:microsoft.com/office/officeart/2005/8/layout/vList2"/>
    <dgm:cxn modelId="{62486860-2D56-42F8-A31C-26B7C26F451C}" srcId="{C134FE76-8DB9-46C0-AF2E-4919E51ED9BF}" destId="{60C8CB75-C3AA-4018-AB02-B9DD4FF2878E}" srcOrd="2" destOrd="0" parTransId="{D71FA2B7-B9E6-464B-8875-43FB3CFC2E38}" sibTransId="{E2D978E5-1EA5-415E-9417-483C730F9FF3}"/>
    <dgm:cxn modelId="{F87D11C8-BC83-4C34-8061-0E613C0E19AD}" type="presOf" srcId="{6D046AC5-E316-4796-BE14-E8D06AF974E2}" destId="{4D66142F-AADF-41AF-B4B9-0C75D596DA2A}" srcOrd="0" destOrd="1" presId="urn:microsoft.com/office/officeart/2005/8/layout/vList2"/>
    <dgm:cxn modelId="{441E6CD0-B96A-4C98-B983-5E05FE574659}" srcId="{59EAF7BC-06CD-4D44-B8CB-2353EB795A7E}" destId="{C134FE76-8DB9-46C0-AF2E-4919E51ED9BF}" srcOrd="0" destOrd="0" parTransId="{8E915ED0-9F04-4FA6-8BD6-4E4DC8610E1A}" sibTransId="{DA5336F9-3E48-469A-9D8A-DA23CB487D6E}"/>
    <dgm:cxn modelId="{45ABF3D9-CA0A-4148-9D78-D5E56DE66E3B}" type="presOf" srcId="{C134FE76-8DB9-46C0-AF2E-4919E51ED9BF}" destId="{896C04CF-4E0F-418E-9BB6-EA3D4D7A56C3}" srcOrd="0" destOrd="0" presId="urn:microsoft.com/office/officeart/2005/8/layout/vList2"/>
    <dgm:cxn modelId="{D23B14E0-C615-4303-8C34-7EE9B06D3F5B}" type="presOf" srcId="{60C8CB75-C3AA-4018-AB02-B9DD4FF2878E}" destId="{4D66142F-AADF-41AF-B4B9-0C75D596DA2A}" srcOrd="0" destOrd="2" presId="urn:microsoft.com/office/officeart/2005/8/layout/vList2"/>
    <dgm:cxn modelId="{89E309A0-B65B-476D-8FF9-3BFC2739CF16}" type="presParOf" srcId="{D61858DA-1EC8-4667-8C31-CBE0B8435FD3}" destId="{896C04CF-4E0F-418E-9BB6-EA3D4D7A56C3}" srcOrd="0" destOrd="0" presId="urn:microsoft.com/office/officeart/2005/8/layout/vList2"/>
    <dgm:cxn modelId="{A959F3A1-A900-4116-9BE0-BB438BBC8C9F}" type="presParOf" srcId="{D61858DA-1EC8-4667-8C31-CBE0B8435FD3}" destId="{4D66142F-AADF-41AF-B4B9-0C75D596DA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C04CF-4E0F-418E-9BB6-EA3D4D7A56C3}">
      <dsp:nvSpPr>
        <dsp:cNvPr id="0" name=""/>
        <dsp:cNvSpPr/>
      </dsp:nvSpPr>
      <dsp:spPr>
        <a:xfrm>
          <a:off x="0" y="382533"/>
          <a:ext cx="5115491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Autorzy:</a:t>
          </a:r>
          <a:endParaRPr lang="en-US" sz="6500" kern="1200"/>
        </a:p>
      </dsp:txBody>
      <dsp:txXfrm>
        <a:off x="76105" y="458638"/>
        <a:ext cx="4963281" cy="1406815"/>
      </dsp:txXfrm>
    </dsp:sp>
    <dsp:sp modelId="{4D66142F-AADF-41AF-B4B9-0C75D596DA2A}">
      <dsp:nvSpPr>
        <dsp:cNvPr id="0" name=""/>
        <dsp:cNvSpPr/>
      </dsp:nvSpPr>
      <dsp:spPr>
        <a:xfrm>
          <a:off x="0" y="1941559"/>
          <a:ext cx="5115491" cy="26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5100" kern="1200" dirty="0"/>
            <a:t>Beata Dylewska</a:t>
          </a: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5100" kern="1200"/>
            <a:t>Kinga Patalas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5100" kern="1200"/>
            <a:t>Szymon Pawlak</a:t>
          </a:r>
          <a:endParaRPr lang="en-US" sz="5100" kern="1200"/>
        </a:p>
      </dsp:txBody>
      <dsp:txXfrm>
        <a:off x="0" y="1941559"/>
        <a:ext cx="5115491" cy="262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2812-0B8A-463E-9D55-9B0B020F1EBF}" type="datetimeFigureOut">
              <a:rPr lang="pl-PL"/>
              <a:t>09.05.2019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5DF68-B0DC-4CD2-B18E-1BCCA01C742D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pitalbikeshare.com/system-dat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reemeteo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Zbiór dotyczący wypożyczalni rowerów w Waszyngtonie, stolicy Stanów Zjednoczonych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942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wszyscy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użytkownicy</a:t>
            </a:r>
            <a:r>
              <a:rPr lang="en-US" dirty="0">
                <a:cs typeface="Calibri"/>
              </a:rPr>
              <a:t> </a:t>
            </a:r>
            <a:r>
              <a:rPr lang="pl-PL" dirty="0">
                <a:cs typeface="Calibri"/>
              </a:rPr>
              <a:t> w dni wolne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najwięcej</a:t>
            </a:r>
            <a:r>
              <a:rPr lang="en-US" dirty="0">
                <a:cs typeface="Calibri"/>
              </a:rPr>
              <a:t> wypożyczeń </a:t>
            </a:r>
            <a:r>
              <a:rPr lang="en-US" dirty="0" err="1">
                <a:cs typeface="Calibri"/>
              </a:rPr>
              <a:t>popołudniu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relaksu</a:t>
            </a:r>
            <a:r>
              <a:rPr lang="pl-PL" dirty="0">
                <a:cs typeface="Calibri"/>
              </a:rPr>
              <a:t>, wyjazdy z rodziną, </a:t>
            </a:r>
            <a:r>
              <a:rPr lang="pl-PL" dirty="0" err="1">
                <a:cs typeface="Calibri"/>
              </a:rPr>
              <a:t>itp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36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najwięcej</a:t>
            </a:r>
            <a:r>
              <a:rPr lang="en-US" dirty="0">
                <a:cs typeface="Calibri"/>
              </a:rPr>
              <a:t> w </a:t>
            </a:r>
            <a:r>
              <a:rPr lang="en-US" dirty="0" err="1">
                <a:cs typeface="Calibri"/>
              </a:rPr>
              <a:t>godz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popołudniowych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ekstremum</a:t>
            </a:r>
            <a:r>
              <a:rPr lang="en-US" dirty="0">
                <a:cs typeface="Calibri"/>
              </a:rPr>
              <a:t> ok 17) - </a:t>
            </a:r>
            <a:r>
              <a:rPr lang="en-US" dirty="0" err="1">
                <a:cs typeface="Calibri"/>
              </a:rPr>
              <a:t>powroty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pracy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wypożyczenia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przypadkowe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niezaplanowane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rowerem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szybciej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można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wrócić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domu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niż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komunikacją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miejską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godziny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szczytu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zakładamy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podróż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własnie</a:t>
            </a:r>
            <a:r>
              <a:rPr lang="en-US" dirty="0">
                <a:cs typeface="Calibri"/>
              </a:rPr>
              <a:t> </a:t>
            </a:r>
            <a:r>
              <a:rPr lang="pl-PL" dirty="0">
                <a:cs typeface="Calibri"/>
              </a:rPr>
              <a:t>komunikacją</a:t>
            </a:r>
            <a:r>
              <a:rPr lang="en-US" dirty="0">
                <a:cs typeface="Calibri"/>
              </a:rPr>
              <a:t>)</a:t>
            </a:r>
            <a:r>
              <a:rPr lang="pl-PL" dirty="0">
                <a:cs typeface="Calibri"/>
              </a:rPr>
              <a:t>, ładna pogoda skłoniła do powrotu rowerem, brak presji czasu, itp..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039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użytkownicy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zarejestrowani</a:t>
            </a:r>
            <a:r>
              <a:rPr lang="pl-PL" dirty="0">
                <a:cs typeface="Calibri"/>
              </a:rPr>
              <a:t> w dni pracujące</a:t>
            </a:r>
            <a:endParaRPr lang="en-US" dirty="0">
              <a:cs typeface="Calibri"/>
            </a:endParaRPr>
          </a:p>
          <a:p>
            <a:r>
              <a:rPr lang="en-US" dirty="0"/>
              <a:t>-</a:t>
            </a:r>
            <a:r>
              <a:rPr lang="en-US" dirty="0" err="1"/>
              <a:t>tendencję</a:t>
            </a:r>
            <a:r>
              <a:rPr lang="en-US" dirty="0"/>
              <a:t> </a:t>
            </a:r>
            <a:r>
              <a:rPr lang="en-US" dirty="0" err="1"/>
              <a:t>największych</a:t>
            </a:r>
            <a:r>
              <a:rPr lang="en-US" dirty="0"/>
              <a:t> wypożyczeń w </a:t>
            </a:r>
            <a:r>
              <a:rPr lang="en-US" dirty="0" err="1"/>
              <a:t>okolicach</a:t>
            </a:r>
            <a:r>
              <a:rPr lang="en-US" dirty="0"/>
              <a:t> </a:t>
            </a:r>
            <a:r>
              <a:rPr lang="en-US" dirty="0" err="1"/>
              <a:t>godz</a:t>
            </a:r>
            <a:r>
              <a:rPr lang="en-US" dirty="0"/>
              <a:t> 8 </a:t>
            </a:r>
            <a:r>
              <a:rPr lang="en-US" dirty="0" err="1"/>
              <a:t>i</a:t>
            </a:r>
            <a:r>
              <a:rPr lang="en-US" dirty="0"/>
              <a:t> 17/18, </a:t>
            </a:r>
            <a:r>
              <a:rPr lang="en-US" dirty="0" err="1"/>
              <a:t>czyli</a:t>
            </a:r>
            <a:r>
              <a:rPr lang="en-US" dirty="0"/>
              <a:t>  w </a:t>
            </a:r>
            <a:r>
              <a:rPr lang="en-US" dirty="0" err="1"/>
              <a:t>godzinach</a:t>
            </a:r>
            <a:r>
              <a:rPr lang="en-US" dirty="0"/>
              <a:t>, w </a:t>
            </a:r>
            <a:r>
              <a:rPr lang="en-US" dirty="0" err="1"/>
              <a:t>których</a:t>
            </a:r>
            <a:r>
              <a:rPr lang="en-US" dirty="0"/>
              <a:t> </a:t>
            </a:r>
            <a:r>
              <a:rPr lang="en-US" dirty="0" err="1"/>
              <a:t>większość</a:t>
            </a:r>
            <a:r>
              <a:rPr lang="en-US" dirty="0"/>
              <a:t> </a:t>
            </a:r>
            <a:r>
              <a:rPr lang="en-US" dirty="0" err="1"/>
              <a:t>osób</a:t>
            </a:r>
            <a:r>
              <a:rPr lang="en-US" dirty="0"/>
              <a:t> </a:t>
            </a:r>
            <a:r>
              <a:rPr lang="en-US" dirty="0" err="1"/>
              <a:t>dojeżdza</a:t>
            </a:r>
            <a:r>
              <a:rPr lang="en-US" dirty="0"/>
              <a:t> do </a:t>
            </a:r>
            <a:r>
              <a:rPr lang="en-US" dirty="0" err="1"/>
              <a:t>pracy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wraca</a:t>
            </a:r>
            <a:r>
              <a:rPr lang="en-US" dirty="0"/>
              <a:t> do </a:t>
            </a:r>
            <a:r>
              <a:rPr lang="en-US" dirty="0" err="1"/>
              <a:t>domu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wypożyczenia</a:t>
            </a:r>
            <a:r>
              <a:rPr lang="en-US" dirty="0"/>
              <a:t> </a:t>
            </a:r>
            <a:r>
              <a:rPr lang="en-US" dirty="0" err="1"/>
              <a:t>zaplanowane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78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cs typeface="Calibri"/>
              </a:rPr>
              <a:t>Tendencja jest porównywalna, im dłużej coś jest, tym ma więcej użytkowników - przekonanie społeczeństwa, że coś jest dobre, wymaga czasu</a:t>
            </a:r>
          </a:p>
          <a:p>
            <a:r>
              <a:rPr lang="pl-PL" dirty="0">
                <a:cs typeface="Calibri"/>
              </a:rPr>
              <a:t>Różnica rok do roku miedzy 50 a 130 tysięcy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672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Anomalia w prędkości wiatru przy dużych wartościach</a:t>
            </a:r>
          </a:p>
          <a:p>
            <a:r>
              <a:rPr lang="pl-PL" dirty="0"/>
              <a:t>Przyczyna?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14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taka </a:t>
            </a:r>
            <a:r>
              <a:rPr lang="en-US" dirty="0" err="1"/>
              <a:t>anomalia</a:t>
            </a:r>
            <a:r>
              <a:rPr lang="en-US" dirty="0"/>
              <a:t> </a:t>
            </a:r>
            <a:r>
              <a:rPr lang="en-US" dirty="0" err="1"/>
              <a:t>występuje</a:t>
            </a:r>
            <a:r>
              <a:rPr lang="en-US" dirty="0"/>
              <a:t> ze </a:t>
            </a:r>
            <a:r>
              <a:rPr lang="en-US" dirty="0" err="1"/>
              <a:t>względu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małą</a:t>
            </a:r>
            <a:r>
              <a:rPr lang="en-US" dirty="0"/>
              <a:t> 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pl-PL" dirty="0"/>
          </a:p>
          <a:p>
            <a:r>
              <a:rPr lang="pl-PL" dirty="0"/>
              <a:t>Dla małych prędkości wiatru mamy po kilka tysięcy rekordów</a:t>
            </a:r>
          </a:p>
          <a:p>
            <a:r>
              <a:rPr lang="pl-PL" dirty="0"/>
              <a:t>Dla dużych prędkości pojedyncze </a:t>
            </a:r>
            <a:r>
              <a:rPr lang="pl-PL" dirty="0" err="1"/>
              <a:t>wartośći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30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cs typeface="Calibri"/>
              </a:rPr>
              <a:t>-największy związek występuje między temp powietrza a temp otoczenia (0.99) – co logiczne</a:t>
            </a:r>
          </a:p>
          <a:p>
            <a:r>
              <a:rPr lang="pl-PL" dirty="0">
                <a:cs typeface="Calibri"/>
              </a:rPr>
              <a:t>- Duża istotność dla </a:t>
            </a:r>
            <a:r>
              <a:rPr lang="pl-PL" dirty="0" err="1">
                <a:cs typeface="Calibri"/>
              </a:rPr>
              <a:t>tempreratury</a:t>
            </a:r>
            <a:r>
              <a:rPr lang="pl-PL" dirty="0">
                <a:cs typeface="Calibri"/>
              </a:rPr>
              <a:t> (im większa tym więcej </a:t>
            </a:r>
            <a:r>
              <a:rPr lang="pl-PL" dirty="0" err="1">
                <a:cs typeface="Calibri"/>
              </a:rPr>
              <a:t>wypozyczeń</a:t>
            </a:r>
            <a:r>
              <a:rPr lang="pl-PL" dirty="0">
                <a:cs typeface="Calibri"/>
              </a:rPr>
              <a:t>), ujemna korelacja dla wilgotności (deszcz?), brak korelacji dla wiatru (co dziwne, ciężko się jedzie pod wiatr)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65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większa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temperatura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więcej</a:t>
            </a:r>
            <a:r>
              <a:rPr lang="en-US" dirty="0">
                <a:cs typeface="Calibri"/>
              </a:rPr>
              <a:t> wypożyczeń - </a:t>
            </a:r>
            <a:r>
              <a:rPr lang="en-US" dirty="0" err="1">
                <a:cs typeface="Calibri"/>
              </a:rPr>
              <a:t>pewnie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częściowo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relaksu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634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bardziej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wilgotne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powietrze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mniej</a:t>
            </a:r>
            <a:r>
              <a:rPr lang="en-US" dirty="0">
                <a:cs typeface="Calibri"/>
              </a:rPr>
              <a:t> wypożyczeń - </a:t>
            </a:r>
            <a:r>
              <a:rPr lang="en-US" dirty="0" err="1">
                <a:cs typeface="Calibri"/>
              </a:rPr>
              <a:t>ciężko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oddycha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wilgotnym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powietrzem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mniejsza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ochota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wysiłek</a:t>
            </a:r>
            <a:r>
              <a:rPr lang="pl-PL" dirty="0">
                <a:cs typeface="Calibri"/>
              </a:rPr>
              <a:t>, opady deszczu, lub po opadach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2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ładniejsza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pogoda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więcej</a:t>
            </a:r>
            <a:r>
              <a:rPr lang="en-US" dirty="0">
                <a:cs typeface="Calibri"/>
              </a:rPr>
              <a:t> wypożyczeń - </a:t>
            </a:r>
            <a:r>
              <a:rPr lang="en-US" dirty="0" err="1">
                <a:cs typeface="Calibri"/>
              </a:rPr>
              <a:t>przecież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logiczne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w </a:t>
            </a:r>
            <a:r>
              <a:rPr lang="en-US" dirty="0" err="1">
                <a:cs typeface="Calibri"/>
              </a:rPr>
              <a:t>burzy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gradzie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mgle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mało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jeździć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rowerem</a:t>
            </a:r>
            <a:r>
              <a:rPr lang="en-US" dirty="0">
                <a:cs typeface="Calibri"/>
              </a:rPr>
              <a:t>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44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Systemy </a:t>
            </a:r>
            <a:r>
              <a:rPr lang="en-US" dirty="0" err="1"/>
              <a:t>rowerów</a:t>
            </a:r>
            <a:r>
              <a:rPr lang="en-US" dirty="0"/>
              <a:t> </a:t>
            </a:r>
            <a:r>
              <a:rPr lang="en-US" dirty="0" err="1"/>
              <a:t>publicznych</a:t>
            </a:r>
            <a:r>
              <a:rPr lang="en-US" dirty="0"/>
              <a:t> to </a:t>
            </a:r>
            <a:r>
              <a:rPr lang="en-US" dirty="0" err="1"/>
              <a:t>nowa</a:t>
            </a:r>
            <a:r>
              <a:rPr lang="en-US" dirty="0"/>
              <a:t> </a:t>
            </a:r>
            <a:r>
              <a:rPr lang="en-US" dirty="0" err="1"/>
              <a:t>generacja</a:t>
            </a:r>
            <a:r>
              <a:rPr lang="en-US" dirty="0"/>
              <a:t> </a:t>
            </a:r>
            <a:r>
              <a:rPr lang="en-US" dirty="0" err="1"/>
              <a:t>tradycyjnych</a:t>
            </a:r>
            <a:r>
              <a:rPr lang="en-US" dirty="0"/>
              <a:t> </a:t>
            </a:r>
            <a:r>
              <a:rPr lang="en-US" dirty="0" err="1"/>
              <a:t>wypożyczalni</a:t>
            </a:r>
            <a:r>
              <a:rPr lang="en-US" dirty="0"/>
              <a:t> </a:t>
            </a:r>
            <a:r>
              <a:rPr lang="en-US" dirty="0" err="1"/>
              <a:t>rowerów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/>
              <a:t>w </a:t>
            </a:r>
            <a:r>
              <a:rPr lang="en-US" dirty="0" err="1"/>
              <a:t>których</a:t>
            </a:r>
            <a:r>
              <a:rPr lang="en-US" dirty="0"/>
              <a:t> </a:t>
            </a:r>
            <a:r>
              <a:rPr lang="en-US" dirty="0" err="1"/>
              <a:t>cały</a:t>
            </a:r>
            <a:r>
              <a:rPr lang="en-US" dirty="0"/>
              <a:t> </a:t>
            </a:r>
            <a:r>
              <a:rPr lang="en-US" dirty="0" err="1"/>
              <a:t>proces</a:t>
            </a:r>
            <a:r>
              <a:rPr lang="en-US" dirty="0"/>
              <a:t> od </a:t>
            </a:r>
            <a:r>
              <a:rPr lang="en-US" dirty="0" err="1"/>
              <a:t>członkostwa</a:t>
            </a:r>
            <a:r>
              <a:rPr lang="en-US" dirty="0"/>
              <a:t>, </a:t>
            </a:r>
            <a:r>
              <a:rPr lang="en-US" dirty="0" err="1"/>
              <a:t>wynajmu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zwrotu</a:t>
            </a:r>
            <a:r>
              <a:rPr lang="en-US" dirty="0"/>
              <a:t> </a:t>
            </a:r>
            <a:r>
              <a:rPr lang="en-US" dirty="0" err="1"/>
              <a:t>staje</a:t>
            </a:r>
            <a:r>
              <a:rPr lang="en-US" dirty="0"/>
              <a:t> </a:t>
            </a:r>
            <a:r>
              <a:rPr lang="en-US" dirty="0" err="1"/>
              <a:t>się</a:t>
            </a:r>
            <a:r>
              <a:rPr lang="en-US" dirty="0"/>
              <a:t> </a:t>
            </a:r>
            <a:r>
              <a:rPr lang="en-US" dirty="0" err="1"/>
              <a:t>automatyczny</a:t>
            </a:r>
            <a:r>
              <a:rPr lang="en-US" dirty="0"/>
              <a:t>. </a:t>
            </a:r>
            <a:r>
              <a:rPr lang="en-US" dirty="0" err="1"/>
              <a:t>Dzięki</a:t>
            </a:r>
            <a:r>
              <a:rPr lang="en-US" dirty="0"/>
              <a:t> </a:t>
            </a:r>
            <a:r>
              <a:rPr lang="en-US" dirty="0" err="1"/>
              <a:t>tym</a:t>
            </a:r>
            <a:r>
              <a:rPr lang="en-US" dirty="0"/>
              <a:t> </a:t>
            </a:r>
            <a:r>
              <a:rPr lang="en-US" dirty="0" err="1"/>
              <a:t>systemom</a:t>
            </a:r>
            <a:r>
              <a:rPr lang="en-US" dirty="0"/>
              <a:t> </a:t>
            </a:r>
            <a:r>
              <a:rPr lang="en-US" dirty="0" err="1"/>
              <a:t>użytkownik</a:t>
            </a:r>
            <a:r>
              <a:rPr lang="en-US" dirty="0"/>
              <a:t> </a:t>
            </a:r>
            <a:r>
              <a:rPr lang="en-US" dirty="0" err="1"/>
              <a:t>może</a:t>
            </a:r>
            <a:r>
              <a:rPr lang="en-US" dirty="0"/>
              <a:t> </a:t>
            </a:r>
            <a:r>
              <a:rPr lang="en-US" dirty="0" err="1"/>
              <a:t>łatwo</a:t>
            </a:r>
            <a:r>
              <a:rPr lang="en-US" dirty="0"/>
              <a:t> </a:t>
            </a:r>
            <a:r>
              <a:rPr lang="en-US" dirty="0" err="1"/>
              <a:t>wypożyczyć</a:t>
            </a:r>
            <a:r>
              <a:rPr lang="en-US" dirty="0"/>
              <a:t> rower z </a:t>
            </a:r>
            <a:r>
              <a:rPr lang="en-US" dirty="0" err="1"/>
              <a:t>określonej</a:t>
            </a:r>
            <a:r>
              <a:rPr lang="en-US" dirty="0"/>
              <a:t> </a:t>
            </a:r>
            <a:r>
              <a:rPr lang="en-US" dirty="0" err="1"/>
              <a:t>pozycji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zwrócić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inną</a:t>
            </a:r>
            <a:r>
              <a:rPr lang="en-US" dirty="0"/>
              <a:t> </a:t>
            </a:r>
            <a:r>
              <a:rPr lang="en-US" dirty="0" err="1"/>
              <a:t>pozycję</a:t>
            </a:r>
            <a:r>
              <a:rPr lang="en-US" dirty="0"/>
              <a:t>. </a:t>
            </a:r>
            <a:r>
              <a:rPr lang="en-US" dirty="0" err="1"/>
              <a:t>Obecnie</a:t>
            </a:r>
            <a:r>
              <a:rPr lang="en-US" dirty="0"/>
              <a:t> </a:t>
            </a:r>
            <a:r>
              <a:rPr lang="en-US" dirty="0" err="1"/>
              <a:t>istnieje</a:t>
            </a:r>
            <a:r>
              <a:rPr lang="en-US" dirty="0"/>
              <a:t> </a:t>
            </a:r>
            <a:r>
              <a:rPr lang="en-US" dirty="0" err="1"/>
              <a:t>ponad</a:t>
            </a:r>
            <a:r>
              <a:rPr lang="en-US" dirty="0"/>
              <a:t> 500 </a:t>
            </a:r>
            <a:r>
              <a:rPr lang="en-US" dirty="0" err="1"/>
              <a:t>programów</a:t>
            </a:r>
            <a:r>
              <a:rPr lang="en-US" dirty="0"/>
              <a:t> </a:t>
            </a:r>
            <a:r>
              <a:rPr lang="en-US" dirty="0" err="1"/>
              <a:t>udostępniania</a:t>
            </a:r>
            <a:r>
              <a:rPr lang="en-US" dirty="0"/>
              <a:t> </a:t>
            </a:r>
            <a:r>
              <a:rPr lang="en-US" dirty="0" err="1"/>
              <a:t>rowerów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całym</a:t>
            </a:r>
            <a:r>
              <a:rPr lang="en-US" dirty="0"/>
              <a:t> </a:t>
            </a:r>
            <a:r>
              <a:rPr lang="en-US" dirty="0" err="1"/>
              <a:t>świecie</a:t>
            </a:r>
            <a:r>
              <a:rPr lang="en-US" dirty="0"/>
              <a:t>, </a:t>
            </a:r>
            <a:r>
              <a:rPr lang="en-US" dirty="0" err="1"/>
              <a:t>które</a:t>
            </a:r>
            <a:r>
              <a:rPr lang="en-US" dirty="0"/>
              <a:t> </a:t>
            </a:r>
            <a:r>
              <a:rPr lang="en-US" dirty="0" err="1"/>
              <a:t>składają</a:t>
            </a:r>
            <a:r>
              <a:rPr lang="en-US" dirty="0"/>
              <a:t> </a:t>
            </a:r>
            <a:r>
              <a:rPr lang="en-US" dirty="0" err="1"/>
              <a:t>się</a:t>
            </a:r>
            <a:r>
              <a:rPr lang="en-US" dirty="0"/>
              <a:t> z </a:t>
            </a:r>
            <a:r>
              <a:rPr lang="en-US" dirty="0" err="1"/>
              <a:t>ponad</a:t>
            </a:r>
            <a:r>
              <a:rPr lang="en-US" dirty="0"/>
              <a:t> 500 </a:t>
            </a:r>
            <a:r>
              <a:rPr lang="en-US" dirty="0" err="1"/>
              <a:t>tysięcy</a:t>
            </a:r>
            <a:r>
              <a:rPr lang="en-US" dirty="0"/>
              <a:t> </a:t>
            </a:r>
            <a:r>
              <a:rPr lang="en-US" dirty="0" err="1"/>
              <a:t>rowerów</a:t>
            </a:r>
            <a:r>
              <a:rPr lang="en-US" dirty="0"/>
              <a:t>. </a:t>
            </a:r>
            <a:r>
              <a:rPr lang="en-US" dirty="0" err="1"/>
              <a:t>Obecnie</a:t>
            </a:r>
            <a:r>
              <a:rPr lang="en-US" dirty="0"/>
              <a:t> </a:t>
            </a:r>
            <a:r>
              <a:rPr lang="en-US" dirty="0" err="1"/>
              <a:t>istnieje</a:t>
            </a:r>
            <a:r>
              <a:rPr lang="en-US" dirty="0"/>
              <a:t> </a:t>
            </a:r>
            <a:r>
              <a:rPr lang="en-US" dirty="0" err="1"/>
              <a:t>duże</a:t>
            </a:r>
            <a:r>
              <a:rPr lang="en-US" dirty="0"/>
              <a:t> </a:t>
            </a:r>
            <a:r>
              <a:rPr lang="en-US" dirty="0" err="1"/>
              <a:t>zainteresowanie</a:t>
            </a:r>
            <a:r>
              <a:rPr lang="en-US" dirty="0"/>
              <a:t> </a:t>
            </a:r>
            <a:r>
              <a:rPr lang="en-US" dirty="0" err="1"/>
              <a:t>tymi</a:t>
            </a:r>
            <a:r>
              <a:rPr lang="en-US" dirty="0"/>
              <a:t> </a:t>
            </a:r>
            <a:r>
              <a:rPr lang="en-US" dirty="0" err="1"/>
              <a:t>systemami</a:t>
            </a:r>
            <a:r>
              <a:rPr lang="en-US" dirty="0"/>
              <a:t> ze </a:t>
            </a:r>
            <a:r>
              <a:rPr lang="en-US" dirty="0" err="1"/>
              <a:t>względu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ich </a:t>
            </a:r>
            <a:r>
              <a:rPr lang="en-US" dirty="0" err="1"/>
              <a:t>ważną</a:t>
            </a:r>
            <a:r>
              <a:rPr lang="en-US" dirty="0"/>
              <a:t> </a:t>
            </a:r>
            <a:r>
              <a:rPr lang="en-US" dirty="0" err="1"/>
              <a:t>rolę</a:t>
            </a:r>
            <a:r>
              <a:rPr lang="en-US" dirty="0"/>
              <a:t> w </a:t>
            </a:r>
            <a:r>
              <a:rPr lang="en-US" dirty="0" err="1"/>
              <a:t>kwestiach</a:t>
            </a:r>
            <a:r>
              <a:rPr lang="en-US" dirty="0"/>
              <a:t> </a:t>
            </a:r>
            <a:r>
              <a:rPr lang="en-US" dirty="0" err="1"/>
              <a:t>ruchu</a:t>
            </a:r>
            <a:r>
              <a:rPr lang="en-US" dirty="0"/>
              <a:t>, </a:t>
            </a:r>
            <a:r>
              <a:rPr lang="en-US" dirty="0" err="1"/>
              <a:t>środowiska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zdrowia</a:t>
            </a:r>
            <a:r>
              <a:rPr lang="en-US" dirty="0"/>
              <a:t>.</a:t>
            </a:r>
            <a:endParaRPr lang="pl-PL" dirty="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Oprócz</a:t>
            </a:r>
            <a:r>
              <a:rPr lang="en-US" dirty="0"/>
              <a:t> </a:t>
            </a:r>
            <a:r>
              <a:rPr lang="en-US" dirty="0" err="1"/>
              <a:t>interesujących</a:t>
            </a:r>
            <a:r>
              <a:rPr lang="en-US" dirty="0"/>
              <a:t> </a:t>
            </a:r>
            <a:r>
              <a:rPr lang="en-US" dirty="0" err="1"/>
              <a:t>zastosowań</a:t>
            </a:r>
            <a:r>
              <a:rPr lang="en-US" dirty="0"/>
              <a:t> </a:t>
            </a:r>
            <a:r>
              <a:rPr lang="en-US" dirty="0" err="1"/>
              <a:t>systemów</a:t>
            </a:r>
            <a:r>
              <a:rPr lang="en-US" dirty="0"/>
              <a:t> </a:t>
            </a:r>
            <a:r>
              <a:rPr lang="en-US" dirty="0" err="1"/>
              <a:t>rowerów</a:t>
            </a:r>
            <a:r>
              <a:rPr lang="en-US" dirty="0"/>
              <a:t> </a:t>
            </a:r>
            <a:r>
              <a:rPr lang="en-US" dirty="0" err="1"/>
              <a:t>publicznych</a:t>
            </a:r>
            <a:r>
              <a:rPr lang="en-US" dirty="0"/>
              <a:t> w </a:t>
            </a:r>
            <a:r>
              <a:rPr lang="en-US" dirty="0" err="1"/>
              <a:t>rzeczywistych</a:t>
            </a:r>
            <a:r>
              <a:rPr lang="en-US" dirty="0"/>
              <a:t> </a:t>
            </a:r>
            <a:r>
              <a:rPr lang="en-US" dirty="0" err="1"/>
              <a:t>warunkach</a:t>
            </a:r>
            <a:r>
              <a:rPr lang="en-US" dirty="0"/>
              <a:t>, </a:t>
            </a:r>
            <a:r>
              <a:rPr lang="en-US" dirty="0" err="1"/>
              <a:t>charakterystyka</a:t>
            </a:r>
            <a:r>
              <a:rPr lang="en-US" dirty="0"/>
              <a:t> 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generowanych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systemy</a:t>
            </a:r>
            <a:r>
              <a:rPr lang="en-US" dirty="0"/>
              <a:t> </a:t>
            </a:r>
            <a:r>
              <a:rPr lang="en-US" dirty="0" err="1"/>
              <a:t>czyni</a:t>
            </a:r>
            <a:r>
              <a:rPr lang="en-US" dirty="0"/>
              <a:t> je </a:t>
            </a:r>
            <a:r>
              <a:rPr lang="en-US" dirty="0" err="1"/>
              <a:t>atrakcyjnymi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badań</a:t>
            </a:r>
            <a:r>
              <a:rPr lang="en-US" dirty="0"/>
              <a:t>. </a:t>
            </a:r>
            <a:r>
              <a:rPr lang="en-US" dirty="0" err="1"/>
              <a:t>W</a:t>
            </a:r>
            <a:r>
              <a:rPr lang="en-US" dirty="0"/>
              <a:t> </a:t>
            </a:r>
            <a:r>
              <a:rPr lang="en-US" dirty="0" err="1"/>
              <a:t>przeciwieństwie</a:t>
            </a:r>
            <a:r>
              <a:rPr lang="en-US" dirty="0"/>
              <a:t> do </a:t>
            </a:r>
            <a:r>
              <a:rPr lang="en-US" dirty="0" err="1"/>
              <a:t>innych</a:t>
            </a:r>
            <a:r>
              <a:rPr lang="en-US" dirty="0"/>
              <a:t> </a:t>
            </a:r>
            <a:r>
              <a:rPr lang="en-US" dirty="0" err="1"/>
              <a:t>usług</a:t>
            </a:r>
            <a:r>
              <a:rPr lang="en-US" dirty="0"/>
              <a:t> </a:t>
            </a:r>
            <a:r>
              <a:rPr lang="en-US" dirty="0" err="1"/>
              <a:t>transportowych</a:t>
            </a:r>
            <a:r>
              <a:rPr lang="en-US" dirty="0"/>
              <a:t>, </a:t>
            </a:r>
            <a:r>
              <a:rPr lang="en-US" dirty="0" err="1"/>
              <a:t>takich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autobus </a:t>
            </a:r>
            <a:r>
              <a:rPr lang="en-US" dirty="0" err="1"/>
              <a:t>lub</a:t>
            </a:r>
            <a:r>
              <a:rPr lang="en-US" dirty="0"/>
              <a:t> metro, </a:t>
            </a:r>
            <a:r>
              <a:rPr lang="en-US" dirty="0" err="1"/>
              <a:t>czas</a:t>
            </a:r>
            <a:r>
              <a:rPr lang="en-US" dirty="0"/>
              <a:t> </a:t>
            </a:r>
            <a:r>
              <a:rPr lang="en-US" dirty="0" err="1"/>
              <a:t>trwania</a:t>
            </a:r>
            <a:r>
              <a:rPr lang="en-US" dirty="0"/>
              <a:t> </a:t>
            </a:r>
            <a:r>
              <a:rPr lang="en-US" dirty="0" err="1"/>
              <a:t>podróży</a:t>
            </a:r>
            <a:r>
              <a:rPr lang="en-US" dirty="0"/>
              <a:t>, </a:t>
            </a:r>
            <a:r>
              <a:rPr lang="en-US" dirty="0" err="1"/>
              <a:t>odjazdu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pozycji</a:t>
            </a:r>
            <a:r>
              <a:rPr lang="en-US" dirty="0"/>
              <a:t> </a:t>
            </a:r>
            <a:r>
              <a:rPr lang="en-US" dirty="0" err="1"/>
              <a:t>przylotu</a:t>
            </a:r>
            <a:r>
              <a:rPr lang="en-US" dirty="0"/>
              <a:t> jest </a:t>
            </a:r>
            <a:r>
              <a:rPr lang="en-US" dirty="0" err="1"/>
              <a:t>wyraźnie</a:t>
            </a:r>
            <a:r>
              <a:rPr lang="en-US" dirty="0"/>
              <a:t> </a:t>
            </a:r>
            <a:r>
              <a:rPr lang="en-US" dirty="0" err="1"/>
              <a:t>zapisany</a:t>
            </a:r>
            <a:r>
              <a:rPr lang="en-US" dirty="0"/>
              <a:t> w </a:t>
            </a:r>
            <a:r>
              <a:rPr lang="en-US" dirty="0" err="1"/>
              <a:t>tych</a:t>
            </a:r>
            <a:r>
              <a:rPr lang="en-US" dirty="0"/>
              <a:t> </a:t>
            </a:r>
            <a:r>
              <a:rPr lang="en-US" dirty="0" err="1"/>
              <a:t>systemach</a:t>
            </a:r>
            <a:r>
              <a:rPr lang="en-US" dirty="0"/>
              <a:t>. Ta </a:t>
            </a:r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zmienia</a:t>
            </a:r>
            <a:r>
              <a:rPr lang="en-US" dirty="0"/>
              <a:t> system </a:t>
            </a:r>
            <a:r>
              <a:rPr lang="en-US" dirty="0" err="1"/>
              <a:t>udostępniania</a:t>
            </a:r>
            <a:r>
              <a:rPr lang="en-US" dirty="0"/>
              <a:t> </a:t>
            </a:r>
            <a:r>
              <a:rPr lang="en-US" dirty="0" err="1"/>
              <a:t>rowerów</a:t>
            </a:r>
            <a:r>
              <a:rPr lang="en-US" dirty="0"/>
              <a:t> w </a:t>
            </a:r>
            <a:r>
              <a:rPr lang="en-US" dirty="0" err="1"/>
              <a:t>wirtualną</a:t>
            </a:r>
            <a:r>
              <a:rPr lang="en-US" dirty="0"/>
              <a:t> </a:t>
            </a:r>
            <a:r>
              <a:rPr lang="en-US" dirty="0" err="1"/>
              <a:t>sieć</a:t>
            </a:r>
            <a:r>
              <a:rPr lang="en-US" dirty="0"/>
              <a:t> </a:t>
            </a:r>
            <a:r>
              <a:rPr lang="en-US" dirty="0" err="1"/>
              <a:t>czujników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 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wykorzystywana</a:t>
            </a:r>
            <a:r>
              <a:rPr lang="en-US" dirty="0"/>
              <a:t> do </a:t>
            </a:r>
            <a:r>
              <a:rPr lang="en-US" dirty="0" err="1"/>
              <a:t>wykrywania</a:t>
            </a:r>
            <a:r>
              <a:rPr lang="en-US" dirty="0"/>
              <a:t> </a:t>
            </a:r>
            <a:r>
              <a:rPr lang="en-US" dirty="0" err="1"/>
              <a:t>mobilności</a:t>
            </a:r>
            <a:r>
              <a:rPr lang="en-US" dirty="0"/>
              <a:t> w </a:t>
            </a:r>
            <a:r>
              <a:rPr lang="en-US" dirty="0" err="1"/>
              <a:t>mieście</a:t>
            </a:r>
            <a:r>
              <a:rPr lang="en-US" dirty="0"/>
              <a:t>. W </a:t>
            </a:r>
            <a:r>
              <a:rPr lang="en-US" dirty="0" err="1"/>
              <a:t>związku</a:t>
            </a:r>
            <a:r>
              <a:rPr lang="en-US" dirty="0"/>
              <a:t> z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oczekuje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większość</a:t>
            </a:r>
            <a:r>
              <a:rPr lang="en-US" dirty="0"/>
              <a:t> </a:t>
            </a:r>
            <a:r>
              <a:rPr lang="en-US" dirty="0" err="1"/>
              <a:t>ważnych</a:t>
            </a:r>
            <a:r>
              <a:rPr lang="en-US" dirty="0"/>
              <a:t> </a:t>
            </a:r>
            <a:r>
              <a:rPr lang="en-US" dirty="0" err="1"/>
              <a:t>wydarzeń</a:t>
            </a:r>
            <a:r>
              <a:rPr lang="en-US" dirty="0"/>
              <a:t> w </a:t>
            </a:r>
            <a:r>
              <a:rPr lang="en-US" dirty="0" err="1"/>
              <a:t>mieście</a:t>
            </a:r>
            <a:r>
              <a:rPr lang="en-US" dirty="0"/>
              <a:t> </a:t>
            </a:r>
            <a:r>
              <a:rPr lang="en-US" dirty="0" err="1"/>
              <a:t>zostanie</a:t>
            </a:r>
            <a:r>
              <a:rPr lang="en-US" dirty="0"/>
              <a:t> </a:t>
            </a:r>
            <a:r>
              <a:rPr lang="en-US" dirty="0" err="1"/>
              <a:t>wykryta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 </a:t>
            </a:r>
            <a:r>
              <a:rPr lang="en-US" dirty="0" err="1"/>
              <a:t>monitorowanie</a:t>
            </a:r>
            <a:r>
              <a:rPr lang="en-US" dirty="0"/>
              <a:t> </a:t>
            </a:r>
            <a:r>
              <a:rPr lang="en-US" dirty="0" err="1"/>
              <a:t>tych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841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Proces</a:t>
            </a:r>
            <a:r>
              <a:rPr lang="en-US" dirty="0"/>
              <a:t> </a:t>
            </a:r>
            <a:r>
              <a:rPr lang="en-US" dirty="0" err="1"/>
              <a:t>wypożyczania</a:t>
            </a:r>
            <a:r>
              <a:rPr lang="en-US" dirty="0"/>
              <a:t> </a:t>
            </a:r>
            <a:r>
              <a:rPr lang="en-US" dirty="0" err="1"/>
              <a:t>rowerów</a:t>
            </a:r>
            <a:r>
              <a:rPr lang="en-US" dirty="0"/>
              <a:t> jest </a:t>
            </a:r>
            <a:r>
              <a:rPr lang="en-US" dirty="0" err="1"/>
              <a:t>ściśle</a:t>
            </a:r>
            <a:r>
              <a:rPr lang="en-US" dirty="0"/>
              <a:t> </a:t>
            </a:r>
            <a:r>
              <a:rPr lang="en-US" dirty="0" err="1"/>
              <a:t>powiązany</a:t>
            </a:r>
            <a:r>
              <a:rPr lang="en-US" dirty="0"/>
              <a:t> z </a:t>
            </a:r>
            <a:r>
              <a:rPr lang="en-US" dirty="0" err="1"/>
              <a:t>warunkami</a:t>
            </a:r>
            <a:r>
              <a:rPr lang="en-US" dirty="0"/>
              <a:t> </a:t>
            </a:r>
            <a:r>
              <a:rPr lang="en-US" dirty="0" err="1"/>
              <a:t>środowiskowymi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sezonowymi</a:t>
            </a:r>
            <a:r>
              <a:rPr lang="en-US" dirty="0"/>
              <a:t>. Na </a:t>
            </a:r>
            <a:r>
              <a:rPr lang="en-US" dirty="0" err="1"/>
              <a:t>przykład</a:t>
            </a:r>
            <a:r>
              <a:rPr lang="en-US" dirty="0"/>
              <a:t> </a:t>
            </a:r>
            <a:r>
              <a:rPr lang="en-US" dirty="0" err="1"/>
              <a:t>warunki</a:t>
            </a:r>
            <a:r>
              <a:rPr lang="en-US" dirty="0"/>
              <a:t> </a:t>
            </a:r>
            <a:r>
              <a:rPr lang="en-US" dirty="0" err="1"/>
              <a:t>pogodowe</a:t>
            </a:r>
            <a:r>
              <a:rPr lang="en-US" dirty="0"/>
              <a:t>, </a:t>
            </a:r>
            <a:r>
              <a:rPr lang="en-US" dirty="0" err="1"/>
              <a:t>dzień</a:t>
            </a:r>
            <a:r>
              <a:rPr lang="en-US" dirty="0"/>
              <a:t> </a:t>
            </a:r>
            <a:r>
              <a:rPr lang="en-US" dirty="0" err="1"/>
              <a:t>tygodnia</a:t>
            </a:r>
            <a:r>
              <a:rPr lang="en-US" dirty="0"/>
              <a:t>, </a:t>
            </a:r>
            <a:r>
              <a:rPr lang="en-US" dirty="0" err="1"/>
              <a:t>pora</a:t>
            </a:r>
            <a:r>
              <a:rPr lang="en-US" dirty="0"/>
              <a:t> </a:t>
            </a:r>
            <a:r>
              <a:rPr lang="en-US" dirty="0" err="1"/>
              <a:t>roku</a:t>
            </a:r>
            <a:r>
              <a:rPr lang="en-US" dirty="0"/>
              <a:t>, </a:t>
            </a:r>
            <a:r>
              <a:rPr lang="en-US" dirty="0" err="1"/>
              <a:t>godzina</a:t>
            </a:r>
            <a:r>
              <a:rPr lang="en-US" dirty="0"/>
              <a:t> </a:t>
            </a:r>
            <a:r>
              <a:rPr lang="en-US" dirty="0" err="1"/>
              <a:t>dnia</a:t>
            </a:r>
            <a:r>
              <a:rPr lang="en-US" dirty="0"/>
              <a:t> </a:t>
            </a:r>
            <a:r>
              <a:rPr lang="en-US" dirty="0" err="1"/>
              <a:t>itp</a:t>
            </a:r>
            <a:r>
              <a:rPr lang="en-US" dirty="0"/>
              <a:t>. </a:t>
            </a:r>
            <a:r>
              <a:rPr lang="en-US" dirty="0" err="1"/>
              <a:t>mogą</a:t>
            </a:r>
            <a:r>
              <a:rPr lang="en-US" dirty="0"/>
              <a:t> </a:t>
            </a:r>
            <a:r>
              <a:rPr lang="en-US" dirty="0" err="1"/>
              <a:t>wpływać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zachowania</a:t>
            </a:r>
            <a:r>
              <a:rPr lang="en-US" dirty="0"/>
              <a:t> </a:t>
            </a:r>
            <a:r>
              <a:rPr lang="en-US" dirty="0" err="1"/>
              <a:t>związane</a:t>
            </a:r>
            <a:r>
              <a:rPr lang="en-US" dirty="0"/>
              <a:t> z </a:t>
            </a:r>
            <a:r>
              <a:rPr lang="en-US" dirty="0" err="1"/>
              <a:t>wynajmem</a:t>
            </a:r>
            <a:r>
              <a:rPr lang="en-US" dirty="0"/>
              <a:t>. </a:t>
            </a:r>
            <a:r>
              <a:rPr lang="en-US" dirty="0" err="1"/>
              <a:t>Podstawowy</a:t>
            </a:r>
            <a:r>
              <a:rPr lang="en-US" dirty="0"/>
              <a:t> </a:t>
            </a:r>
            <a:r>
              <a:rPr lang="en-US" dirty="0" err="1"/>
              <a:t>zestaw</a:t>
            </a:r>
            <a:r>
              <a:rPr lang="en-US" dirty="0"/>
              <a:t> </a:t>
            </a:r>
            <a:r>
              <a:rPr lang="en-US" dirty="0" err="1"/>
              <a:t>danych</a:t>
            </a:r>
            <a:r>
              <a:rPr lang="en-US" dirty="0"/>
              <a:t> jest </a:t>
            </a:r>
            <a:r>
              <a:rPr lang="en-US" dirty="0" err="1"/>
              <a:t>związany</a:t>
            </a:r>
            <a:r>
              <a:rPr lang="en-US" dirty="0"/>
              <a:t> z </a:t>
            </a:r>
            <a:r>
              <a:rPr lang="en-US" dirty="0" err="1"/>
              <a:t>dwuletnim</a:t>
            </a:r>
            <a:r>
              <a:rPr lang="en-US" dirty="0"/>
              <a:t> </a:t>
            </a:r>
            <a:r>
              <a:rPr lang="en-US" dirty="0" err="1"/>
              <a:t>dziennikiem</a:t>
            </a:r>
            <a:r>
              <a:rPr lang="en-US" dirty="0"/>
              <a:t> </a:t>
            </a:r>
            <a:r>
              <a:rPr lang="en-US" dirty="0" err="1"/>
              <a:t>historycznym</a:t>
            </a:r>
            <a:r>
              <a:rPr lang="en-US" dirty="0"/>
              <a:t> z </a:t>
            </a:r>
            <a:r>
              <a:rPr lang="en-US" dirty="0" err="1"/>
              <a:t>lat</a:t>
            </a:r>
            <a:r>
              <a:rPr lang="en-US" dirty="0"/>
              <a:t> 2011 </a:t>
            </a:r>
            <a:r>
              <a:rPr lang="en-US" dirty="0" err="1"/>
              <a:t>i</a:t>
            </a:r>
            <a:r>
              <a:rPr lang="en-US" dirty="0"/>
              <a:t> 2012 z Capital Bikeshare system, Washington D.C., USA, </a:t>
            </a:r>
            <a:r>
              <a:rPr lang="en-US" dirty="0" err="1"/>
              <a:t>który</a:t>
            </a:r>
            <a:r>
              <a:rPr lang="en-US" dirty="0"/>
              <a:t> jest </a:t>
            </a:r>
            <a:r>
              <a:rPr lang="en-US" dirty="0" err="1"/>
              <a:t>publicznie</a:t>
            </a:r>
            <a:r>
              <a:rPr lang="en-US" dirty="0"/>
              <a:t> </a:t>
            </a:r>
            <a:r>
              <a:rPr lang="en-US" dirty="0" err="1"/>
              <a:t>dostępny</a:t>
            </a:r>
            <a:r>
              <a:rPr lang="en-US" dirty="0"/>
              <a:t> w </a:t>
            </a:r>
            <a:r>
              <a:rPr lang="en-US" dirty="0">
                <a:hlinkClick r:id="rId3"/>
              </a:rPr>
              <a:t>http://capitalbikeshare.com/system-data</a:t>
            </a:r>
            <a:r>
              <a:rPr lang="en-US" dirty="0"/>
              <a:t>.</a:t>
            </a:r>
            <a:endParaRPr lang="pl-PL" dirty="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Dane </a:t>
            </a:r>
            <a:r>
              <a:rPr lang="en-US" dirty="0" err="1"/>
              <a:t>zagregowaliśmy</a:t>
            </a:r>
            <a:r>
              <a:rPr lang="en-US" dirty="0"/>
              <a:t> co </a:t>
            </a:r>
            <a:r>
              <a:rPr lang="en-US" dirty="0" err="1"/>
              <a:t>dwie</a:t>
            </a:r>
            <a:r>
              <a:rPr lang="en-US" dirty="0"/>
              <a:t> </a:t>
            </a:r>
            <a:r>
              <a:rPr lang="en-US" dirty="0" err="1"/>
              <a:t>godziny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codziennie</a:t>
            </a:r>
            <a:r>
              <a:rPr lang="en-US" dirty="0"/>
              <a:t>, a </a:t>
            </a:r>
            <a:r>
              <a:rPr lang="en-US" dirty="0" err="1"/>
              <a:t>następnie</a:t>
            </a:r>
            <a:r>
              <a:rPr lang="en-US" dirty="0"/>
              <a:t> </a:t>
            </a:r>
            <a:r>
              <a:rPr lang="en-US" dirty="0" err="1"/>
              <a:t>wyodrębniliśmy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dodaliśmy</a:t>
            </a:r>
            <a:r>
              <a:rPr lang="en-US" dirty="0"/>
              <a:t> </a:t>
            </a:r>
            <a:r>
              <a:rPr lang="en-US" dirty="0" err="1"/>
              <a:t>odpowiednie</a:t>
            </a:r>
            <a:r>
              <a:rPr lang="en-US" dirty="0"/>
              <a:t> </a:t>
            </a:r>
            <a:r>
              <a:rPr lang="en-US" dirty="0" err="1"/>
              <a:t>informacje</a:t>
            </a:r>
            <a:r>
              <a:rPr lang="en-US" dirty="0"/>
              <a:t> </a:t>
            </a:r>
            <a:r>
              <a:rPr lang="en-US" dirty="0" err="1"/>
              <a:t>pogodowe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sezonowe</a:t>
            </a:r>
            <a:r>
              <a:rPr lang="en-US" dirty="0"/>
              <a:t>. </a:t>
            </a:r>
            <a:r>
              <a:rPr lang="en-US" dirty="0" err="1"/>
              <a:t>Informacje</a:t>
            </a:r>
            <a:r>
              <a:rPr lang="en-US" dirty="0"/>
              <a:t> o </a:t>
            </a:r>
            <a:r>
              <a:rPr lang="en-US" dirty="0" err="1"/>
              <a:t>pogodzie</a:t>
            </a:r>
            <a:r>
              <a:rPr lang="en-US" dirty="0"/>
              <a:t> </a:t>
            </a:r>
            <a:r>
              <a:rPr lang="en-US" dirty="0" err="1"/>
              <a:t>pochodzą</a:t>
            </a:r>
            <a:r>
              <a:rPr lang="en-US" dirty="0"/>
              <a:t> z </a:t>
            </a:r>
            <a:r>
              <a:rPr lang="en-US" dirty="0">
                <a:hlinkClick r:id="rId4"/>
              </a:rPr>
              <a:t>http://www.freemeteo.com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9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Tutaj Ci mogę napisać, że jesteś super, bo nie wiem co innego w takiej notatce :D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33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Anomalie w kółeczkach, wartości poniżej 700 wypożyczeń w ciągu doby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84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Często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mniejsza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liczba</a:t>
            </a:r>
            <a:r>
              <a:rPr lang="en-US" dirty="0">
                <a:cs typeface="Calibri"/>
              </a:rPr>
              <a:t> wypożyczeń </a:t>
            </a:r>
            <a:r>
              <a:rPr lang="en-US" dirty="0" err="1">
                <a:cs typeface="Calibri"/>
              </a:rPr>
              <a:t>pokrywa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faktem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że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dzień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wcześniej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dnia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jakieś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święto</a:t>
            </a:r>
            <a:r>
              <a:rPr lang="en-US" dirty="0">
                <a:cs typeface="Calibri"/>
              </a:rPr>
              <a:t>, ale </a:t>
            </a:r>
            <a:r>
              <a:rPr lang="en-US" dirty="0" err="1">
                <a:cs typeface="Calibri"/>
              </a:rPr>
              <a:t>zazwyczaj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głównym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powodem</a:t>
            </a:r>
            <a:r>
              <a:rPr lang="en-US" dirty="0">
                <a:cs typeface="Calibri"/>
              </a:rPr>
              <a:t> jest </a:t>
            </a:r>
            <a:r>
              <a:rPr lang="en-US" dirty="0" err="1">
                <a:cs typeface="Calibri"/>
              </a:rPr>
              <a:t>pogoda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40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Widać sezonowe wzrosty zimą i wiosną, równą ilość wypożyczeń latem i spadek jesienią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82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najmniejsza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liczba</a:t>
            </a:r>
            <a:r>
              <a:rPr lang="en-US" dirty="0">
                <a:cs typeface="Calibri"/>
              </a:rPr>
              <a:t> wypożyczeń w </a:t>
            </a:r>
            <a:r>
              <a:rPr lang="en-US" dirty="0" err="1">
                <a:cs typeface="Calibri"/>
              </a:rPr>
              <a:t>tygodniu</a:t>
            </a:r>
            <a:r>
              <a:rPr lang="en-US" dirty="0">
                <a:cs typeface="Calibri"/>
              </a:rPr>
              <a:t> I w weekend w </a:t>
            </a:r>
            <a:r>
              <a:rPr lang="en-US" dirty="0" err="1">
                <a:cs typeface="Calibri"/>
              </a:rPr>
              <a:t>miarę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pokrywają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godzinowo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-w weekend </a:t>
            </a:r>
            <a:r>
              <a:rPr lang="en-US" dirty="0" err="1">
                <a:cs typeface="Calibri"/>
              </a:rPr>
              <a:t>rowery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wypożyczane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dłużej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powroty</a:t>
            </a:r>
            <a:r>
              <a:rPr lang="en-US" dirty="0">
                <a:cs typeface="Calibri"/>
              </a:rPr>
              <a:t> z </a:t>
            </a:r>
            <a:r>
              <a:rPr lang="en-US" dirty="0" err="1">
                <a:cs typeface="Calibri"/>
              </a:rPr>
              <a:t>imprez</a:t>
            </a:r>
            <a:r>
              <a:rPr lang="pl-PL" dirty="0">
                <a:cs typeface="Calibri"/>
              </a:rPr>
              <a:t> na rowerach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098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wszyscy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użytkownicy</a:t>
            </a:r>
            <a:r>
              <a:rPr lang="pl-PL" dirty="0">
                <a:cs typeface="Calibri"/>
              </a:rPr>
              <a:t> w dni pracujące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tendencję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największych</a:t>
            </a:r>
            <a:r>
              <a:rPr lang="en-US" dirty="0">
                <a:cs typeface="Calibri"/>
              </a:rPr>
              <a:t> wypożyczeń w </a:t>
            </a:r>
            <a:r>
              <a:rPr lang="en-US" dirty="0" err="1">
                <a:cs typeface="Calibri"/>
              </a:rPr>
              <a:t>okolicach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godz</a:t>
            </a:r>
            <a:r>
              <a:rPr lang="en-US" dirty="0">
                <a:cs typeface="Calibri"/>
              </a:rPr>
              <a:t> 8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17, </a:t>
            </a:r>
            <a:r>
              <a:rPr lang="en-US" dirty="0" err="1">
                <a:cs typeface="Calibri"/>
              </a:rPr>
              <a:t>czyli</a:t>
            </a:r>
            <a:r>
              <a:rPr lang="en-US" dirty="0">
                <a:cs typeface="Calibri"/>
              </a:rPr>
              <a:t>  w </a:t>
            </a:r>
            <a:r>
              <a:rPr lang="en-US" dirty="0" err="1">
                <a:cs typeface="Calibri"/>
              </a:rPr>
              <a:t>godzinach</a:t>
            </a:r>
            <a:r>
              <a:rPr lang="en-US" dirty="0">
                <a:cs typeface="Calibri"/>
              </a:rPr>
              <a:t>, w </a:t>
            </a:r>
            <a:r>
              <a:rPr lang="en-US" dirty="0" err="1">
                <a:cs typeface="Calibri"/>
              </a:rPr>
              <a:t>których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większość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osób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dojeżdza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pracy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wraca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domu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>
                <a:cs typeface="Calibri"/>
              </a:rPr>
              <a:t>-</a:t>
            </a:r>
            <a:r>
              <a:rPr lang="pl-PL" dirty="0">
                <a:cs typeface="Calibri"/>
              </a:rPr>
              <a:t>hipoteza: </a:t>
            </a:r>
            <a:r>
              <a:rPr lang="en-US" dirty="0" err="1">
                <a:cs typeface="Calibri"/>
              </a:rPr>
              <a:t>wypożyczenia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zaplanowane</a:t>
            </a:r>
            <a:r>
              <a:rPr lang="pl-PL" dirty="0">
                <a:cs typeface="Calibri"/>
              </a:rPr>
              <a:t>, użytkownicy robią tak zawsze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DF68-B0DC-4CD2-B18E-1BCCA01C742D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41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688654-B53E-4B1D-BFE2-5947F3215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A94C22E-81BD-4D2D-A7FB-721FB48B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FAAB56-9D34-49B3-8C11-257FA29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9F3FDD-2EFC-45C3-8ED0-EE6D7DE6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56BF07-FBBF-4EE0-8603-88C6D6D1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4117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37E6A5-B8EC-4ACD-BCCA-94D659C5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5196C2-9196-4376-961D-EB8A9B1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218E56-5F70-4B9F-9305-7A3BCA0F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DEDF4E-EA60-48C2-8FB4-7F1AFF39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0A39EC-AA3B-4636-A602-42BA7E0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48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9DE86E1-C540-4F28-B81C-9B5C1E8F2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B17645-DE7E-4446-8FCC-378DC760F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34FFB5-96C0-4D53-AEA5-8430A33A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A482FE-D49E-415D-A9CC-6F400A52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9589A5-8BF7-460E-8DDF-E4863441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342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28807A-E08F-460C-9ADF-DBF589A2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9BCA58-3CFA-4C4D-A7EE-6C078382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23BE23-D07D-4E72-B83C-A1D8A329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A467D4-F96A-4AE4-87C9-F0306511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73D78A-75FC-4177-9F8D-7FABB305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241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3FB995-06F3-4D4F-9FE4-43AF889F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7635A0-44D8-41D0-9749-F6CD4C6F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59FE4F-0018-453E-BCFF-82985BE9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70333B-03F3-4A7A-A1D2-4157F03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BBCFDE-4A55-48EB-8F69-27BC86B6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28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23E4B4-FE85-4EDD-B74C-2B601500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0989D1-4F61-4A4C-A4EB-4288097E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883E59-DBD4-4E4A-A4C7-904397A4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ECA5FF-C83B-4A14-B56E-37D30FB5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7448E1-65B5-4AD6-8467-0BF683E2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4869AF-CD39-41D1-8F91-C019291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995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889219-64E1-48A8-98BB-EEEEC0E4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5ACF82-2DF9-4F51-97A4-8670FA51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BE6DCE5-8B38-40FB-9E1B-5941279C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78831E2-CF07-45FA-928B-7FAE2EAF9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862263F-ADD1-41BB-B5BD-A2E54CC2F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1C9E4E2-D58F-4BCF-AEAA-B29181DD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BD5D79-C4F4-4451-A4ED-F24D5179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4710CA2-8866-4AFF-A123-0743C39D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17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94411-2D1A-4691-9492-BA7147D7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7D9BC8C-1649-4358-A3A1-9C61DC0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65FE78-BC10-4907-B759-E389BA7B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CAD666-EA7C-484A-A4A1-34482D80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905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061935-CF12-4447-ADA8-8637DEE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03BC23-9960-49DB-BEF8-C2694899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6AE941-9B76-44B5-895E-057095C5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746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E5004-DEBF-4694-8A51-8CC52BBF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82C62E-4532-4C32-B101-1B081ADC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F9D096-976F-45DC-986C-487D33BB3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512987-6EE6-464C-A070-A72FA03B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DB1594-C16F-448C-BA09-7DB9E9EF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6843C0-BE7F-4BC9-AE6A-6FD0F154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77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E7382-64FC-4DDF-A593-9F1CBA38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E9A3642-0321-4CD4-A4F2-5966A5793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CA8D44-C809-4418-B3F8-44E084B3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9B1CE2-A37B-43DD-B49D-4EC95C22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E08B9C-24C2-4C75-BDC4-BF162691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458F18-34F3-4CE7-B8D1-E8438EA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65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AC7381-DF5E-47C7-B983-6C3C974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EB2CFC-9963-4146-8C73-50EA349B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D97634-1C65-4A56-A7F1-D24614F63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7B9D-DCBF-44AB-82BB-65BBB64C7A7C}" type="datetimeFigureOut">
              <a:rPr lang="pl-PL" smtClean="0"/>
              <a:t>09.05.2019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A4F8EA-2FD5-48F1-9F30-96D01FDA0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901B8C-EFB1-4278-BD6F-A11C278B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32E4-25F2-4EEC-B2D9-D5BDBBAC2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7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22991C-20A0-45D2-AFCA-5A44E506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099" y="1652337"/>
            <a:ext cx="6105194" cy="2663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Bike Sharing in Washington D.C. Dataset</a:t>
            </a:r>
            <a:endParaRPr lang="pl-PL" b="1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F59FE5A-4CD5-4372-A12D-58F9599B7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443240"/>
            <a:ext cx="12192000" cy="6820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>
                <a:solidFill>
                  <a:srgbClr val="FFFFFF"/>
                </a:solidFill>
              </a:rPr>
              <a:t>Autorzy:</a:t>
            </a:r>
          </a:p>
          <a:p>
            <a:r>
              <a:rPr lang="pl-PL">
                <a:solidFill>
                  <a:srgbClr val="FFFFFF"/>
                </a:solidFill>
              </a:rPr>
              <a:t>Beata Dylewska</a:t>
            </a:r>
          </a:p>
          <a:p>
            <a:r>
              <a:rPr lang="pl-PL">
                <a:solidFill>
                  <a:srgbClr val="FFFFFF"/>
                </a:solidFill>
              </a:rPr>
              <a:t>Kinga Patalas</a:t>
            </a:r>
          </a:p>
          <a:p>
            <a:r>
              <a:rPr lang="pl-PL">
                <a:solidFill>
                  <a:srgbClr val="FFFFFF"/>
                </a:solidFill>
              </a:rPr>
              <a:t>Szymon Pawlak</a:t>
            </a:r>
          </a:p>
        </p:txBody>
      </p:sp>
    </p:spTree>
    <p:extLst>
      <p:ext uri="{BB962C8B-B14F-4D97-AF65-F5344CB8AC3E}">
        <p14:creationId xmlns:p14="http://schemas.microsoft.com/office/powerpoint/2010/main" val="2368060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5F47F-F3C5-4F8B-A2C1-311254A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12"/>
            <a:ext cx="12192000" cy="797978"/>
          </a:xfrm>
        </p:spPr>
        <p:txBody>
          <a:bodyPr>
            <a:normAutofit/>
          </a:bodyPr>
          <a:lstStyle/>
          <a:p>
            <a:r>
              <a:rPr lang="pl-PL" sz="3100" b="1" u="sng" dirty="0"/>
              <a:t>Średnia godzinowa ilość </a:t>
            </a:r>
            <a:r>
              <a:rPr lang="pl-PL" sz="3100" b="1" u="sng" err="1"/>
              <a:t>wypożyczeń</a:t>
            </a:r>
            <a:r>
              <a:rPr lang="pl-PL" sz="3100" b="1" u="sng" dirty="0"/>
              <a:t> w dni wolne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DCBE37B-44B1-4AFF-8C2D-E3790C145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190"/>
            <a:ext cx="12192000" cy="60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3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5F47F-F3C5-4F8B-A2C1-311254A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12"/>
            <a:ext cx="12192000" cy="797978"/>
          </a:xfrm>
        </p:spPr>
        <p:txBody>
          <a:bodyPr>
            <a:normAutofit fontScale="90000"/>
          </a:bodyPr>
          <a:lstStyle/>
          <a:p>
            <a:r>
              <a:rPr lang="pl-PL" sz="3100" b="1" u="sng" dirty="0"/>
              <a:t>Średnia godzinowa ilość </a:t>
            </a:r>
            <a:r>
              <a:rPr lang="pl-PL" sz="3100" b="1" u="sng" err="1"/>
              <a:t>wypożyczeń</a:t>
            </a:r>
            <a:r>
              <a:rPr lang="pl-PL" sz="3100" b="1" u="sng" dirty="0"/>
              <a:t> w dni pracujące przez przypadkowych użytkowników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6695742-76D8-4203-9D3D-FDFAE3B9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190"/>
            <a:ext cx="12192000" cy="60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4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5F47F-F3C5-4F8B-A2C1-311254A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12"/>
            <a:ext cx="12192000" cy="797978"/>
          </a:xfrm>
        </p:spPr>
        <p:txBody>
          <a:bodyPr>
            <a:normAutofit/>
          </a:bodyPr>
          <a:lstStyle/>
          <a:p>
            <a:r>
              <a:rPr lang="pl-PL" sz="3100" b="1" u="sng" dirty="0"/>
              <a:t>Średnia godzinowa ilość </a:t>
            </a:r>
            <a:r>
              <a:rPr lang="pl-PL" sz="3100" b="1" u="sng" dirty="0" err="1"/>
              <a:t>wypożyczeń</a:t>
            </a:r>
            <a:r>
              <a:rPr lang="pl-PL" sz="3100" b="1" u="sng" dirty="0"/>
              <a:t> w dni pracujące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3113954-BB5D-4728-A16B-144B293A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190"/>
            <a:ext cx="12192000" cy="59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C527FA-B5D8-4450-8568-799A7995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986086"/>
          </a:xfrm>
        </p:spPr>
        <p:txBody>
          <a:bodyPr/>
          <a:lstStyle/>
          <a:p>
            <a:r>
              <a:rPr lang="pl-PL" b="1" u="sng" dirty="0"/>
              <a:t>Średnia ilość wypożyczeń w miesiącu (rok 2011 i 2012)</a:t>
            </a:r>
          </a:p>
        </p:txBody>
      </p:sp>
      <p:pic>
        <p:nvPicPr>
          <p:cNvPr id="4" name="slide11">
            <a:extLst>
              <a:ext uri="{FF2B5EF4-FFF2-40B4-BE49-F238E27FC236}">
                <a16:creationId xmlns:a16="http://schemas.microsoft.com/office/drawing/2014/main" id="{6448EBA2-FA2B-4E94-B529-B7B757852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4" r="7570" b="4502"/>
          <a:stretch/>
        </p:blipFill>
        <p:spPr>
          <a:xfrm>
            <a:off x="0" y="1004342"/>
            <a:ext cx="12192000" cy="5817147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9D9802-F008-4386-83B4-2F2160114683}"/>
              </a:ext>
            </a:extLst>
          </p:cNvPr>
          <p:cNvCxnSpPr>
            <a:cxnSpLocks/>
          </p:cNvCxnSpPr>
          <p:nvPr/>
        </p:nvCxnSpPr>
        <p:spPr>
          <a:xfrm flipV="1">
            <a:off x="4698609" y="1934308"/>
            <a:ext cx="0" cy="130477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092B70-0002-41B6-AC87-4D2334C5C432}"/>
              </a:ext>
            </a:extLst>
          </p:cNvPr>
          <p:cNvSpPr txBox="1"/>
          <p:nvPr/>
        </p:nvSpPr>
        <p:spPr>
          <a:xfrm>
            <a:off x="4698609" y="2402031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50 -130 </a:t>
            </a:r>
            <a:r>
              <a:rPr lang="pl-PL" b="1" dirty="0" err="1">
                <a:solidFill>
                  <a:srgbClr val="FF0000"/>
                </a:solidFill>
              </a:rPr>
              <a:t>tys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91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5A23DE-9F4F-4A27-A4EB-B8024EA7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9430"/>
          </a:xfrm>
        </p:spPr>
        <p:txBody>
          <a:bodyPr>
            <a:normAutofit/>
          </a:bodyPr>
          <a:lstStyle/>
          <a:p>
            <a:r>
              <a:rPr lang="pl-PL" sz="4100" b="1" u="sng" dirty="0"/>
              <a:t>Średnia ilość wypożyczeń w zależności od prędkości wiatru </a:t>
            </a:r>
          </a:p>
        </p:txBody>
      </p:sp>
      <p:pic>
        <p:nvPicPr>
          <p:cNvPr id="4" name="slide9">
            <a:extLst>
              <a:ext uri="{FF2B5EF4-FFF2-40B4-BE49-F238E27FC236}">
                <a16:creationId xmlns:a16="http://schemas.microsoft.com/office/drawing/2014/main" id="{397AEBBD-DC15-4D31-895E-9F1A9EA8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3813"/>
          <a:stretch/>
        </p:blipFill>
        <p:spPr>
          <a:xfrm>
            <a:off x="0" y="836827"/>
            <a:ext cx="12192000" cy="6021172"/>
          </a:xfrm>
          <a:prstGeom prst="rect">
            <a:avLst/>
          </a:prstGeom>
        </p:spPr>
      </p:pic>
      <p:pic>
        <p:nvPicPr>
          <p:cNvPr id="7" name="slide9">
            <a:extLst>
              <a:ext uri="{FF2B5EF4-FFF2-40B4-BE49-F238E27FC236}">
                <a16:creationId xmlns:a16="http://schemas.microsoft.com/office/drawing/2014/main" id="{2F1A3A6C-A391-4D1E-9CA3-B2DC4656F3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30" b="3813"/>
          <a:stretch/>
        </p:blipFill>
        <p:spPr>
          <a:xfrm>
            <a:off x="0" y="836828"/>
            <a:ext cx="12192000" cy="6021172"/>
          </a:xfrm>
          <a:prstGeom prst="rect">
            <a:avLst/>
          </a:prstGeom>
        </p:spPr>
      </p:pic>
      <p:pic>
        <p:nvPicPr>
          <p:cNvPr id="10" name="slide9">
            <a:extLst>
              <a:ext uri="{FF2B5EF4-FFF2-40B4-BE49-F238E27FC236}">
                <a16:creationId xmlns:a16="http://schemas.microsoft.com/office/drawing/2014/main" id="{527C2C46-B0F7-4418-A1D4-44D1025C3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3" t="25968" r="11967" b="3813"/>
          <a:stretch/>
        </p:blipFill>
        <p:spPr>
          <a:xfrm>
            <a:off x="9139667" y="2173573"/>
            <a:ext cx="1573967" cy="4684426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BAF3FCAE-EE3D-4207-8480-503FC8B13AB9}"/>
              </a:ext>
            </a:extLst>
          </p:cNvPr>
          <p:cNvSpPr/>
          <p:nvPr/>
        </p:nvSpPr>
        <p:spPr>
          <a:xfrm>
            <a:off x="9139667" y="2173572"/>
            <a:ext cx="1573967" cy="4684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75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3">
            <a:extLst>
              <a:ext uri="{FF2B5EF4-FFF2-40B4-BE49-F238E27FC236}">
                <a16:creationId xmlns:a16="http://schemas.microsoft.com/office/drawing/2014/main" id="{568C3640-7E19-4200-A207-28AAC956A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81" b="6135"/>
          <a:stretch/>
        </p:blipFill>
        <p:spPr>
          <a:xfrm>
            <a:off x="5025585" y="0"/>
            <a:ext cx="1676400" cy="6839126"/>
          </a:xfrm>
          <a:prstGeom prst="rect">
            <a:avLst/>
          </a:prstGeom>
        </p:spPr>
      </p:pic>
      <p:pic>
        <p:nvPicPr>
          <p:cNvPr id="5" name="slide13">
            <a:extLst>
              <a:ext uri="{FF2B5EF4-FFF2-40B4-BE49-F238E27FC236}">
                <a16:creationId xmlns:a16="http://schemas.microsoft.com/office/drawing/2014/main" id="{470E961D-8DDF-47B4-B651-661E9301A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89" b="63317"/>
          <a:stretch/>
        </p:blipFill>
        <p:spPr>
          <a:xfrm>
            <a:off x="838200" y="838200"/>
            <a:ext cx="3543300" cy="4469390"/>
          </a:xfrm>
          <a:prstGeom prst="rect">
            <a:avLst/>
          </a:prstGeom>
        </p:spPr>
      </p:pic>
      <p:pic>
        <p:nvPicPr>
          <p:cNvPr id="6" name="slide13">
            <a:extLst>
              <a:ext uri="{FF2B5EF4-FFF2-40B4-BE49-F238E27FC236}">
                <a16:creationId xmlns:a16="http://schemas.microsoft.com/office/drawing/2014/main" id="{71E09512-A493-4DDA-8CBE-B82FCC687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057" b="6135"/>
          <a:stretch/>
        </p:blipFill>
        <p:spPr>
          <a:xfrm>
            <a:off x="7346070" y="1333500"/>
            <a:ext cx="338970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89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30B834-1AEE-41BD-8460-31B13399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79"/>
            <a:ext cx="12192000" cy="678629"/>
          </a:xfrm>
        </p:spPr>
        <p:txBody>
          <a:bodyPr>
            <a:normAutofit fontScale="90000"/>
          </a:bodyPr>
          <a:lstStyle/>
          <a:p>
            <a:r>
              <a:rPr lang="pl-PL" b="1" u="sng"/>
              <a:t>Współczynnik korelacji między zmiennymi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072634-1274-498B-B7BF-3A596C92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822" y="666750"/>
            <a:ext cx="7384355" cy="61912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A5B69BE-E1E9-410D-A48D-56362CEBF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822" y="666749"/>
            <a:ext cx="7384355" cy="61912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06C7769-D5F2-4C7C-93E1-3B3247A48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96" r="15685"/>
          <a:stretch/>
        </p:blipFill>
        <p:spPr>
          <a:xfrm>
            <a:off x="2403822" y="5786650"/>
            <a:ext cx="6226120" cy="10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2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DEA4B6-4C30-4539-A1E1-7C3254DB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0505"/>
          </a:xfrm>
        </p:spPr>
        <p:txBody>
          <a:bodyPr>
            <a:normAutofit/>
          </a:bodyPr>
          <a:lstStyle/>
          <a:p>
            <a:r>
              <a:rPr lang="pl-PL" sz="2800" b="1" u="sng" dirty="0"/>
              <a:t>Zależność pomiędzy temperaturą a liczbą wypożyczeń przez wszystkich użytkowników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D79E0D2-C96A-4F8A-965B-00384229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53"/>
          <a:stretch/>
        </p:blipFill>
        <p:spPr>
          <a:xfrm>
            <a:off x="0" y="520505"/>
            <a:ext cx="12192000" cy="63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DEA4B6-4C30-4539-A1E1-7C3254DB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0505"/>
          </a:xfrm>
        </p:spPr>
        <p:txBody>
          <a:bodyPr>
            <a:normAutofit/>
          </a:bodyPr>
          <a:lstStyle/>
          <a:p>
            <a:r>
              <a:rPr lang="pl-PL" sz="2800" b="1" u="sng" dirty="0"/>
              <a:t>Zależność pomiędzy wilgotnością a liczbą wypożyczeń przez wszystkich użytkowników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987CFD0-DC34-49B4-AA78-3495D962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379"/>
          <a:stretch/>
        </p:blipFill>
        <p:spPr>
          <a:xfrm>
            <a:off x="0" y="520505"/>
            <a:ext cx="12192000" cy="61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5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5F47F-F3C5-4F8B-A2C1-311254A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12"/>
            <a:ext cx="12192000" cy="797978"/>
          </a:xfrm>
        </p:spPr>
        <p:txBody>
          <a:bodyPr>
            <a:normAutofit/>
          </a:bodyPr>
          <a:lstStyle/>
          <a:p>
            <a:r>
              <a:rPr lang="pl-PL" sz="3100" b="1" u="sng" dirty="0"/>
              <a:t>Średnia godzinowa ilość </a:t>
            </a:r>
            <a:r>
              <a:rPr lang="pl-PL" sz="3100" b="1" u="sng" dirty="0" err="1"/>
              <a:t>wypożyczeń</a:t>
            </a:r>
            <a:r>
              <a:rPr lang="pl-PL" sz="3100" b="1" u="sng" dirty="0"/>
              <a:t> w zależności od warunków pogodowych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4ADCF6D-1362-4165-8622-C3A1B6E6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834190"/>
            <a:ext cx="12191999" cy="60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5/54/Capital_Bikeshare_station_outside_Eastern_Market_Metro.jpg">
            <a:extLst>
              <a:ext uri="{FF2B5EF4-FFF2-40B4-BE49-F238E27FC236}">
                <a16:creationId xmlns:a16="http://schemas.microsoft.com/office/drawing/2014/main" id="{A0475B07-C274-4DAA-8D3A-B98D4B2E6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2" r="30513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BF6ADD3-8031-42CF-A924-CCF520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978568"/>
          </a:xfrm>
        </p:spPr>
        <p:txBody>
          <a:bodyPr>
            <a:normAutofit/>
          </a:bodyPr>
          <a:lstStyle/>
          <a:p>
            <a:r>
              <a:rPr lang="pl-PL" sz="4000" b="1" u="sng" dirty="0">
                <a:solidFill>
                  <a:srgbClr val="000000"/>
                </a:solidFill>
              </a:rPr>
              <a:t>Informacje podstawowe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2DF0C7-2DDB-4E23-B036-49A3B059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65" y="978568"/>
            <a:ext cx="5537673" cy="5727032"/>
          </a:xfrm>
        </p:spPr>
        <p:txBody>
          <a:bodyPr anchor="ctr">
            <a:normAutofit lnSpcReduction="10000"/>
          </a:bodyPr>
          <a:lstStyle/>
          <a:p>
            <a:pPr marL="0">
              <a:lnSpc>
                <a:spcPct val="150000"/>
              </a:lnSpc>
            </a:pPr>
            <a:r>
              <a:rPr lang="pl-PL" sz="3600" dirty="0">
                <a:cs typeface="Calibri"/>
              </a:rPr>
              <a:t>Nowa technologia, prężnie się rozwijająca</a:t>
            </a:r>
          </a:p>
          <a:p>
            <a:pPr marL="0">
              <a:lnSpc>
                <a:spcPct val="150000"/>
              </a:lnSpc>
            </a:pPr>
            <a:r>
              <a:rPr lang="pl-PL" sz="3600" dirty="0">
                <a:cs typeface="Calibri"/>
              </a:rPr>
              <a:t>Alternatywa dla własnych rowerów czy standardowych wypożyczalni</a:t>
            </a:r>
          </a:p>
          <a:p>
            <a:pPr marL="0">
              <a:lnSpc>
                <a:spcPct val="150000"/>
              </a:lnSpc>
            </a:pPr>
            <a:r>
              <a:rPr lang="pl-PL" sz="3600" dirty="0">
                <a:cs typeface="Calibri"/>
              </a:rPr>
              <a:t>Ważna rola w systemie komunikacji miejskiej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06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DFE53E7-6B20-464B-B5CE-D23B3407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pPr algn="ctr"/>
            <a:r>
              <a:rPr lang="pl-PL" sz="5400" b="1" dirty="0">
                <a:solidFill>
                  <a:srgbClr val="FFFFFF"/>
                </a:solidFill>
              </a:rPr>
              <a:t>DZIĘKUJĘ ZA UWAGĘ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BACD9EC-AACB-4C4A-805C-0207D623F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44651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7468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iały&#10;&#10;Opis wygenerowany automatycznie">
            <a:extLst>
              <a:ext uri="{FF2B5EF4-FFF2-40B4-BE49-F238E27FC236}">
                <a16:creationId xmlns:a16="http://schemas.microsoft.com/office/drawing/2014/main" id="{9DA11B09-3063-4C9A-814A-F76CB0FE6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307" r="38436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BF6ADD3-8031-42CF-A924-CCF520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662863" cy="797027"/>
          </a:xfrm>
        </p:spPr>
        <p:txBody>
          <a:bodyPr>
            <a:normAutofit/>
          </a:bodyPr>
          <a:lstStyle/>
          <a:p>
            <a:r>
              <a:rPr lang="pl-PL" sz="4000" b="1" u="sng" dirty="0">
                <a:solidFill>
                  <a:srgbClr val="000000"/>
                </a:solidFill>
              </a:rPr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2DF0C7-2DDB-4E23-B036-49A3B059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40" y="797027"/>
            <a:ext cx="5662863" cy="59035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>
                <a:cs typeface="Calibri"/>
              </a:rPr>
              <a:t>Atrakcyjne</a:t>
            </a:r>
            <a:r>
              <a:rPr lang="en-US" sz="3600" dirty="0">
                <a:cs typeface="Calibri"/>
              </a:rPr>
              <a:t> d</a:t>
            </a:r>
            <a:r>
              <a:rPr lang="pl-PL" sz="3600" dirty="0">
                <a:cs typeface="Calibri"/>
              </a:rPr>
              <a:t>o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badań</a:t>
            </a:r>
            <a:endParaRPr lang="pl-PL" sz="36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cs typeface="Calibri"/>
              </a:rPr>
              <a:t>Powiązanie</a:t>
            </a:r>
            <a:r>
              <a:rPr lang="pl-PL" sz="3600" dirty="0">
                <a:cs typeface="Calibri"/>
              </a:rPr>
              <a:t> danych</a:t>
            </a:r>
            <a:r>
              <a:rPr lang="en-US" sz="3600" dirty="0">
                <a:cs typeface="Calibri"/>
              </a:rPr>
              <a:t> z </a:t>
            </a:r>
            <a:r>
              <a:rPr lang="en-US" sz="3600" dirty="0" err="1">
                <a:cs typeface="Calibri"/>
              </a:rPr>
              <a:t>warunkami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środowiskowymi</a:t>
            </a:r>
            <a:r>
              <a:rPr lang="en-US" sz="3600" dirty="0">
                <a:cs typeface="Calibri"/>
              </a:rPr>
              <a:t> </a:t>
            </a:r>
            <a:r>
              <a:rPr lang="pl-PL" sz="3600" dirty="0">
                <a:cs typeface="Calibri"/>
              </a:rPr>
              <a:t>i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sezonowymi</a:t>
            </a:r>
            <a:endParaRPr lang="en-US" sz="36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cs typeface="Calibri"/>
              </a:rPr>
              <a:t>Podstawowy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zestaw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danych</a:t>
            </a:r>
            <a:r>
              <a:rPr lang="en-US" sz="3600" dirty="0">
                <a:cs typeface="Calibri"/>
              </a:rPr>
              <a:t> </a:t>
            </a:r>
            <a:r>
              <a:rPr lang="pl-PL" sz="3600" dirty="0">
                <a:cs typeface="Calibri"/>
              </a:rPr>
              <a:t>z witryny operatora systemu</a:t>
            </a:r>
            <a:endParaRPr lang="en-US" sz="36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600" dirty="0" err="1">
                <a:cs typeface="Calibri"/>
              </a:rPr>
              <a:t>Agregacja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danych</a:t>
            </a:r>
            <a:r>
              <a:rPr lang="en-US" sz="3600" dirty="0">
                <a:cs typeface="Calibri"/>
              </a:rPr>
              <a:t> </a:t>
            </a:r>
            <a:r>
              <a:rPr lang="pl-PL" sz="3600" dirty="0">
                <a:cs typeface="Calibri"/>
              </a:rPr>
              <a:t>z informacjami o pogodzie</a:t>
            </a:r>
            <a:endParaRPr lang="en-US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064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F6ADD3-8031-42CF-A924-CCF520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025"/>
          </a:xfrm>
        </p:spPr>
        <p:txBody>
          <a:bodyPr>
            <a:normAutofit fontScale="90000"/>
          </a:bodyPr>
          <a:lstStyle/>
          <a:p>
            <a:r>
              <a:rPr lang="pl-PL" sz="4000" b="1" u="sng" dirty="0"/>
              <a:t>Opis kolumn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2DF0C7-2DDB-4E23-B036-49A3B059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 vert="horz" lIns="91440" tIns="45720" rIns="91440" bIns="45720" numCol="2" spcCol="180000" rtlCol="0" anchor="ctr">
            <a:normAutofit fontScale="92500" lnSpcReduction="20000"/>
          </a:bodyPr>
          <a:lstStyle/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en-US" b="1" dirty="0"/>
              <a:t>instant</a:t>
            </a:r>
            <a:r>
              <a:rPr lang="en-US" dirty="0"/>
              <a:t>: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rekordów</a:t>
            </a:r>
            <a:endParaRPr lang="pl-PL" dirty="0" err="1"/>
          </a:p>
          <a:p>
            <a:pPr marL="0" indent="0">
              <a:buNone/>
            </a:pPr>
            <a:r>
              <a:rPr lang="en-US" b="1" dirty="0" err="1"/>
              <a:t>dteday</a:t>
            </a:r>
            <a:r>
              <a:rPr lang="en-US" dirty="0"/>
              <a:t> : data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season</a:t>
            </a:r>
            <a:r>
              <a:rPr lang="en-US" dirty="0"/>
              <a:t> : </a:t>
            </a:r>
            <a:r>
              <a:rPr lang="en-US" dirty="0" err="1"/>
              <a:t>pora</a:t>
            </a:r>
            <a:r>
              <a:rPr lang="en-US" dirty="0"/>
              <a:t> </a:t>
            </a:r>
            <a:r>
              <a:rPr lang="en-US" dirty="0" err="1"/>
              <a:t>roku</a:t>
            </a:r>
            <a:r>
              <a:rPr lang="en-US" dirty="0"/>
              <a:t> (1:wiosna, 2:lato, 3:jesień, 4:zima)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yr</a:t>
            </a:r>
            <a:r>
              <a:rPr lang="en-US" dirty="0"/>
              <a:t> : </a:t>
            </a:r>
            <a:r>
              <a:rPr lang="en-US" dirty="0" err="1"/>
              <a:t>rok</a:t>
            </a:r>
            <a:r>
              <a:rPr lang="en-US" dirty="0"/>
              <a:t> (0: 2011, 1:2012)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mnth</a:t>
            </a:r>
            <a:r>
              <a:rPr lang="en-US" dirty="0"/>
              <a:t> : </a:t>
            </a:r>
            <a:r>
              <a:rPr lang="en-US" dirty="0" err="1"/>
              <a:t>miesiąc</a:t>
            </a:r>
            <a:r>
              <a:rPr lang="en-US" dirty="0"/>
              <a:t> (od 1 do 12)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hr</a:t>
            </a:r>
            <a:r>
              <a:rPr lang="en-US" dirty="0"/>
              <a:t> : </a:t>
            </a:r>
            <a:r>
              <a:rPr lang="en-US" dirty="0" err="1"/>
              <a:t>godzina</a:t>
            </a:r>
            <a:r>
              <a:rPr lang="en-US" dirty="0"/>
              <a:t> (od 0 do 23)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holiday</a:t>
            </a:r>
            <a:r>
              <a:rPr lang="en-US" dirty="0"/>
              <a:t> :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dzień</a:t>
            </a:r>
            <a:r>
              <a:rPr lang="en-US" dirty="0"/>
              <a:t> jest </a:t>
            </a:r>
            <a:r>
              <a:rPr lang="en-US" dirty="0" err="1"/>
              <a:t>dniem</a:t>
            </a:r>
            <a:r>
              <a:rPr lang="en-US" dirty="0"/>
              <a:t> </a:t>
            </a:r>
            <a:r>
              <a:rPr lang="en-US" dirty="0" err="1"/>
              <a:t>wolnym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pl-PL" dirty="0" err="1"/>
          </a:p>
          <a:p>
            <a:pPr marL="0" indent="0">
              <a:buNone/>
            </a:pPr>
            <a:r>
              <a:rPr lang="en-US" b="1" dirty="0"/>
              <a:t>weekday</a:t>
            </a:r>
            <a:r>
              <a:rPr lang="en-US" dirty="0"/>
              <a:t> : </a:t>
            </a:r>
            <a:r>
              <a:rPr lang="en-US" dirty="0" err="1"/>
              <a:t>dzień</a:t>
            </a:r>
            <a:r>
              <a:rPr lang="en-US" dirty="0"/>
              <a:t> </a:t>
            </a:r>
            <a:r>
              <a:rPr lang="en-US" dirty="0" err="1"/>
              <a:t>tygodnia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workingday</a:t>
            </a:r>
            <a:r>
              <a:rPr lang="en-US" dirty="0"/>
              <a:t> : </a:t>
            </a:r>
            <a:r>
              <a:rPr lang="en-US" dirty="0" err="1"/>
              <a:t>jeśli</a:t>
            </a:r>
            <a:r>
              <a:rPr lang="en-US" dirty="0"/>
              <a:t> jest to </a:t>
            </a:r>
            <a:r>
              <a:rPr lang="en-US" dirty="0" err="1"/>
              <a:t>dzień</a:t>
            </a:r>
            <a:r>
              <a:rPr lang="en-US" dirty="0"/>
              <a:t> </a:t>
            </a:r>
            <a:r>
              <a:rPr lang="en-US" dirty="0" err="1"/>
              <a:t>pracy</a:t>
            </a:r>
            <a:r>
              <a:rPr lang="en-US" dirty="0"/>
              <a:t>, </a:t>
            </a:r>
            <a:r>
              <a:rPr lang="en-US" dirty="0" err="1"/>
              <a:t>wtedy</a:t>
            </a:r>
            <a:r>
              <a:rPr lang="en-US" dirty="0"/>
              <a:t>: 1, w </a:t>
            </a:r>
            <a:r>
              <a:rPr lang="en-US" dirty="0" err="1"/>
              <a:t>innym</a:t>
            </a:r>
            <a:r>
              <a:rPr lang="en-US" dirty="0"/>
              <a:t> </a:t>
            </a:r>
            <a:r>
              <a:rPr lang="en-US" dirty="0" err="1"/>
              <a:t>przypadku</a:t>
            </a:r>
            <a:r>
              <a:rPr lang="en-US" dirty="0"/>
              <a:t>: 0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weathersit</a:t>
            </a:r>
            <a:r>
              <a:rPr lang="en-US" dirty="0"/>
              <a:t> : 1: </a:t>
            </a:r>
            <a:r>
              <a:rPr lang="en-US" dirty="0" err="1"/>
              <a:t>jasno</a:t>
            </a:r>
            <a:r>
              <a:rPr lang="en-US" dirty="0"/>
              <a:t>,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chmur</a:t>
            </a:r>
            <a:r>
              <a:rPr lang="en-US" dirty="0"/>
              <a:t>, </a:t>
            </a:r>
            <a:r>
              <a:rPr lang="en-US" dirty="0" err="1"/>
              <a:t>częściowe</a:t>
            </a:r>
            <a:r>
              <a:rPr lang="en-US" dirty="0"/>
              <a:t> </a:t>
            </a:r>
            <a:r>
              <a:rPr lang="en-US" dirty="0" err="1"/>
              <a:t>zachmurzenie</a:t>
            </a:r>
            <a:r>
              <a:rPr lang="pl-PL" dirty="0"/>
              <a:t>; </a:t>
            </a:r>
            <a:r>
              <a:rPr lang="en-US" dirty="0"/>
              <a:t>2: </a:t>
            </a:r>
            <a:r>
              <a:rPr lang="en-US" dirty="0" err="1"/>
              <a:t>mgła</a:t>
            </a:r>
            <a:r>
              <a:rPr lang="en-US" dirty="0"/>
              <a:t> + </a:t>
            </a:r>
            <a:r>
              <a:rPr lang="en-US" dirty="0" err="1"/>
              <a:t>pochmurno</a:t>
            </a:r>
            <a:r>
              <a:rPr lang="en-US" dirty="0"/>
              <a:t>, </a:t>
            </a:r>
            <a:r>
              <a:rPr lang="en-US" dirty="0" err="1"/>
              <a:t>mgła</a:t>
            </a:r>
            <a:r>
              <a:rPr lang="en-US" dirty="0"/>
              <a:t> + </a:t>
            </a:r>
            <a:r>
              <a:rPr lang="en-US" dirty="0" err="1"/>
              <a:t>złamane</a:t>
            </a:r>
            <a:r>
              <a:rPr lang="en-US" dirty="0"/>
              <a:t> </a:t>
            </a:r>
            <a:r>
              <a:rPr lang="en-US" dirty="0" err="1"/>
              <a:t>chmury</a:t>
            </a:r>
            <a:r>
              <a:rPr lang="en-US" dirty="0"/>
              <a:t>, </a:t>
            </a:r>
            <a:r>
              <a:rPr lang="en-US" dirty="0" err="1"/>
              <a:t>mgła</a:t>
            </a:r>
            <a:r>
              <a:rPr lang="en-US" dirty="0"/>
              <a:t> +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chmur</a:t>
            </a:r>
            <a:r>
              <a:rPr lang="en-US" dirty="0"/>
              <a:t>, </a:t>
            </a:r>
            <a:r>
              <a:rPr lang="en-US" dirty="0" err="1"/>
              <a:t>mgła</a:t>
            </a:r>
            <a:r>
              <a:rPr lang="pl-PL" dirty="0"/>
              <a:t>; </a:t>
            </a:r>
            <a:r>
              <a:rPr lang="en-US" dirty="0"/>
              <a:t>3: </a:t>
            </a:r>
            <a:r>
              <a:rPr lang="en-US" dirty="0" err="1"/>
              <a:t>lekki</a:t>
            </a:r>
            <a:r>
              <a:rPr lang="en-US" dirty="0"/>
              <a:t> </a:t>
            </a:r>
            <a:r>
              <a:rPr lang="en-US" dirty="0" err="1"/>
              <a:t>śnieg</a:t>
            </a:r>
            <a:r>
              <a:rPr lang="en-US" dirty="0"/>
              <a:t>, </a:t>
            </a:r>
            <a:r>
              <a:rPr lang="en-US" dirty="0" err="1"/>
              <a:t>lekki</a:t>
            </a:r>
            <a:r>
              <a:rPr lang="en-US" dirty="0"/>
              <a:t> </a:t>
            </a:r>
            <a:r>
              <a:rPr lang="en-US" dirty="0" err="1"/>
              <a:t>deszcz</a:t>
            </a:r>
            <a:r>
              <a:rPr lang="en-US" dirty="0"/>
              <a:t> + </a:t>
            </a:r>
            <a:r>
              <a:rPr lang="en-US" dirty="0" err="1"/>
              <a:t>burza</a:t>
            </a:r>
            <a:r>
              <a:rPr lang="en-US" dirty="0"/>
              <a:t> + </a:t>
            </a:r>
            <a:r>
              <a:rPr lang="en-US" dirty="0" err="1"/>
              <a:t>rozproszone</a:t>
            </a:r>
            <a:r>
              <a:rPr lang="en-US" dirty="0"/>
              <a:t> </a:t>
            </a:r>
            <a:r>
              <a:rPr lang="en-US" dirty="0" err="1"/>
              <a:t>chmury</a:t>
            </a:r>
            <a:r>
              <a:rPr lang="en-US" dirty="0"/>
              <a:t>, </a:t>
            </a:r>
            <a:r>
              <a:rPr lang="en-US" dirty="0" err="1"/>
              <a:t>lekki</a:t>
            </a:r>
            <a:r>
              <a:rPr lang="en-US" dirty="0"/>
              <a:t> </a:t>
            </a:r>
            <a:r>
              <a:rPr lang="en-US" dirty="0" err="1"/>
              <a:t>deszcz</a:t>
            </a:r>
            <a:r>
              <a:rPr lang="en-US" dirty="0"/>
              <a:t> + </a:t>
            </a:r>
            <a:r>
              <a:rPr lang="en-US" dirty="0" err="1"/>
              <a:t>rozproszone</a:t>
            </a:r>
            <a:r>
              <a:rPr lang="en-US" dirty="0"/>
              <a:t> </a:t>
            </a:r>
            <a:r>
              <a:rPr lang="en-US" dirty="0" err="1"/>
              <a:t>chmury</a:t>
            </a:r>
            <a:r>
              <a:rPr lang="pl-PL" dirty="0"/>
              <a:t>; </a:t>
            </a:r>
            <a:r>
              <a:rPr lang="en-US" dirty="0"/>
              <a:t>4: </a:t>
            </a:r>
            <a:r>
              <a:rPr lang="en-US" dirty="0" err="1"/>
              <a:t>ulewa</a:t>
            </a:r>
            <a:r>
              <a:rPr lang="en-US" dirty="0"/>
              <a:t> + grad + </a:t>
            </a:r>
            <a:r>
              <a:rPr lang="en-US" dirty="0" err="1"/>
              <a:t>burza</a:t>
            </a:r>
            <a:r>
              <a:rPr lang="en-US" dirty="0"/>
              <a:t> z </a:t>
            </a:r>
            <a:r>
              <a:rPr lang="en-US" dirty="0" err="1"/>
              <a:t>piorunami</a:t>
            </a:r>
            <a:r>
              <a:rPr lang="en-US" dirty="0"/>
              <a:t> + </a:t>
            </a:r>
            <a:r>
              <a:rPr lang="en-US" dirty="0" err="1"/>
              <a:t>mgła</a:t>
            </a:r>
            <a:r>
              <a:rPr lang="en-US" dirty="0"/>
              <a:t>, </a:t>
            </a:r>
            <a:r>
              <a:rPr lang="en-US" dirty="0" err="1"/>
              <a:t>śnieg</a:t>
            </a:r>
            <a:r>
              <a:rPr lang="en-US" dirty="0"/>
              <a:t> + </a:t>
            </a:r>
            <a:r>
              <a:rPr lang="en-US" dirty="0" err="1"/>
              <a:t>mgła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temp</a:t>
            </a:r>
            <a:r>
              <a:rPr lang="en-US" dirty="0"/>
              <a:t> : </a:t>
            </a:r>
            <a:r>
              <a:rPr lang="en-US" dirty="0" err="1"/>
              <a:t>znormalizowana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w </a:t>
            </a:r>
            <a:r>
              <a:rPr lang="en-US" dirty="0" err="1"/>
              <a:t>stopniach</a:t>
            </a:r>
            <a:r>
              <a:rPr lang="en-US" dirty="0"/>
              <a:t> </a:t>
            </a:r>
            <a:r>
              <a:rPr lang="en-US" dirty="0" err="1"/>
              <a:t>Celsjusza</a:t>
            </a:r>
            <a:r>
              <a:rPr lang="en-US" dirty="0"/>
              <a:t>; </a:t>
            </a:r>
            <a:r>
              <a:rPr lang="en-US" dirty="0" err="1"/>
              <a:t>maksymalnie</a:t>
            </a:r>
            <a:r>
              <a:rPr lang="en-US" dirty="0"/>
              <a:t> 41st.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atemp</a:t>
            </a:r>
            <a:r>
              <a:rPr lang="en-US" dirty="0"/>
              <a:t>: </a:t>
            </a:r>
            <a:r>
              <a:rPr lang="en-US" dirty="0" err="1"/>
              <a:t>znormalizowana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/>
              <a:t>odczuw</a:t>
            </a:r>
            <a:r>
              <a:rPr lang="pl-PL"/>
              <a:t>alna</a:t>
            </a:r>
            <a:r>
              <a:rPr lang="en-US" dirty="0"/>
              <a:t> w </a:t>
            </a:r>
            <a:r>
              <a:rPr lang="en-US" dirty="0" err="1"/>
              <a:t>stopniach</a:t>
            </a:r>
            <a:r>
              <a:rPr lang="en-US" dirty="0"/>
              <a:t> </a:t>
            </a:r>
            <a:r>
              <a:rPr lang="en-US" dirty="0" err="1"/>
              <a:t>Celsjusza</a:t>
            </a:r>
            <a:r>
              <a:rPr lang="en-US" dirty="0"/>
              <a:t>; </a:t>
            </a:r>
            <a:r>
              <a:rPr lang="en-US" dirty="0" err="1"/>
              <a:t>maksymalnie</a:t>
            </a:r>
            <a:r>
              <a:rPr lang="en-US" dirty="0"/>
              <a:t> 50st.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hum</a:t>
            </a:r>
            <a:r>
              <a:rPr lang="en-US" dirty="0"/>
              <a:t>: </a:t>
            </a:r>
            <a:r>
              <a:rPr lang="en-US" dirty="0" err="1"/>
              <a:t>znormalizowana</a:t>
            </a:r>
            <a:r>
              <a:rPr lang="en-US" dirty="0"/>
              <a:t> </a:t>
            </a:r>
            <a:r>
              <a:rPr lang="en-US" dirty="0" err="1"/>
              <a:t>wilgotność</a:t>
            </a:r>
            <a:r>
              <a:rPr lang="en-US" dirty="0"/>
              <a:t>; </a:t>
            </a: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, to 100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windspeed</a:t>
            </a:r>
            <a:r>
              <a:rPr lang="en-US" dirty="0"/>
              <a:t>: </a:t>
            </a:r>
            <a:r>
              <a:rPr lang="en-US" dirty="0" err="1"/>
              <a:t>znormalizowana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wiatru</a:t>
            </a:r>
            <a:r>
              <a:rPr lang="en-US" dirty="0"/>
              <a:t>; </a:t>
            </a: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, to 67.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casual</a:t>
            </a:r>
            <a:r>
              <a:rPr lang="en-US" dirty="0"/>
              <a:t>: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przypadkowych</a:t>
            </a:r>
            <a:r>
              <a:rPr lang="en-US" dirty="0"/>
              <a:t> </a:t>
            </a:r>
            <a:r>
              <a:rPr lang="en-US" dirty="0" err="1"/>
              <a:t>użytkowników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registered</a:t>
            </a:r>
            <a:r>
              <a:rPr lang="en-US" dirty="0"/>
              <a:t>: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zarejestrowanych</a:t>
            </a:r>
            <a:r>
              <a:rPr lang="en-US" dirty="0"/>
              <a:t> </a:t>
            </a:r>
            <a:r>
              <a:rPr lang="en-US" dirty="0" err="1"/>
              <a:t>użytkowników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 err="1"/>
              <a:t>cnt</a:t>
            </a:r>
            <a:r>
              <a:rPr lang="en-US" dirty="0"/>
              <a:t>: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wypożyczonych</a:t>
            </a:r>
            <a:r>
              <a:rPr lang="en-US" dirty="0"/>
              <a:t> </a:t>
            </a:r>
            <a:r>
              <a:rPr lang="en-US" dirty="0" err="1"/>
              <a:t>rowerów</a:t>
            </a:r>
            <a:r>
              <a:rPr lang="en-US" dirty="0"/>
              <a:t> </a:t>
            </a:r>
            <a:r>
              <a:rPr lang="en-US" dirty="0" err="1"/>
              <a:t>ogółem</a:t>
            </a:r>
            <a:r>
              <a:rPr lang="en-US" dirty="0"/>
              <a:t> - </a:t>
            </a:r>
            <a:r>
              <a:rPr lang="en-US" dirty="0" err="1"/>
              <a:t>zarówno</a:t>
            </a:r>
            <a:r>
              <a:rPr lang="en-US" dirty="0"/>
              <a:t> </a:t>
            </a:r>
            <a:r>
              <a:rPr lang="en-US" dirty="0" err="1"/>
              <a:t>przypadkowych</a:t>
            </a:r>
            <a:r>
              <a:rPr lang="en-US" dirty="0"/>
              <a:t>,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zarejestrowanych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141983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F6ADD3-8031-42CF-A924-CCF520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>
            <a:normAutofit/>
          </a:bodyPr>
          <a:lstStyle/>
          <a:p>
            <a:r>
              <a:rPr lang="pl-PL" sz="4000" b="1" u="sng" dirty="0"/>
              <a:t>Dzienna ilość </a:t>
            </a:r>
            <a:r>
              <a:rPr lang="pl-PL" sz="4000" b="1" u="sng" err="1"/>
              <a:t>wypożyczeń</a:t>
            </a:r>
            <a:r>
              <a:rPr lang="pl-PL" sz="4000" b="1" u="sng" dirty="0"/>
              <a:t> rowerów</a:t>
            </a:r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id="{E8A25D91-64AB-4B9F-A30A-8B02D1D7E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8" r="5612" b="4529"/>
          <a:stretch/>
        </p:blipFill>
        <p:spPr>
          <a:xfrm>
            <a:off x="0" y="999397"/>
            <a:ext cx="12191999" cy="5858603"/>
          </a:xfrm>
          <a:prstGeom prst="rect">
            <a:avLst/>
          </a:prstGeom>
        </p:spPr>
      </p:pic>
      <p:sp>
        <p:nvSpPr>
          <p:cNvPr id="5" name="Owal 4">
            <a:extLst>
              <a:ext uri="{FF2B5EF4-FFF2-40B4-BE49-F238E27FC236}">
                <a16:creationId xmlns:a16="http://schemas.microsoft.com/office/drawing/2014/main" id="{B6129967-2439-47BF-8675-DE8AEE306BFE}"/>
              </a:ext>
            </a:extLst>
          </p:cNvPr>
          <p:cNvSpPr/>
          <p:nvPr/>
        </p:nvSpPr>
        <p:spPr>
          <a:xfrm>
            <a:off x="10732170" y="5463178"/>
            <a:ext cx="529390" cy="476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8C03D2BA-04D2-495E-8D82-95F587132118}"/>
              </a:ext>
            </a:extLst>
          </p:cNvPr>
          <p:cNvSpPr/>
          <p:nvPr/>
        </p:nvSpPr>
        <p:spPr>
          <a:xfrm>
            <a:off x="9865899" y="5552248"/>
            <a:ext cx="529390" cy="476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C8709E9C-E65C-43EA-BA91-E9FC1E232BEC}"/>
              </a:ext>
            </a:extLst>
          </p:cNvPr>
          <p:cNvSpPr/>
          <p:nvPr/>
        </p:nvSpPr>
        <p:spPr>
          <a:xfrm>
            <a:off x="786065" y="5449527"/>
            <a:ext cx="529390" cy="476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6EF75060-1851-4289-A5CE-28CE025A0138}"/>
              </a:ext>
            </a:extLst>
          </p:cNvPr>
          <p:cNvSpPr/>
          <p:nvPr/>
        </p:nvSpPr>
        <p:spPr>
          <a:xfrm>
            <a:off x="7194889" y="5024411"/>
            <a:ext cx="529390" cy="476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44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F6ADD3-8031-42CF-A924-CCF520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>
            <a:normAutofit/>
          </a:bodyPr>
          <a:lstStyle/>
          <a:p>
            <a:r>
              <a:rPr lang="pl-PL" sz="4000" b="1" u="sng" dirty="0"/>
              <a:t>Obserwacje odstające (8 najmniejszych wartości)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CCE8CC1-AC81-447C-8BDE-EA4ADBD07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3D99E4E3-B5D8-4D8D-ABDD-92428ABC0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  <p:pic>
        <p:nvPicPr>
          <p:cNvPr id="6" name="Symbol zastępczy zawartości 3">
            <a:extLst>
              <a:ext uri="{FF2B5EF4-FFF2-40B4-BE49-F238E27FC236}">
                <a16:creationId xmlns:a16="http://schemas.microsoft.com/office/drawing/2014/main" id="{005DA06D-9A93-4E4E-B1BA-27D969886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52" r="58421"/>
          <a:stretch/>
        </p:blipFill>
        <p:spPr>
          <a:xfrm>
            <a:off x="2261936" y="1066800"/>
            <a:ext cx="2807369" cy="5791200"/>
          </a:xfrm>
          <a:prstGeom prst="rect">
            <a:avLst/>
          </a:prstGeom>
        </p:spPr>
      </p:pic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0ACAFD0B-785D-4156-98FF-E4C3F1E4E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90" r="12105"/>
          <a:stretch/>
        </p:blipFill>
        <p:spPr>
          <a:xfrm>
            <a:off x="9240253" y="1066800"/>
            <a:ext cx="1475874" cy="57912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1B1C9D-A68D-4020-AD7E-1EEAC7FF6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305" y="1476989"/>
            <a:ext cx="6882063" cy="413828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900F812-01EA-464B-9035-03C68D9DC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2790" y="1086560"/>
            <a:ext cx="446784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93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F6ADD3-8031-42CF-A924-CCF5204E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>
            <a:normAutofit/>
          </a:bodyPr>
          <a:lstStyle/>
          <a:p>
            <a:r>
              <a:rPr lang="pl-PL" sz="4000" b="1" u="sng" dirty="0"/>
              <a:t>Dzienna ilość </a:t>
            </a:r>
            <a:r>
              <a:rPr lang="pl-PL" sz="4000" b="1" u="sng" dirty="0" err="1"/>
              <a:t>wypożyczeń</a:t>
            </a:r>
            <a:r>
              <a:rPr lang="pl-PL" sz="4000" b="1" u="sng" dirty="0"/>
              <a:t> rowerów</a:t>
            </a:r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id="{E8A25D91-64AB-4B9F-A30A-8B02D1D7E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8" r="5612" b="4529"/>
          <a:stretch/>
        </p:blipFill>
        <p:spPr>
          <a:xfrm>
            <a:off x="0" y="999397"/>
            <a:ext cx="12191999" cy="58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2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95F47F-F3C5-4F8B-A2C1-311254A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12"/>
            <a:ext cx="12192000" cy="797978"/>
          </a:xfrm>
        </p:spPr>
        <p:txBody>
          <a:bodyPr>
            <a:normAutofit/>
          </a:bodyPr>
          <a:lstStyle/>
          <a:p>
            <a:r>
              <a:rPr lang="pl-PL" sz="3100" b="1" u="sng" dirty="0"/>
              <a:t>Wypożyczenia rowerów w tygodniu</a:t>
            </a:r>
          </a:p>
        </p:txBody>
      </p:sp>
      <p:pic>
        <p:nvPicPr>
          <p:cNvPr id="10" name="slide4">
            <a:extLst>
              <a:ext uri="{FF2B5EF4-FFF2-40B4-BE49-F238E27FC236}">
                <a16:creationId xmlns:a16="http://schemas.microsoft.com/office/drawing/2014/main" id="{14341DF7-DAB4-403B-A858-3A78B5FAD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6109" r="4179" b="3534"/>
          <a:stretch/>
        </p:blipFill>
        <p:spPr>
          <a:xfrm>
            <a:off x="0" y="834190"/>
            <a:ext cx="12192000" cy="6023810"/>
          </a:xfrm>
          <a:prstGeom prst="rect">
            <a:avLst/>
          </a:prstGeom>
        </p:spPr>
      </p:pic>
      <p:pic>
        <p:nvPicPr>
          <p:cNvPr id="13" name="slide4">
            <a:extLst>
              <a:ext uri="{FF2B5EF4-FFF2-40B4-BE49-F238E27FC236}">
                <a16:creationId xmlns:a16="http://schemas.microsoft.com/office/drawing/2014/main" id="{D8C8A243-952D-459F-9CEA-D9CD728FD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6109" r="4179" b="3534"/>
          <a:stretch/>
        </p:blipFill>
        <p:spPr>
          <a:xfrm>
            <a:off x="0" y="834190"/>
            <a:ext cx="12192000" cy="6023810"/>
          </a:xfrm>
          <a:prstGeom prst="rect">
            <a:avLst/>
          </a:prstGeom>
        </p:spPr>
      </p:pic>
      <p:pic>
        <p:nvPicPr>
          <p:cNvPr id="11" name="slide4">
            <a:extLst>
              <a:ext uri="{FF2B5EF4-FFF2-40B4-BE49-F238E27FC236}">
                <a16:creationId xmlns:a16="http://schemas.microsoft.com/office/drawing/2014/main" id="{577F3914-8BB0-45C3-886E-288D95CA93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3" t="76255" r="19564" b="5393"/>
          <a:stretch/>
        </p:blipFill>
        <p:spPr>
          <a:xfrm>
            <a:off x="7000316" y="2679033"/>
            <a:ext cx="2326102" cy="2423915"/>
          </a:xfrm>
          <a:prstGeom prst="ellipse">
            <a:avLst/>
          </a:prstGeom>
          <a:ln w="190500" cap="rnd">
            <a:solidFill>
              <a:srgbClr val="FF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slide4">
            <a:extLst>
              <a:ext uri="{FF2B5EF4-FFF2-40B4-BE49-F238E27FC236}">
                <a16:creationId xmlns:a16="http://schemas.microsoft.com/office/drawing/2014/main" id="{0D1C8CD3-FE08-4ECB-BEC9-C5D8DDFA6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72814" r="75146" b="6002"/>
          <a:stretch/>
        </p:blipFill>
        <p:spPr>
          <a:xfrm>
            <a:off x="2264917" y="2643127"/>
            <a:ext cx="2326102" cy="2405935"/>
          </a:xfrm>
          <a:prstGeom prst="ellipse">
            <a:avLst/>
          </a:prstGeom>
          <a:ln w="190500" cap="rnd">
            <a:solidFill>
              <a:srgbClr val="FF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0A42D55-01CC-47DB-BA6E-D1CC8F2F1209}"/>
              </a:ext>
            </a:extLst>
          </p:cNvPr>
          <p:cNvSpPr txBox="1"/>
          <p:nvPr/>
        </p:nvSpPr>
        <p:spPr>
          <a:xfrm>
            <a:off x="2534655" y="5102948"/>
            <a:ext cx="178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TYDZIEŃ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7150F85-5626-4036-B457-120443B40A4C}"/>
              </a:ext>
            </a:extLst>
          </p:cNvPr>
          <p:cNvSpPr txBox="1"/>
          <p:nvPr/>
        </p:nvSpPr>
        <p:spPr>
          <a:xfrm>
            <a:off x="7245988" y="5102948"/>
            <a:ext cx="20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WEEKEND</a:t>
            </a:r>
          </a:p>
        </p:txBody>
      </p:sp>
    </p:spTree>
    <p:extLst>
      <p:ext uri="{BB962C8B-B14F-4D97-AF65-F5344CB8AC3E}">
        <p14:creationId xmlns:p14="http://schemas.microsoft.com/office/powerpoint/2010/main" val="390194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609A38E4-1114-4A53-828B-F332F5AE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75" y="834189"/>
            <a:ext cx="12192000" cy="602381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795F47F-F3C5-4F8B-A2C1-311254A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12"/>
            <a:ext cx="12192000" cy="797978"/>
          </a:xfrm>
        </p:spPr>
        <p:txBody>
          <a:bodyPr>
            <a:normAutofit/>
          </a:bodyPr>
          <a:lstStyle/>
          <a:p>
            <a:r>
              <a:rPr lang="pl-PL" sz="3100" b="1" u="sng" dirty="0"/>
              <a:t>Średnia godzinowa ilość </a:t>
            </a:r>
            <a:r>
              <a:rPr lang="pl-PL" sz="3100" b="1" u="sng" err="1"/>
              <a:t>wypożyczeń</a:t>
            </a:r>
            <a:r>
              <a:rPr lang="pl-PL" sz="3100" b="1" u="sng" dirty="0"/>
              <a:t> w dni pracujące</a:t>
            </a:r>
          </a:p>
        </p:txBody>
      </p:sp>
      <p:sp>
        <p:nvSpPr>
          <p:cNvPr id="7" name="Strzałka: w dół 6">
            <a:extLst>
              <a:ext uri="{FF2B5EF4-FFF2-40B4-BE49-F238E27FC236}">
                <a16:creationId xmlns:a16="http://schemas.microsoft.com/office/drawing/2014/main" id="{9F10842D-97DE-4615-B8A4-731428ACEDA5}"/>
              </a:ext>
            </a:extLst>
          </p:cNvPr>
          <p:cNvSpPr/>
          <p:nvPr/>
        </p:nvSpPr>
        <p:spPr>
          <a:xfrm rot="17166510">
            <a:off x="3625516" y="1432442"/>
            <a:ext cx="561474" cy="1299411"/>
          </a:xfrm>
          <a:prstGeom prst="downArrow">
            <a:avLst>
              <a:gd name="adj1" fmla="val 34643"/>
              <a:gd name="adj2" fmla="val 67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dół 7">
            <a:extLst>
              <a:ext uri="{FF2B5EF4-FFF2-40B4-BE49-F238E27FC236}">
                <a16:creationId xmlns:a16="http://schemas.microsoft.com/office/drawing/2014/main" id="{EF966815-4691-4169-9E1D-C32B00CFBADE}"/>
              </a:ext>
            </a:extLst>
          </p:cNvPr>
          <p:cNvSpPr/>
          <p:nvPr/>
        </p:nvSpPr>
        <p:spPr>
          <a:xfrm rot="17166510">
            <a:off x="7788442" y="982462"/>
            <a:ext cx="561474" cy="1299411"/>
          </a:xfrm>
          <a:prstGeom prst="downArrow">
            <a:avLst>
              <a:gd name="adj1" fmla="val 34643"/>
              <a:gd name="adj2" fmla="val 67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52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803</Words>
  <Application>Microsoft Office PowerPoint</Application>
  <PresentationFormat>Panoramiczny</PresentationFormat>
  <Paragraphs>109</Paragraphs>
  <Slides>20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Bike Sharing in Washington D.C. Dataset</vt:lpstr>
      <vt:lpstr>Informacje podstawowe</vt:lpstr>
      <vt:lpstr>Zbiór danych</vt:lpstr>
      <vt:lpstr>Opis kolumn</vt:lpstr>
      <vt:lpstr>Dzienna ilość wypożyczeń rowerów</vt:lpstr>
      <vt:lpstr>Obserwacje odstające (8 najmniejszych wartości)</vt:lpstr>
      <vt:lpstr>Dzienna ilość wypożyczeń rowerów</vt:lpstr>
      <vt:lpstr>Wypożyczenia rowerów w tygodniu</vt:lpstr>
      <vt:lpstr>Średnia godzinowa ilość wypożyczeń w dni pracujące</vt:lpstr>
      <vt:lpstr>Średnia godzinowa ilość wypożyczeń w dni wolne</vt:lpstr>
      <vt:lpstr>Średnia godzinowa ilość wypożyczeń w dni pracujące przez przypadkowych użytkowników</vt:lpstr>
      <vt:lpstr>Średnia godzinowa ilość wypożyczeń w dni pracujące</vt:lpstr>
      <vt:lpstr>Średnia ilość wypożyczeń w miesiącu (rok 2011 i 2012)</vt:lpstr>
      <vt:lpstr>Średnia ilość wypożyczeń w zależności od prędkości wiatru </vt:lpstr>
      <vt:lpstr>Prezentacja programu PowerPoint</vt:lpstr>
      <vt:lpstr>Współczynnik korelacji między zmiennymi</vt:lpstr>
      <vt:lpstr>Zależność pomiędzy temperaturą a liczbą wypożyczeń przez wszystkich użytkowników</vt:lpstr>
      <vt:lpstr>Zależność pomiędzy wilgotnością a liczbą wypożyczeń przez wszystkich użytkowników</vt:lpstr>
      <vt:lpstr>Średnia godzinowa ilość wypożyczeń w zależności od warunków pogodowych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in Washington D.C. Dataset</dc:title>
  <dc:creator>Szymon Pawlak</dc:creator>
  <cp:lastModifiedBy>Szymon Pawlak</cp:lastModifiedBy>
  <cp:revision>3</cp:revision>
  <dcterms:created xsi:type="dcterms:W3CDTF">2019-05-05T19:10:36Z</dcterms:created>
  <dcterms:modified xsi:type="dcterms:W3CDTF">2019-05-09T10:10:27Z</dcterms:modified>
</cp:coreProperties>
</file>