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70" r:id="rId6"/>
    <p:sldId id="261" r:id="rId7"/>
    <p:sldId id="264" r:id="rId8"/>
    <p:sldId id="271" r:id="rId9"/>
    <p:sldId id="268" r:id="rId10"/>
    <p:sldId id="265" r:id="rId11"/>
    <p:sldId id="274" r:id="rId12"/>
    <p:sldId id="273" r:id="rId13"/>
    <p:sldId id="275" r:id="rId14"/>
    <p:sldId id="276" r:id="rId15"/>
    <p:sldId id="258" r:id="rId16"/>
    <p:sldId id="277" r:id="rId17"/>
    <p:sldId id="278" r:id="rId18"/>
    <p:sldId id="279" r:id="rId19"/>
    <p:sldId id="280" r:id="rId20"/>
    <p:sldId id="269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594"/>
    <p:restoredTop sz="92003"/>
  </p:normalViewPr>
  <p:slideViewPr>
    <p:cSldViewPr snapToGrid="0" snapToObjects="1">
      <p:cViewPr varScale="1">
        <p:scale>
          <a:sx n="106" d="100"/>
          <a:sy n="106" d="100"/>
        </p:scale>
        <p:origin x="904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1DB99-0A43-0F41-9CBE-40F44131CB73}" type="datetimeFigureOut">
              <a:rPr lang="en-US" smtClean="0"/>
              <a:t>1/18/25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535BD-B2DE-BA48-9755-308C788C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89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466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E45E7-C694-3455-7FDC-A2AE3C0B4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59F63-ACEA-5086-93CD-F39B8ED29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5D44A-7796-C708-B514-9C6A0CE71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9DDFC-2CCF-C15E-BABF-A5E8E2334E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0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756A5-CFB2-D1C8-805E-8B04EB85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32540-09EE-E1A7-0E17-4E66E39AD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12188-BC86-046A-87AA-A39058FD8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02AE1-645C-DC8F-E519-4DA41201E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7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D7FEA-603D-747E-5EC9-644156E1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B903D-8FEA-2D1C-9192-B73B3E19E9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8E761-D3A5-A48B-92B0-03B329493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666A-EB19-AA94-8081-07920DA47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31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04EB8-0A97-2564-45E3-AC461A05A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7B77B-F6BC-7BE0-3CF8-53ACF7B0F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E7AE0-32FD-A3F9-E493-3F25E1D2F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0AA94-CB0B-A9ED-62DA-7A3BF2368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40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9F0B-ED68-C0B6-D717-34573376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E1CAC-E401-B566-19C8-FF531D665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A8EC6F-7CA6-BE46-62E6-3C351E21B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CD58-6D94-0159-FD8E-8E126C1C48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6DE8E-37EB-F7C4-C0A2-1FBBE44E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A63CC-CB7D-A390-8A07-C3D751C86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5F940-6026-FE88-A779-721848350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10AB7-0F4E-9EDD-DBFD-B3A9F94432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5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08319-661D-3A97-55B2-11727418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242F2-56BD-76DD-8074-D5941A8F3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12402D-27A6-AE51-B127-DE1BAD736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9782-EB39-BA25-FB89-FC5AC0B093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886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4F3D-A307-610B-FBEB-E5AA4A93F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3CEDE-F961-1C9F-A323-31F171FE8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2DA10-9DB3-9018-3E14-6BF23300C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479D8-4EAE-97E2-D10C-71128B9FC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0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4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87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74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79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057400" cy="365125"/>
          </a:xfrm>
        </p:spPr>
        <p:txBody>
          <a:bodyPr/>
          <a:lstStyle/>
          <a:p>
            <a:fld id="{C11092F6-B2EE-4DDD-B773-AE68C0825037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365" y="6395813"/>
            <a:ext cx="30207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58CAD-E111-F543-8FD5-52089A70F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122A-7BDF-41ED-9C1B-560403959C91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D23C-6266-4F54-9EEA-0A47946631FB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A17-C2D6-41F3-8A71-8AC7BF3504CD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9668-E14E-4243-A4F7-149B04DAB242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174F-08ED-48E7-BB8F-0F13EBAA1799}" type="datetime1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10B-DFA1-4AA1-AF81-AA2F99F0162F}" type="datetime1">
              <a:rPr lang="en-US" smtClean="0"/>
              <a:t>1/18/25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194A-3922-4A73-8C7C-688864D9F94C}" type="datetime1">
              <a:rPr lang="en-US" smtClean="0"/>
              <a:t>1/18/25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DE0-69FD-458F-8C87-66737D8AB6E1}" type="datetime1">
              <a:rPr lang="en-US" smtClean="0"/>
              <a:t>1/18/25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2E4C-97B8-4368-B825-57AB2D158660}" type="datetime1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6FDC-171D-45FB-A801-A1BD17EFEA32}" type="datetime1">
              <a:rPr lang="en-US" smtClean="0"/>
              <a:t>1/18/25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A31B-462D-4E98-9EB9-9021A76F2EF9}" type="datetime1">
              <a:rPr lang="en-US" smtClean="0"/>
              <a:t>1/18/25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izona.zoom.us/j/8799712241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tandonr@email.arizona.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404" y="1288474"/>
            <a:ext cx="8132523" cy="350322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chemeClr val="tx2"/>
                </a:solidFill>
                <a:latin typeface="Optima" panose="02000503060000020004" pitchFamily="2" charset="0"/>
              </a:rPr>
              <a:t>Lecture 1A: Syllabus &amp; Logistics</a:t>
            </a:r>
            <a:br>
              <a:rPr lang="en-US" sz="4000" dirty="0">
                <a:latin typeface="Optima" panose="02000503060000020004" pitchFamily="2" charset="0"/>
              </a:rPr>
            </a:br>
            <a:br>
              <a:rPr lang="en-US" sz="4000" dirty="0">
                <a:latin typeface="Optima" panose="02000503060000020004" pitchFamily="2" charset="0"/>
              </a:rPr>
            </a:br>
            <a:br>
              <a:rPr lang="en-US" sz="4000" dirty="0">
                <a:latin typeface="Optima" panose="02000503060000020004" pitchFamily="2" charset="0"/>
              </a:rPr>
            </a:br>
            <a:r>
              <a:rPr lang="en-US" sz="4000" dirty="0">
                <a:latin typeface="Optima" panose="02000503060000020004" pitchFamily="2" charset="0"/>
              </a:rPr>
              <a:t>ECE 696B</a:t>
            </a:r>
            <a:br>
              <a:rPr lang="en-US" sz="4000" dirty="0">
                <a:latin typeface="Optima" panose="02000503060000020004" pitchFamily="2" charset="0"/>
              </a:rPr>
            </a:br>
            <a:br>
              <a:rPr lang="en-US" sz="4000" dirty="0">
                <a:latin typeface="Optima" panose="02000503060000020004" pitchFamily="2" charset="0"/>
              </a:rPr>
            </a:br>
            <a:r>
              <a:rPr lang="en-US" sz="4000" i="1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Trustworthy Machine Learning</a:t>
            </a:r>
            <a:br>
              <a:rPr lang="en-US" sz="4000" dirty="0">
                <a:latin typeface="Optima" panose="02000503060000020004" pitchFamily="2" charset="0"/>
              </a:rPr>
            </a:br>
            <a:br>
              <a:rPr lang="en-US" sz="4000" dirty="0">
                <a:latin typeface="Optima" panose="02000503060000020004" pitchFamily="2" charset="0"/>
              </a:rPr>
            </a:br>
            <a:r>
              <a:rPr lang="en-US" sz="4000" dirty="0">
                <a:latin typeface="Optima" panose="02000503060000020004" pitchFamily="2" charset="0"/>
              </a:rPr>
              <a:t>Spring 2025</a:t>
            </a:r>
            <a:br>
              <a:rPr lang="en-US" sz="4000" dirty="0">
                <a:latin typeface="Optima" panose="02000503060000020004" pitchFamily="2" charset="0"/>
              </a:rPr>
            </a:br>
            <a:endParaRPr lang="en-US" sz="4000" dirty="0">
              <a:latin typeface="Optima" panose="0200050306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449" y="4678878"/>
            <a:ext cx="4300352" cy="890648"/>
          </a:xfrm>
        </p:spPr>
        <p:txBody>
          <a:bodyPr>
            <a:normAutofit/>
          </a:bodyPr>
          <a:lstStyle/>
          <a:p>
            <a:r>
              <a:rPr lang="en-US" dirty="0">
                <a:latin typeface="Optima" panose="02000503060000020004" pitchFamily="2" charset="0"/>
              </a:rPr>
              <a:t> Instructor: Dr Ravi Tandon</a:t>
            </a:r>
          </a:p>
          <a:p>
            <a:r>
              <a:rPr lang="en-US" dirty="0">
                <a:latin typeface="Optima" panose="02000503060000020004" pitchFamily="2" charset="0"/>
              </a:rPr>
              <a:t>Department of ECE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The </a:t>
            </a:r>
            <a:r>
              <a:rPr lang="en-US" sz="3200" i="1" dirty="0">
                <a:solidFill>
                  <a:srgbClr val="FF0000"/>
                </a:solidFill>
                <a:latin typeface="+mn-lt"/>
                <a:ea typeface="Georgia" charset="0"/>
                <a:cs typeface="Georgia" charset="0"/>
              </a:rPr>
              <a:t>Classical</a:t>
            </a:r>
            <a:r>
              <a:rPr lang="en-US" sz="3200" dirty="0">
                <a:latin typeface="+mn-lt"/>
                <a:ea typeface="Georgia" charset="0"/>
                <a:cs typeface="Georgia" charset="0"/>
              </a:rPr>
              <a:t> Learning “Pipeline”</a:t>
            </a:r>
            <a:endParaRPr lang="en-US" sz="3200" i="1" dirty="0">
              <a:latin typeface="+mn-lt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5365" y="6395813"/>
            <a:ext cx="403656" cy="462187"/>
          </a:xfrm>
        </p:spPr>
        <p:txBody>
          <a:bodyPr/>
          <a:lstStyle/>
          <a:p>
            <a:fld id="{80458CAD-E111-F543-8FD5-52089A70F75A}" type="slidenum">
              <a:rPr lang="en-US" smtClean="0"/>
              <a:t>10</a:t>
            </a:fld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6853389" y="2383556"/>
            <a:ext cx="1085105" cy="1714421"/>
            <a:chOff x="5611590" y="1665982"/>
            <a:chExt cx="1085105" cy="1714421"/>
          </a:xfrm>
        </p:grpSpPr>
        <p:sp>
          <p:nvSpPr>
            <p:cNvPr id="19" name="Rounded Rectangle 18"/>
            <p:cNvSpPr/>
            <p:nvPr/>
          </p:nvSpPr>
          <p:spPr>
            <a:xfrm>
              <a:off x="5611590" y="1665982"/>
              <a:ext cx="1085105" cy="171442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4" name="Picture 6" descr="Related imag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2052" y="1813982"/>
              <a:ext cx="864182" cy="864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5611590" y="2725254"/>
              <a:ext cx="10851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Test Data 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(unseen)</a:t>
              </a:r>
            </a:p>
          </p:txBody>
        </p:sp>
      </p:grpSp>
      <p:grpSp>
        <p:nvGrpSpPr>
          <p:cNvPr id="2049" name="Group 2048"/>
          <p:cNvGrpSpPr/>
          <p:nvPr/>
        </p:nvGrpSpPr>
        <p:grpSpPr>
          <a:xfrm>
            <a:off x="715526" y="1866487"/>
            <a:ext cx="4313634" cy="3924047"/>
            <a:chOff x="428285" y="1082303"/>
            <a:chExt cx="4313634" cy="3924047"/>
          </a:xfrm>
        </p:grpSpPr>
        <p:sp>
          <p:nvSpPr>
            <p:cNvPr id="9" name="Up Arrow 8"/>
            <p:cNvSpPr/>
            <p:nvPr/>
          </p:nvSpPr>
          <p:spPr>
            <a:xfrm>
              <a:off x="3361698" y="2890628"/>
              <a:ext cx="411758" cy="660101"/>
            </a:xfrm>
            <a:prstGeom prst="upArrow">
              <a:avLst>
                <a:gd name="adj1" fmla="val 24252"/>
                <a:gd name="adj2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055283" y="3380403"/>
              <a:ext cx="1041503" cy="1625947"/>
              <a:chOff x="6039609" y="1351609"/>
              <a:chExt cx="1041503" cy="1625947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6039609" y="1351609"/>
                <a:ext cx="1041503" cy="1625947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50" name="Picture 2" descr="Image result for big data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59485" y="1516645"/>
                <a:ext cx="852761" cy="86028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110397" y="2331225"/>
                <a:ext cx="9707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Training </a:t>
                </a:r>
              </a:p>
              <a:p>
                <a:pPr algn="ctr"/>
                <a:r>
                  <a:rPr lang="en-US" dirty="0">
                    <a:solidFill>
                      <a:schemeClr val="accent1">
                        <a:lumMod val="50000"/>
                      </a:schemeClr>
                    </a:solidFill>
                    <a:latin typeface="+mj-lt"/>
                  </a:rPr>
                  <a:t>Data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498250" y="2172904"/>
              <a:ext cx="2243669" cy="708212"/>
              <a:chOff x="3172299" y="1971275"/>
              <a:chExt cx="2243669" cy="708212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3284640" y="1971275"/>
                <a:ext cx="1883694" cy="708212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72299" y="1999980"/>
                <a:ext cx="22436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Optimize model</a:t>
                </a:r>
              </a:p>
              <a:p>
                <a:pPr algn="ctr"/>
                <a:r>
                  <a:rPr lang="en-US" dirty="0">
                    <a:latin typeface="+mj-lt"/>
                  </a:rPr>
                  <a:t>on “Training data”</a:t>
                </a:r>
              </a:p>
            </p:txBody>
          </p:sp>
        </p:grpSp>
        <p:sp>
          <p:nvSpPr>
            <p:cNvPr id="13" name="Up Arrow 12"/>
            <p:cNvSpPr/>
            <p:nvPr/>
          </p:nvSpPr>
          <p:spPr>
            <a:xfrm rot="7187168">
              <a:off x="2121690" y="1651876"/>
              <a:ext cx="411758" cy="738928"/>
            </a:xfrm>
            <a:prstGeom prst="upArrow">
              <a:avLst>
                <a:gd name="adj1" fmla="val 2425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28285" y="1082303"/>
              <a:ext cx="2212227" cy="829190"/>
              <a:chOff x="428285" y="1082303"/>
              <a:chExt cx="2212227" cy="82919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428285" y="1082303"/>
                <a:ext cx="1678422" cy="82919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38266" y="1127823"/>
                <a:ext cx="21022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Learning Problem</a:t>
                </a:r>
              </a:p>
              <a:p>
                <a:r>
                  <a:rPr lang="en-US" sz="1400" dirty="0">
                    <a:latin typeface="+mj-lt"/>
                  </a:rPr>
                  <a:t>(e.g., classification,</a:t>
                </a:r>
              </a:p>
              <a:p>
                <a:r>
                  <a:rPr lang="en-US" sz="1400" dirty="0">
                    <a:latin typeface="+mj-lt"/>
                  </a:rPr>
                  <a:t>regression, ranking)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465365" y="2678163"/>
              <a:ext cx="2014486" cy="773847"/>
              <a:chOff x="441720" y="2723794"/>
              <a:chExt cx="2014486" cy="773847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441720" y="2723794"/>
                <a:ext cx="1575193" cy="77384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58135" y="2758977"/>
                <a:ext cx="189807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Learning Model</a:t>
                </a:r>
              </a:p>
              <a:p>
                <a:r>
                  <a:rPr lang="en-US" sz="1400" dirty="0">
                    <a:latin typeface="+mj-lt"/>
                  </a:rPr>
                  <a:t>(e.g., Linear, SVM, </a:t>
                </a:r>
              </a:p>
              <a:p>
                <a:r>
                  <a:rPr lang="en-US" sz="1400" dirty="0">
                    <a:latin typeface="+mj-lt"/>
                  </a:rPr>
                  <a:t>DNN, CNN..) </a:t>
                </a:r>
              </a:p>
            </p:txBody>
          </p:sp>
        </p:grpSp>
        <p:sp>
          <p:nvSpPr>
            <p:cNvPr id="23" name="Up Arrow 22"/>
            <p:cNvSpPr/>
            <p:nvPr/>
          </p:nvSpPr>
          <p:spPr>
            <a:xfrm rot="3611034">
              <a:off x="2098948" y="2499195"/>
              <a:ext cx="411758" cy="706629"/>
            </a:xfrm>
            <a:prstGeom prst="upArrow">
              <a:avLst>
                <a:gd name="adj1" fmla="val 24252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Up Arrow 28"/>
          <p:cNvSpPr/>
          <p:nvPr/>
        </p:nvSpPr>
        <p:spPr>
          <a:xfrm rot="5400000">
            <a:off x="5906921" y="2505544"/>
            <a:ext cx="411758" cy="1481176"/>
          </a:xfrm>
          <a:prstGeom prst="upArrow">
            <a:avLst>
              <a:gd name="adj1" fmla="val 24252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5109883" y="2498209"/>
            <a:ext cx="0" cy="166505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71330" y="2635488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52D65-9DC8-FDEF-D517-7CF03E18F35D}"/>
              </a:ext>
            </a:extLst>
          </p:cNvPr>
          <p:cNvSpPr txBox="1"/>
          <p:nvPr/>
        </p:nvSpPr>
        <p:spPr>
          <a:xfrm>
            <a:off x="5041617" y="4622366"/>
            <a:ext cx="3623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Goal of conventional Data Science: </a:t>
            </a:r>
          </a:p>
          <a:p>
            <a:pPr algn="ctr"/>
            <a:r>
              <a:rPr lang="en-US" dirty="0"/>
              <a:t>Allow </a:t>
            </a:r>
            <a:r>
              <a:rPr lang="en-US" i="1" u="sng" dirty="0">
                <a:solidFill>
                  <a:schemeClr val="accent1">
                    <a:lumMod val="75000"/>
                  </a:schemeClr>
                </a:solidFill>
              </a:rPr>
              <a:t>useful</a:t>
            </a:r>
            <a:r>
              <a:rPr lang="en-US" dirty="0"/>
              <a:t> inference from Data</a:t>
            </a:r>
          </a:p>
          <a:p>
            <a:pPr algn="ctr"/>
            <a:r>
              <a:rPr lang="en-US" dirty="0"/>
              <a:t>i.e., optimize predictive performance on unseen data </a:t>
            </a:r>
          </a:p>
        </p:txBody>
      </p:sp>
    </p:spTree>
    <p:extLst>
      <p:ext uri="{BB962C8B-B14F-4D97-AF65-F5344CB8AC3E}">
        <p14:creationId xmlns:p14="http://schemas.microsoft.com/office/powerpoint/2010/main" val="84004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217"/>
            <a:ext cx="7772400" cy="90465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What is this course about ?</a:t>
            </a:r>
            <a:br>
              <a:rPr lang="en-US" sz="3200" dirty="0">
                <a:latin typeface="+mn-lt"/>
                <a:ea typeface="Georgia" charset="0"/>
                <a:cs typeface="Georgia" charset="0"/>
              </a:rPr>
            </a:br>
            <a:r>
              <a:rPr lang="en-US" sz="3200" i="1" dirty="0">
                <a:solidFill>
                  <a:schemeClr val="accent1">
                    <a:lumMod val="75000"/>
                  </a:schemeClr>
                </a:solidFill>
                <a:latin typeface="+mn-lt"/>
                <a:ea typeface="Georgia" charset="0"/>
                <a:cs typeface="Georgia" charset="0"/>
              </a:rPr>
              <a:t>Modern</a:t>
            </a:r>
            <a:r>
              <a:rPr lang="en-US" sz="3200" dirty="0">
                <a:latin typeface="+mn-lt"/>
                <a:ea typeface="Georgia" charset="0"/>
                <a:cs typeface="Georgia" charset="0"/>
              </a:rPr>
              <a:t> </a:t>
            </a:r>
            <a:r>
              <a:rPr lang="en-US" sz="3200" i="1" dirty="0">
                <a:solidFill>
                  <a:schemeClr val="accent2">
                    <a:lumMod val="50000"/>
                  </a:schemeClr>
                </a:solidFill>
                <a:latin typeface="+mn-lt"/>
                <a:ea typeface="Georgia" charset="0"/>
                <a:cs typeface="Georgia" charset="0"/>
              </a:rPr>
              <a:t>Trustworthy 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465364" y="6395813"/>
            <a:ext cx="626835" cy="272109"/>
          </a:xfrm>
        </p:spPr>
        <p:txBody>
          <a:bodyPr/>
          <a:lstStyle/>
          <a:p>
            <a:fld id="{80458CAD-E111-F543-8FD5-52089A70F75A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73B8D0-D6F9-D1E1-607E-392B619D09BB}"/>
              </a:ext>
            </a:extLst>
          </p:cNvPr>
          <p:cNvSpPr/>
          <p:nvPr/>
        </p:nvSpPr>
        <p:spPr>
          <a:xfrm>
            <a:off x="4155175" y="3601820"/>
            <a:ext cx="1883694" cy="708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Privacy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FBF3FC-B651-71FF-C1A9-640646D201A0}"/>
              </a:ext>
            </a:extLst>
          </p:cNvPr>
          <p:cNvSpPr/>
          <p:nvPr/>
        </p:nvSpPr>
        <p:spPr>
          <a:xfrm>
            <a:off x="4112311" y="4644970"/>
            <a:ext cx="1883694" cy="708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Fairness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42C31D-60F2-27B2-3A46-735251637100}"/>
              </a:ext>
            </a:extLst>
          </p:cNvPr>
          <p:cNvSpPr/>
          <p:nvPr/>
        </p:nvSpPr>
        <p:spPr>
          <a:xfrm>
            <a:off x="6653386" y="3617439"/>
            <a:ext cx="1883694" cy="708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Robustness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4F5227-2EC6-522C-7155-F4E76271A9F5}"/>
              </a:ext>
            </a:extLst>
          </p:cNvPr>
          <p:cNvSpPr/>
          <p:nvPr/>
        </p:nvSpPr>
        <p:spPr>
          <a:xfrm>
            <a:off x="249247" y="2893101"/>
            <a:ext cx="2463868" cy="11316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“Modern”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Deep Learning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E303BF9-E538-E4D4-7242-4ADA52BC6350}"/>
              </a:ext>
            </a:extLst>
          </p:cNvPr>
          <p:cNvSpPr/>
          <p:nvPr/>
        </p:nvSpPr>
        <p:spPr>
          <a:xfrm>
            <a:off x="3783695" y="1464370"/>
            <a:ext cx="2367616" cy="610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14FDDDC-8659-29C1-BA61-EC906CA270DB}"/>
              </a:ext>
            </a:extLst>
          </p:cNvPr>
          <p:cNvSpPr/>
          <p:nvPr/>
        </p:nvSpPr>
        <p:spPr>
          <a:xfrm>
            <a:off x="6388022" y="1496488"/>
            <a:ext cx="2367616" cy="610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Multi-modality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0CA0B4E-680F-21FF-4E26-E24B65461CDD}"/>
              </a:ext>
            </a:extLst>
          </p:cNvPr>
          <p:cNvSpPr/>
          <p:nvPr/>
        </p:nvSpPr>
        <p:spPr>
          <a:xfrm>
            <a:off x="3783695" y="2207354"/>
            <a:ext cx="2367616" cy="610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In-context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F726279-7C81-BD09-C385-3787EEBF2F47}"/>
              </a:ext>
            </a:extLst>
          </p:cNvPr>
          <p:cNvSpPr/>
          <p:nvPr/>
        </p:nvSpPr>
        <p:spPr>
          <a:xfrm>
            <a:off x="6388022" y="2250218"/>
            <a:ext cx="2367616" cy="61080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Test-time Compute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14D554DE-3AD7-CDCA-279A-728BF9107BED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103791" y="1580807"/>
            <a:ext cx="689684" cy="1934905"/>
          </a:xfrm>
          <a:prstGeom prst="bentConnector2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018DE5F8-1650-5FFC-D100-0F8E695DEA3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1977175" y="3528787"/>
            <a:ext cx="1055845" cy="2047832"/>
          </a:xfrm>
          <a:prstGeom prst="bentConnector2">
            <a:avLst/>
          </a:prstGeom>
          <a:ln w="3492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C480A3-0DFC-C111-09F5-58562484B530}"/>
              </a:ext>
            </a:extLst>
          </p:cNvPr>
          <p:cNvSpPr txBox="1"/>
          <p:nvPr/>
        </p:nvSpPr>
        <p:spPr>
          <a:xfrm>
            <a:off x="435279" y="1508108"/>
            <a:ext cx="2750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Architectural  </a:t>
            </a:r>
            <a:r>
              <a:rPr lang="en-US" i="1" dirty="0"/>
              <a:t>&amp; algorithmic     features</a:t>
            </a:r>
            <a:endParaRPr lang="en-US" sz="1800" i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9F5FCC-9491-7841-BCCA-CB182F9F8807}"/>
              </a:ext>
            </a:extLst>
          </p:cNvPr>
          <p:cNvSpPr txBox="1"/>
          <p:nvPr/>
        </p:nvSpPr>
        <p:spPr>
          <a:xfrm>
            <a:off x="476631" y="5188343"/>
            <a:ext cx="2750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i="1" dirty="0">
                <a:solidFill>
                  <a:schemeClr val="tx1"/>
                </a:solidFill>
              </a:rPr>
              <a:t>Desirable Features &amp;</a:t>
            </a:r>
          </a:p>
          <a:p>
            <a:pPr algn="ctr"/>
            <a:r>
              <a:rPr lang="en-US" i="1" dirty="0"/>
              <a:t>Constraints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8339079-AFDB-E625-0D50-84D3B621AFBC}"/>
              </a:ext>
            </a:extLst>
          </p:cNvPr>
          <p:cNvCxnSpPr>
            <a:cxnSpLocks/>
          </p:cNvCxnSpPr>
          <p:nvPr/>
        </p:nvCxnSpPr>
        <p:spPr>
          <a:xfrm>
            <a:off x="2713115" y="3328987"/>
            <a:ext cx="6085387" cy="0"/>
          </a:xfrm>
          <a:prstGeom prst="line">
            <a:avLst/>
          </a:prstGeom>
          <a:ln w="190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18ECCBD-EE56-D1E9-19F3-85F74A1A499A}"/>
              </a:ext>
            </a:extLst>
          </p:cNvPr>
          <p:cNvSpPr/>
          <p:nvPr/>
        </p:nvSpPr>
        <p:spPr>
          <a:xfrm>
            <a:off x="6514555" y="4651550"/>
            <a:ext cx="2152813" cy="7082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Explainability </a:t>
            </a:r>
          </a:p>
        </p:txBody>
      </p:sp>
    </p:spTree>
    <p:extLst>
      <p:ext uri="{BB962C8B-B14F-4D97-AF65-F5344CB8AC3E}">
        <p14:creationId xmlns:p14="http://schemas.microsoft.com/office/powerpoint/2010/main" val="14654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ECE 696B— Tentative Topics &amp; Timeline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419" y="6383545"/>
            <a:ext cx="837342" cy="365125"/>
          </a:xfrm>
        </p:spPr>
        <p:txBody>
          <a:bodyPr/>
          <a:lstStyle/>
          <a:p>
            <a:fld id="{80458CAD-E111-F543-8FD5-52089A70F75A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269CCF8-1AF8-B740-A7DC-B2D3A27B5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942" y="1039035"/>
            <a:ext cx="6858000" cy="110793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**Module 1 (Introduction to LLMs) (3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Overview of Attention, Transformers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Foundational papers on LLMs</a:t>
            </a:r>
          </a:p>
          <a:p>
            <a:endParaRPr lang="en-US" sz="1800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D99A2AE-1086-114F-9569-DCA320A5612B}"/>
              </a:ext>
            </a:extLst>
          </p:cNvPr>
          <p:cNvSpPr txBox="1">
            <a:spLocks/>
          </p:cNvSpPr>
          <p:nvPr/>
        </p:nvSpPr>
        <p:spPr>
          <a:xfrm>
            <a:off x="1355942" y="2262087"/>
            <a:ext cx="6858000" cy="110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Module 2 (Privacy Preserving Learning) (2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Basics of Differential Privacy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Privacy Preserving ML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9" name="Subtitle 6">
            <a:extLst>
              <a:ext uri="{FF2B5EF4-FFF2-40B4-BE49-F238E27FC236}">
                <a16:creationId xmlns:a16="http://schemas.microsoft.com/office/drawing/2014/main" id="{C536B047-D0B9-F141-B758-D68C91ECF9D4}"/>
              </a:ext>
            </a:extLst>
          </p:cNvPr>
          <p:cNvSpPr txBox="1">
            <a:spLocks/>
          </p:cNvSpPr>
          <p:nvPr/>
        </p:nvSpPr>
        <p:spPr>
          <a:xfrm>
            <a:off x="1355942" y="3484184"/>
            <a:ext cx="6858000" cy="110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Module 3 (Robust &amp; Adversarial ML) (2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Adversarial Machine Learning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Techniques for Attacks &amp; Defenses</a:t>
            </a:r>
          </a:p>
        </p:txBody>
      </p:sp>
      <p:sp>
        <p:nvSpPr>
          <p:cNvPr id="10" name="Subtitle 6">
            <a:extLst>
              <a:ext uri="{FF2B5EF4-FFF2-40B4-BE49-F238E27FC236}">
                <a16:creationId xmlns:a16="http://schemas.microsoft.com/office/drawing/2014/main" id="{B825B4EA-E12D-D443-BB92-2A15AAD7D163}"/>
              </a:ext>
            </a:extLst>
          </p:cNvPr>
          <p:cNvSpPr txBox="1">
            <a:spLocks/>
          </p:cNvSpPr>
          <p:nvPr/>
        </p:nvSpPr>
        <p:spPr>
          <a:xfrm>
            <a:off x="1355942" y="5813121"/>
            <a:ext cx="6858000" cy="332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Module 4 (Student Project Presentations) (3 weeks)</a:t>
            </a:r>
            <a:endParaRPr lang="en-US" sz="1400" dirty="0"/>
          </a:p>
        </p:txBody>
      </p:sp>
      <p:sp>
        <p:nvSpPr>
          <p:cNvPr id="3" name="Subtitle 6">
            <a:extLst>
              <a:ext uri="{FF2B5EF4-FFF2-40B4-BE49-F238E27FC236}">
                <a16:creationId xmlns:a16="http://schemas.microsoft.com/office/drawing/2014/main" id="{3652B4DA-0B79-8410-C3E1-C7E3D7DDC6EF}"/>
              </a:ext>
            </a:extLst>
          </p:cNvPr>
          <p:cNvSpPr txBox="1">
            <a:spLocks/>
          </p:cNvSpPr>
          <p:nvPr/>
        </p:nvSpPr>
        <p:spPr>
          <a:xfrm>
            <a:off x="1355942" y="4648652"/>
            <a:ext cx="6858000" cy="11079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FF0000"/>
                </a:solidFill>
              </a:rPr>
              <a:t>Module 4 (Fairness in Machine Learning) (2 weeks)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Notions of Fairness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Algorithmic Techniques for learning fair classifiers</a:t>
            </a:r>
          </a:p>
        </p:txBody>
      </p:sp>
    </p:spTree>
    <p:extLst>
      <p:ext uri="{BB962C8B-B14F-4D97-AF65-F5344CB8AC3E}">
        <p14:creationId xmlns:p14="http://schemas.microsoft.com/office/powerpoint/2010/main" val="58410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43" y="997527"/>
            <a:ext cx="8132523" cy="28411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  <a:t>ECE 696B: Spring 2025</a:t>
            </a:r>
            <a:b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</a:br>
            <a: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  <a:t>Trustworthy Machine Learning</a:t>
            </a:r>
            <a:br>
              <a:rPr lang="en-US" sz="2400" dirty="0">
                <a:latin typeface="Optima" panose="02000503060000020004" pitchFamily="2" charset="0"/>
              </a:rPr>
            </a:br>
            <a:br>
              <a:rPr lang="en-US" sz="2400" dirty="0">
                <a:latin typeface="Optima" panose="02000503060000020004" pitchFamily="2" charset="0"/>
              </a:rPr>
            </a:br>
            <a:br>
              <a:rPr lang="en-US" sz="2400" dirty="0">
                <a:latin typeface="Optima" panose="02000503060000020004" pitchFamily="2" charset="0"/>
              </a:rPr>
            </a:br>
            <a:r>
              <a:rPr lang="en-US" sz="2400" b="1" dirty="0">
                <a:latin typeface="Optima" panose="02000503060000020004" pitchFamily="2" charset="0"/>
              </a:rPr>
              <a:t>Lecture 1B:</a:t>
            </a:r>
            <a:r>
              <a:rPr lang="en-US" sz="2400" dirty="0">
                <a:latin typeface="Optima" panose="02000503060000020004" pitchFamily="2" charset="0"/>
              </a:rPr>
              <a:t> </a:t>
            </a: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Introduction to Large Language Models (LLMs)</a:t>
            </a:r>
            <a:br>
              <a:rPr lang="en-US" sz="2400" dirty="0">
                <a:latin typeface="Optima" panose="02000503060000020004" pitchFamily="2" charset="0"/>
              </a:rPr>
            </a:br>
            <a:br>
              <a:rPr lang="en-US" sz="2400" dirty="0">
                <a:latin typeface="Optima" panose="02000503060000020004" pitchFamily="2" charset="0"/>
              </a:rPr>
            </a:br>
            <a:endParaRPr lang="en-US" sz="2400" dirty="0">
              <a:latin typeface="Optima" panose="0200050306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449" y="4678878"/>
            <a:ext cx="4300352" cy="890648"/>
          </a:xfrm>
        </p:spPr>
        <p:txBody>
          <a:bodyPr>
            <a:normAutofit/>
          </a:bodyPr>
          <a:lstStyle/>
          <a:p>
            <a:r>
              <a:rPr lang="en-US" dirty="0">
                <a:latin typeface="Optima" panose="02000503060000020004" pitchFamily="2" charset="0"/>
              </a:rPr>
              <a:t> Instructor: Dr Ravi Tandon</a:t>
            </a:r>
          </a:p>
          <a:p>
            <a:r>
              <a:rPr lang="en-US" dirty="0">
                <a:latin typeface="Optima" panose="02000503060000020004" pitchFamily="2" charset="0"/>
              </a:rPr>
              <a:t>Department of ECE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64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13021"/>
            <a:ext cx="7772399" cy="4231957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What are Large Language Models?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Evolution of Natural Language Processing (NLP)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Key Components of LLMs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Applications of LLMs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Challenges and Limitations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Optima" panose="02000503060000020004" pitchFamily="2" charset="0"/>
              </a:rPr>
              <a:t>Plan for the next few lectures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14</a:t>
            </a:fld>
            <a:endParaRPr lang="en-US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29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F224A-1488-5E81-C99D-A2F324342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1F1D9-EE22-795F-36AD-B78457438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ECEC3-661E-9215-18E4-7F3ABC7B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15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F4ED8D-379D-B699-17C5-5B1B598D9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492" y="1511980"/>
            <a:ext cx="7632865" cy="4318803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Optima" panose="02000503060000020004" pitchFamily="2" charset="0"/>
              </a:rPr>
              <a:t>Definition:</a:t>
            </a:r>
            <a:r>
              <a:rPr lang="en-US" sz="1800" dirty="0">
                <a:latin typeface="Optima" panose="02000503060000020004" pitchFamily="2" charset="0"/>
              </a:rPr>
              <a:t> Neural network models designed to understand, generate, and manipulate human language.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latin typeface="Optima" panose="0200050306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Optima" panose="02000503060000020004" pitchFamily="2" charset="0"/>
              </a:rPr>
              <a:t> Key Characteristics: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Large number of parameters (e.g., GPT-3 with 175 billion parameters).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Trained on massive datasets spanning diverse topics.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Contextual understanding of text inputs.</a:t>
            </a:r>
          </a:p>
          <a:p>
            <a:pPr algn="l"/>
            <a:r>
              <a:rPr lang="en-US" sz="1800" dirty="0">
                <a:latin typeface="Optima" panose="02000503060000020004" pitchFamily="2" charset="0"/>
              </a:rPr>
              <a:t>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 Examples: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Optima" panose="02000503060000020004" pitchFamily="2" charset="0"/>
              </a:rPr>
              <a:t>GPT (OpenAI)</a:t>
            </a:r>
            <a:r>
              <a:rPr lang="en-US" sz="1800" dirty="0">
                <a:latin typeface="Optima" panose="02000503060000020004" pitchFamily="2" charset="0"/>
              </a:rPr>
              <a:t>: Autoregressive model excelling in text generation.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Optima" panose="02000503060000020004" pitchFamily="2" charset="0"/>
              </a:rPr>
              <a:t>BERT (Google)</a:t>
            </a:r>
            <a:r>
              <a:rPr lang="en-US" sz="1800" dirty="0">
                <a:latin typeface="Optima" panose="02000503060000020004" pitchFamily="2" charset="0"/>
              </a:rPr>
              <a:t>: Bidirectional encoder for understanding sentence context.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Optima" panose="02000503060000020004" pitchFamily="2" charset="0"/>
              </a:rPr>
              <a:t>T5 (Google)</a:t>
            </a:r>
            <a:r>
              <a:rPr lang="en-US" sz="1800" dirty="0">
                <a:latin typeface="Optima" panose="02000503060000020004" pitchFamily="2" charset="0"/>
              </a:rPr>
              <a:t>: Unified text-to-text framework for multiple NLP tasks.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Optima" panose="02000503060000020004" pitchFamily="2" charset="0"/>
              </a:rPr>
              <a:t>LLaMA</a:t>
            </a:r>
            <a:r>
              <a:rPr lang="en-US" sz="1800" b="1" dirty="0">
                <a:latin typeface="Optima" panose="02000503060000020004" pitchFamily="2" charset="0"/>
              </a:rPr>
              <a:t> (Meta)</a:t>
            </a:r>
            <a:r>
              <a:rPr lang="en-US" sz="1800" dirty="0">
                <a:latin typeface="Optima" panose="02000503060000020004" pitchFamily="2" charset="0"/>
              </a:rPr>
              <a:t>: Lightweight language model for efficient inference.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B8AEF9F-88AE-3F65-1241-B8116E0E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What are LLMs ?</a:t>
            </a:r>
          </a:p>
        </p:txBody>
      </p:sp>
    </p:spTree>
    <p:extLst>
      <p:ext uri="{BB962C8B-B14F-4D97-AF65-F5344CB8AC3E}">
        <p14:creationId xmlns:p14="http://schemas.microsoft.com/office/powerpoint/2010/main" val="84827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37B1D-F9F6-DC49-1B96-6E2953D40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09F7D3-9632-88FC-686F-F873EA586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113CC1-CCD4-A4FC-C0A0-E9243B09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16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B5D1F-4D93-6D27-D428-50C912EDA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How LLMs work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2428B-C433-83C9-9D57-298B2A870C94}"/>
              </a:ext>
            </a:extLst>
          </p:cNvPr>
          <p:cNvSpPr txBox="1"/>
          <p:nvPr/>
        </p:nvSpPr>
        <p:spPr>
          <a:xfrm>
            <a:off x="673274" y="2824315"/>
            <a:ext cx="80559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Optima" panose="02000503060000020004" pitchFamily="2" charset="0"/>
              </a:rPr>
              <a:t>How LLMs Work (key steps):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Optima" panose="02000503060000020004" pitchFamily="2" charset="0"/>
              </a:rPr>
              <a:t> Input Text:</a:t>
            </a:r>
            <a:r>
              <a:rPr lang="en-US" sz="2000" dirty="0">
                <a:latin typeface="Optima" panose="02000503060000020004" pitchFamily="2" charset="0"/>
              </a:rPr>
              <a:t> Users provide input text (e.g., a prompt or query).</a:t>
            </a:r>
          </a:p>
          <a:p>
            <a:pPr>
              <a:buFont typeface="+mj-lt"/>
              <a:buAutoNum type="arabicPeriod"/>
            </a:pPr>
            <a:endParaRPr lang="en-US" sz="2000" dirty="0">
              <a:latin typeface="Optima" panose="0200050306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Optima" panose="02000503060000020004" pitchFamily="2" charset="0"/>
              </a:rPr>
              <a:t> Tokenization: </a:t>
            </a:r>
            <a:r>
              <a:rPr lang="en-US" sz="2000" dirty="0">
                <a:latin typeface="Optima" panose="02000503060000020004" pitchFamily="2" charset="0"/>
              </a:rPr>
              <a:t>Text is split into smaller units (tokens) for processing.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  <a:latin typeface="Optima" panose="0200050306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Optima" panose="02000503060000020004" pitchFamily="2" charset="0"/>
              </a:rPr>
              <a:t> Neural Network Processing: </a:t>
            </a:r>
            <a:r>
              <a:rPr lang="en-US" sz="2000" dirty="0">
                <a:latin typeface="Optima" panose="02000503060000020004" pitchFamily="2" charset="0"/>
              </a:rPr>
              <a:t>Tokens are fed into a Transformer-based architecture.</a:t>
            </a:r>
          </a:p>
          <a:p>
            <a:pPr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  <a:latin typeface="Optima" panose="0200050306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Optima" panose="02000503060000020004" pitchFamily="2" charset="0"/>
              </a:rPr>
              <a:t> Output Generation: </a:t>
            </a:r>
            <a:r>
              <a:rPr lang="en-US" sz="2000" dirty="0">
                <a:latin typeface="Optima" panose="02000503060000020004" pitchFamily="2" charset="0"/>
              </a:rPr>
              <a:t>The model predicts the next tokens or generates the desired output.</a:t>
            </a:r>
          </a:p>
        </p:txBody>
      </p:sp>
      <p:pic>
        <p:nvPicPr>
          <p:cNvPr id="1026" name="Picture 2" descr="The Complete History Of The ChatGPT Logo - Hatchwise">
            <a:extLst>
              <a:ext uri="{FF2B5EF4-FFF2-40B4-BE49-F238E27FC236}">
                <a16:creationId xmlns:a16="http://schemas.microsoft.com/office/drawing/2014/main" id="{E9E24FA7-3DFD-8186-9988-49587F421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01" y="1336109"/>
            <a:ext cx="2091132" cy="11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100F09-4F88-1128-5942-964CBCC78166}"/>
              </a:ext>
            </a:extLst>
          </p:cNvPr>
          <p:cNvSpPr txBox="1"/>
          <p:nvPr/>
        </p:nvSpPr>
        <p:spPr>
          <a:xfrm>
            <a:off x="348248" y="1381802"/>
            <a:ext cx="2091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</a:rPr>
              <a:t>         Prompt</a:t>
            </a:r>
          </a:p>
          <a:p>
            <a:r>
              <a:rPr lang="en-US" dirty="0">
                <a:latin typeface="Optima" panose="02000503060000020004" pitchFamily="2" charset="0"/>
              </a:rPr>
              <a:t>What is the capital of France?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394CFB-3000-553D-C26F-8ED0FDC13BBD}"/>
              </a:ext>
            </a:extLst>
          </p:cNvPr>
          <p:cNvSpPr txBox="1"/>
          <p:nvPr/>
        </p:nvSpPr>
        <p:spPr>
          <a:xfrm>
            <a:off x="6240401" y="1104803"/>
            <a:ext cx="16464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                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</a:rPr>
              <a:t>Response</a:t>
            </a:r>
          </a:p>
          <a:p>
            <a:r>
              <a:rPr lang="en-US" dirty="0">
                <a:latin typeface="Optima" panose="02000503060000020004" pitchFamily="2" charset="0"/>
              </a:rPr>
              <a:t>The capital of France is Paris.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82DF732-D94D-EB8D-3FFE-0957A145D1A0}"/>
              </a:ext>
            </a:extLst>
          </p:cNvPr>
          <p:cNvSpPr/>
          <p:nvPr/>
        </p:nvSpPr>
        <p:spPr>
          <a:xfrm>
            <a:off x="2415463" y="1751504"/>
            <a:ext cx="692658" cy="372549"/>
          </a:xfrm>
          <a:prstGeom prst="rightArrow">
            <a:avLst>
              <a:gd name="adj1" fmla="val 1462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120D170-702C-D44F-818D-E1FFB64FA745}"/>
              </a:ext>
            </a:extLst>
          </p:cNvPr>
          <p:cNvSpPr/>
          <p:nvPr/>
        </p:nvSpPr>
        <p:spPr>
          <a:xfrm>
            <a:off x="5467288" y="1730885"/>
            <a:ext cx="692658" cy="372549"/>
          </a:xfrm>
          <a:prstGeom prst="rightArrow">
            <a:avLst>
              <a:gd name="adj1" fmla="val 1462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0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EFFEB-D140-E151-6681-7F1E63DD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3E774-F919-73DC-967A-577B3EF33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3790F-8F9B-6057-C6FE-CE25756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17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233C3C0-D6E2-B383-C097-96C4F9BB1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851" y="1050925"/>
            <a:ext cx="8264298" cy="475615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C00000"/>
                </a:solidFill>
                <a:latin typeface="Optima" panose="02000503060000020004" pitchFamily="2" charset="0"/>
              </a:rPr>
              <a:t> Pre-Neural Era: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Rule-Based Systems: Early systems relied on handcrafted rules for language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Statistical Models: n-Grams and Hidden Markov Models (HMMs)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70C0"/>
                </a:solidFill>
                <a:latin typeface="Optima" panose="02000503060000020004" pitchFamily="2" charset="0"/>
              </a:rPr>
              <a:t> Neural Networks Era: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Recurrent Neural Networks (RNNs):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Process sequences of data with memory of previous inputs.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Struggled with long-term dependencies due to vanishing gradients.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Long Short-Term Memory Networks (LSTMs):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Improvement over RNNs with gates to handle long-term dependencies.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Widely used for machine translation and text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 Transformer Era: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Introduction of Transformers: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Key paper: Vaswani et al. (2017) "Attention Is All You Need".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Self-attention mechanism replaced recurrent structures, enabling parallel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BERT and GPT Families etc.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 Key Innovations Across Eras: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Shift from handcrafted rules to data-driven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Increased computational power and dataset sizes.</a:t>
            </a:r>
          </a:p>
          <a:p>
            <a:pPr algn="l"/>
            <a:endParaRPr lang="en-US" sz="1400" dirty="0">
              <a:latin typeface="Optima" panose="02000503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5147F-52CF-7CC2-A862-E908E20C3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Evolution of NLP Models &amp; Architectures</a:t>
            </a:r>
          </a:p>
        </p:txBody>
      </p:sp>
    </p:spTree>
    <p:extLst>
      <p:ext uri="{BB962C8B-B14F-4D97-AF65-F5344CB8AC3E}">
        <p14:creationId xmlns:p14="http://schemas.microsoft.com/office/powerpoint/2010/main" val="1188121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FD40-B265-A5D3-F35E-6CC31E55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CBD4FA-1467-E702-9E5B-7540D25A1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02D24-F82F-05CA-0C7B-24712462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18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CAA7F55-045C-1390-DBF5-6B2E76133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65" y="1039812"/>
            <a:ext cx="8392885" cy="4832351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Neural Networks: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Backbone of LLMs.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Layers of interconnected nodes to process data.</a:t>
            </a:r>
          </a:p>
          <a:p>
            <a:pPr lvl="1" algn="l"/>
            <a:endParaRPr lang="en-US" sz="1400" dirty="0">
              <a:latin typeface="Optima" panose="0200050306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Attention Mechanism: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Focuses on important parts of the input.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Key innovation in the Transformer architecture.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>
              <a:latin typeface="Optima" panose="0200050306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Tokenization: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Splitting text into smaller units (tokens) for processing.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400" dirty="0">
                <a:latin typeface="Optima" panose="02000503060000020004" pitchFamily="2" charset="0"/>
              </a:rPr>
              <a:t>Common methods: Byte Pair Encoding (BPE), </a:t>
            </a:r>
            <a:r>
              <a:rPr lang="en-US" sz="1400" dirty="0" err="1">
                <a:latin typeface="Optima" panose="02000503060000020004" pitchFamily="2" charset="0"/>
              </a:rPr>
              <a:t>WordPiece</a:t>
            </a:r>
            <a:r>
              <a:rPr lang="en-US" sz="1400" dirty="0">
                <a:latin typeface="Optima" panose="02000503060000020004" pitchFamily="2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b="1" dirty="0">
              <a:latin typeface="Optima" panose="02000503060000020004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Positional Encoding: 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US" sz="1400" dirty="0"/>
              <a:t>Provides information about the order of tokens in the input sequence.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US" sz="1400" dirty="0"/>
              <a:t>Uses mathematical functions (e.g., sinusoidal) to encode position information.</a:t>
            </a:r>
          </a:p>
          <a:p>
            <a:pPr marL="685800" lvl="1" indent="-228600" algn="l">
              <a:buFont typeface="+mj-lt"/>
              <a:buAutoNum type="arabicPeriod"/>
            </a:pPr>
            <a:r>
              <a:rPr lang="en-US" sz="1400" dirty="0"/>
              <a:t>Essential for Transformers to capture sequence structure without recurrence.</a:t>
            </a:r>
          </a:p>
          <a:p>
            <a:pPr lvl="1" algn="l"/>
            <a:endParaRPr lang="en-US" sz="1400" dirty="0">
              <a:latin typeface="Optima" panose="02000503060000020004" pitchFamily="2" charset="0"/>
            </a:endParaRPr>
          </a:p>
          <a:p>
            <a:pPr algn="l"/>
            <a:endParaRPr lang="en-US" sz="1400" dirty="0">
              <a:latin typeface="Optima" panose="0200050306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95823-F554-DACD-A2DA-562FF8A3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Key Components of LLMs</a:t>
            </a:r>
          </a:p>
        </p:txBody>
      </p:sp>
    </p:spTree>
    <p:extLst>
      <p:ext uri="{BB962C8B-B14F-4D97-AF65-F5344CB8AC3E}">
        <p14:creationId xmlns:p14="http://schemas.microsoft.com/office/powerpoint/2010/main" val="1029899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F3F30-F197-96B3-964E-C33E61DF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DF5BD2-E2FE-1D93-F903-556CF9ABF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1933A-3CA0-D358-ACE7-DD902A3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19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0F80E20-11AB-190A-BE33-EF6B7367A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43" y="1397595"/>
            <a:ext cx="7980309" cy="470157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Text Generation:</a:t>
            </a:r>
            <a:r>
              <a:rPr lang="en-US" sz="1600" dirty="0">
                <a:latin typeface="Optima" panose="02000503060000020004" pitchFamily="2" charset="0"/>
              </a:rPr>
              <a:t> creative writing and content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Optima" panose="02000503060000020004" pitchFamily="2" charset="0"/>
              </a:rPr>
              <a:t>Summarization</a:t>
            </a:r>
            <a:r>
              <a:rPr lang="en-US" sz="1600" b="1" dirty="0">
                <a:solidFill>
                  <a:schemeClr val="tx2"/>
                </a:solidFill>
                <a:latin typeface="Optima" panose="02000503060000020004" pitchFamily="2" charset="0"/>
              </a:rPr>
              <a:t>:</a:t>
            </a:r>
            <a:r>
              <a:rPr lang="en-US" sz="1600" dirty="0">
                <a:latin typeface="Optima" panose="02000503060000020004" pitchFamily="2" charset="0"/>
              </a:rPr>
              <a:t> Condensing information into concise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Machine Translation</a:t>
            </a:r>
            <a:r>
              <a:rPr lang="en-US" sz="1600" dirty="0">
                <a:latin typeface="Optima" panose="02000503060000020004" pitchFamily="2" charset="0"/>
              </a:rPr>
              <a:t>: Translating text between different languages accurately.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Optima" panose="02000503060000020004" pitchFamily="2" charset="0"/>
              </a:rPr>
              <a:t>Question Answering:</a:t>
            </a:r>
            <a:r>
              <a:rPr lang="en-US" sz="1600" dirty="0">
                <a:latin typeface="Optima" panose="02000503060000020004" pitchFamily="2" charset="0"/>
              </a:rPr>
              <a:t> Assisting in retrieving precise answers from large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Optima" panose="02000503060000020004" pitchFamily="2" charset="0"/>
              </a:rPr>
              <a:t>Sentiment Analysis:</a:t>
            </a:r>
            <a:r>
              <a:rPr lang="en-US" sz="1600" dirty="0">
                <a:latin typeface="Optima" panose="02000503060000020004" pitchFamily="2" charset="0"/>
              </a:rPr>
              <a:t> Understanding public opinion from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Optima" panose="02000503060000020004" pitchFamily="2" charset="0"/>
              </a:rPr>
              <a:t>Reasoning and Planning: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Solving complex problems by simulating logical reasoning.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Applications in step-by-step problem-solving (e.g., mathematics, programming).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Strategic decision-making in games or simulations.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latin typeface="Optima" panose="02000503060000020004" pitchFamily="2" charset="0"/>
              </a:rPr>
              <a:t>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Optima" panose="02000503060000020004" pitchFamily="2" charset="0"/>
              </a:rPr>
              <a:t>Coding Assistance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Optima" panose="02000503060000020004" pitchFamily="2" charset="0"/>
              </a:rPr>
              <a:t>:</a:t>
            </a:r>
            <a:r>
              <a:rPr lang="en-US" sz="1600" dirty="0">
                <a:latin typeface="Optima" panose="02000503060000020004" pitchFamily="2" charset="0"/>
              </a:rPr>
              <a:t> AI coding tools (e.g., GitHub Copilot) to enhance productivity.</a:t>
            </a:r>
          </a:p>
          <a:p>
            <a:pPr algn="l"/>
            <a:r>
              <a:rPr lang="en-US" sz="1600" dirty="0">
                <a:latin typeface="Optima" panose="02000503060000020004" pitchFamily="2" charset="0"/>
              </a:rPr>
              <a:t>                                                    and many more…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9D9949-F813-607C-9C32-819519189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Applications of LLMs</a:t>
            </a:r>
          </a:p>
        </p:txBody>
      </p:sp>
    </p:spTree>
    <p:extLst>
      <p:ext uri="{BB962C8B-B14F-4D97-AF65-F5344CB8AC3E}">
        <p14:creationId xmlns:p14="http://schemas.microsoft.com/office/powerpoint/2010/main" val="369580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 Today’s 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0096" y="2090248"/>
            <a:ext cx="7568092" cy="280802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Optima" panose="02000503060000020004" pitchFamily="2" charset="0"/>
                <a:ea typeface="Georgia" charset="0"/>
                <a:cs typeface="Calibri Light" panose="020F0302020204030204" pitchFamily="34" charset="0"/>
              </a:rPr>
              <a:t>Introduction</a:t>
            </a:r>
          </a:p>
          <a:p>
            <a:pPr algn="l"/>
            <a:endParaRPr lang="en-US" dirty="0">
              <a:latin typeface="Optima" panose="02000503060000020004" pitchFamily="2" charset="0"/>
              <a:ea typeface="Georgia" charset="0"/>
              <a:cs typeface="Calibri Light" panose="020F0302020204030204" pitchFamily="34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Optima" panose="02000503060000020004" pitchFamily="2" charset="0"/>
                <a:ea typeface="Georgia" charset="0"/>
                <a:cs typeface="Calibri Light" panose="020F0302020204030204" pitchFamily="34" charset="0"/>
              </a:rPr>
              <a:t>Logistics, Syllabus, Course Overview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Calibri Light" panose="020F0302020204030204" pitchFamily="34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latin typeface="Optima" panose="02000503060000020004" pitchFamily="2" charset="0"/>
                <a:ea typeface="Georgia" charset="0"/>
                <a:cs typeface="Calibri Light" panose="020F0302020204030204" pitchFamily="34" charset="0"/>
              </a:rPr>
              <a:t>Pre-requisites on Probability and Machine Learning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Calibri Light" panose="020F0302020204030204" pitchFamily="34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  <a:ea typeface="Georgia" charset="0"/>
                <a:cs typeface="Calibri Light" panose="020F0302020204030204" pitchFamily="34" charset="0"/>
              </a:rPr>
              <a:t>Introduction to LLMs and Plan for the next 3 lectures.</a:t>
            </a: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Calibri Light" panose="020F03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</a:t>
            </a:fld>
            <a:endParaRPr lang="en-US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86584-FE61-3FFD-FCD7-88EF9E48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96DEE2-783E-13D6-09D5-51D89630F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A955B-1088-CBDD-0A1D-65C44A02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20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EA88271-2B88-566C-0A13-7C8D8DB1C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404" y="1158936"/>
            <a:ext cx="8389448" cy="4270313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Optima" panose="02000503060000020004" pitchFamily="2" charset="0"/>
              </a:rPr>
              <a:t>Computational Costs: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High energy consumption during training &amp; increasingly inference/deployment.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Large infrastructure requirements.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Optima" panose="02000503060000020004" pitchFamily="2" charset="0"/>
              </a:rPr>
              <a:t>Bias in Outputs: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Reflects biases in training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Optima" panose="02000503060000020004" pitchFamily="2" charset="0"/>
              </a:rPr>
              <a:t>Ethical Concerns: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Potential misuse (misinformation, deepfakes).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2">
                    <a:lumMod val="25000"/>
                  </a:schemeClr>
                </a:solidFill>
                <a:latin typeface="Optima" panose="02000503060000020004" pitchFamily="2" charset="0"/>
              </a:rPr>
              <a:t>Context 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Struggles with very long documents or nuanced reasoning.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Privacy Issues: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Risks of exposing sensitive information during training or inference.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Challenges in ensuring secure handling of user data.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Optima" panose="02000503060000020004" pitchFamily="2" charset="0"/>
              </a:rPr>
              <a:t>Hallucinations: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Generation of false or fabricated information that appears plausible.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tima" panose="02000503060000020004" pitchFamily="2" charset="0"/>
              </a:rPr>
              <a:t>Issues in reliability for critical applications like healthcare or law.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Optima" panose="02000503060000020004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73856C-0176-191E-3964-177F74FD8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Challenges &amp; Limitations</a:t>
            </a:r>
          </a:p>
        </p:txBody>
      </p:sp>
    </p:spTree>
    <p:extLst>
      <p:ext uri="{BB962C8B-B14F-4D97-AF65-F5344CB8AC3E}">
        <p14:creationId xmlns:p14="http://schemas.microsoft.com/office/powerpoint/2010/main" val="1506231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73C6C-FB02-7A98-2A5E-8EA9CED6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460512-CF49-0252-1AF9-8A70976F9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70529-FF5D-9D59-A0BE-A1AECE98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21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068E270-D16E-9D8A-D429-6C33324BF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64" y="1158936"/>
            <a:ext cx="8178573" cy="4441763"/>
          </a:xfrm>
        </p:spPr>
        <p:txBody>
          <a:bodyPr>
            <a:normAutofit fontScale="92500" lnSpcReduction="20000"/>
          </a:bodyPr>
          <a:lstStyle/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“Attention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Attention is all you need (2017) –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Presented by Ravi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“GPT-1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Improving Language understanding by Generative Pre-</a:t>
            </a:r>
            <a:r>
              <a:rPr lang="en-US" dirty="0" err="1"/>
              <a:t>Traning</a:t>
            </a:r>
            <a:r>
              <a:rPr lang="en-US" dirty="0"/>
              <a:t> (2018) – 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Presented by Ravi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“BERT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BERT: Pre-training of Deep Bidirectional Transformers for Language Understanding (2019)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“GPT-2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Language Models are Unsupervised Multitask Learners (2019)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32679C-90C4-CCBF-C94B-C1FFCDA18C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Next 4 lectures: LLM Foundational Papers</a:t>
            </a:r>
          </a:p>
        </p:txBody>
      </p:sp>
    </p:spTree>
    <p:extLst>
      <p:ext uri="{BB962C8B-B14F-4D97-AF65-F5344CB8AC3E}">
        <p14:creationId xmlns:p14="http://schemas.microsoft.com/office/powerpoint/2010/main" val="63928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CAE01-1892-6343-2F0B-C0E6B38E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F000E-1CC1-FC45-B682-01B194EC4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C65CE-4D05-CE76-5734-F2086B9D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22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25DA72EC-37D9-A764-FA20-5290B32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364" y="1158936"/>
            <a:ext cx="8178573" cy="444176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5. “Scaling Laws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Scaling Laws for Neural Language Models (2020)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lvl="1" algn="l"/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/>
              <a:t>6. “GPT-3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Language Models are Few Shot Learners (2020)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/>
              <a:t>7.  “Instruction Tuning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Fine Tuned Language Models are Zero Shot Learners (2022)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/>
              <a:t>8.  “Codex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Evaluating Large Language Models Trained on Code (2021)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US" dirty="0"/>
              <a:t>9.  “Chain of Thought (COT) Paper”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dirty="0"/>
              <a:t>Chain of thought prompting elicits reasoning in Large Language Models (2022) –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Presented by ?</a:t>
            </a:r>
          </a:p>
          <a:p>
            <a:pPr lvl="1" algn="l"/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CDF47E-E1EE-3E86-FA2E-616C3827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Next few lectures: LLM Foundational Papers (1)</a:t>
            </a:r>
          </a:p>
        </p:txBody>
      </p:sp>
    </p:spTree>
    <p:extLst>
      <p:ext uri="{BB962C8B-B14F-4D97-AF65-F5344CB8AC3E}">
        <p14:creationId xmlns:p14="http://schemas.microsoft.com/office/powerpoint/2010/main" val="39637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ECE 696B: Logistics-I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6376" y="1399830"/>
            <a:ext cx="7431247" cy="4485501"/>
          </a:xfrm>
        </p:spPr>
        <p:txBody>
          <a:bodyPr>
            <a:normAutofit fontScale="92500" lnSpcReduction="10000"/>
          </a:bodyPr>
          <a:lstStyle/>
          <a:p>
            <a:pPr lvl="1" algn="l"/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Class Timings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: Tues, Thurs,  11:00-12:15 pm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Location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: Modern Languages, Room 504</a:t>
            </a:r>
          </a:p>
          <a:p>
            <a:pPr lvl="1" algn="l"/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Class Meeting Zoom Link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:</a:t>
            </a:r>
          </a:p>
          <a:p>
            <a:pPr lvl="1" algn="l"/>
            <a:r>
              <a:rPr lang="en-US" b="0" i="0" dirty="0">
                <a:solidFill>
                  <a:srgbClr val="232333"/>
                </a:solidFill>
                <a:effectLst/>
                <a:latin typeface="Optima" panose="02000503060000020004" pitchFamily="2" charset="0"/>
              </a:rPr>
              <a:t>      </a:t>
            </a:r>
            <a:r>
              <a:rPr lang="en-US" b="0" i="0" u="none" strike="noStrike" dirty="0">
                <a:solidFill>
                  <a:srgbClr val="40A9FF"/>
                </a:solidFill>
                <a:effectLst/>
                <a:latin typeface="Optima" panose="02000503060000020004" pitchFamily="2" charset="0"/>
                <a:hlinkClick r:id="rId3"/>
              </a:rPr>
              <a:t>https://arizona.zoom.us/j/87997122418</a:t>
            </a: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lvl="1" algn="l"/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E-mail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: 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  <a:hlinkClick r:id="rId4"/>
              </a:rPr>
              <a:t>tandonr@arizona.edu</a:t>
            </a: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lvl="1" algn="l"/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      (quickest way to reach me)</a:t>
            </a:r>
          </a:p>
          <a:p>
            <a:pPr lvl="1" algn="l"/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Office Hours: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 By appointment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Optima" panose="02000503060000020004" pitchFamily="2" charset="0"/>
                <a:ea typeface="Georgia" charset="0"/>
                <a:cs typeface="Georgia" charset="0"/>
              </a:rPr>
              <a:t>D2L: </a:t>
            </a:r>
            <a:r>
              <a:rPr lang="en-US" dirty="0">
                <a:latin typeface="Optima" panose="02000503060000020004" pitchFamily="2" charset="0"/>
                <a:ea typeface="Georgia" charset="0"/>
                <a:cs typeface="Georgia" charset="0"/>
              </a:rPr>
              <a:t>we will be using D2L for lecture slides, videos, assignments and projects. </a:t>
            </a:r>
            <a:endParaRPr lang="en-US" dirty="0">
              <a:latin typeface="Optima" panose="02000503060000020004" pitchFamily="2" charset="0"/>
            </a:endParaRPr>
          </a:p>
          <a:p>
            <a:pPr lvl="1" algn="l"/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Optima" panose="02000503060000020004" pitchFamily="2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2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ECE 696B: Books &amp; Reference Material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213" y="1287386"/>
            <a:ext cx="8104521" cy="4485501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b="1" dirty="0">
                <a:latin typeface="+mj-lt"/>
                <a:ea typeface="Georgia" charset="0"/>
                <a:cs typeface="Georgia" charset="0"/>
              </a:rPr>
              <a:t>Textbook:</a:t>
            </a:r>
            <a:r>
              <a:rPr lang="en-US" dirty="0">
                <a:latin typeface="+mj-lt"/>
                <a:ea typeface="Georgia" charset="0"/>
                <a:cs typeface="Georgia" charset="0"/>
              </a:rPr>
              <a:t> None 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latin typeface="+mj-lt"/>
                <a:ea typeface="Georgia" charset="0"/>
                <a:cs typeface="Georgia" charset="0"/>
              </a:rPr>
              <a:t>Reference books (also see the syllabus)</a:t>
            </a:r>
          </a:p>
          <a:p>
            <a:pPr algn="just"/>
            <a:r>
              <a:rPr lang="en-US" sz="1700" dirty="0">
                <a:latin typeface="+mj-lt"/>
              </a:rPr>
              <a:t>	Christopher Bishop, Pattern Recognition and Machine Learning, Springer, 2006</a:t>
            </a:r>
          </a:p>
          <a:p>
            <a:pPr algn="just"/>
            <a:r>
              <a:rPr lang="en-US" sz="1700" dirty="0">
                <a:latin typeface="+mj-lt"/>
              </a:rPr>
              <a:t>	Shai Shalev-</a:t>
            </a:r>
            <a:r>
              <a:rPr lang="en-US" sz="1700" dirty="0" err="1">
                <a:latin typeface="+mj-lt"/>
              </a:rPr>
              <a:t>Shwartz</a:t>
            </a:r>
            <a:r>
              <a:rPr lang="en-US" sz="1700" dirty="0">
                <a:latin typeface="+mj-lt"/>
              </a:rPr>
              <a:t> and Shai Ben-David, Understanding Machine Learning from 	Theory to 	Algorithms, Cambridge University Press, 2014.</a:t>
            </a:r>
          </a:p>
          <a:p>
            <a:pPr algn="just"/>
            <a:r>
              <a:rPr lang="en-US" sz="1700" dirty="0">
                <a:latin typeface="+mj-lt"/>
              </a:rPr>
              <a:t>	S. </a:t>
            </a:r>
            <a:r>
              <a:rPr lang="en-US" sz="1700" dirty="0" err="1">
                <a:latin typeface="+mj-lt"/>
              </a:rPr>
              <a:t>Bubeck</a:t>
            </a:r>
            <a:r>
              <a:rPr lang="en-US" sz="1700" dirty="0">
                <a:latin typeface="+mj-lt"/>
              </a:rPr>
              <a:t>, Convex Optimization: Algorithms and Complexity, NOW Publishers, 	2015.</a:t>
            </a:r>
          </a:p>
          <a:p>
            <a:pPr algn="just"/>
            <a:r>
              <a:rPr lang="en-US" sz="1700" dirty="0">
                <a:latin typeface="+mj-lt"/>
              </a:rPr>
              <a:t>	T. Hastie, R. </a:t>
            </a:r>
            <a:r>
              <a:rPr lang="en-US" sz="1700" dirty="0" err="1">
                <a:latin typeface="+mj-lt"/>
              </a:rPr>
              <a:t>Tibshirani</a:t>
            </a:r>
            <a:r>
              <a:rPr lang="en-US" sz="1700" dirty="0">
                <a:latin typeface="+mj-lt"/>
              </a:rPr>
              <a:t>, and J. Friedman, The Elements of Statistical Learning, 	2nd Edition, 2017</a:t>
            </a:r>
          </a:p>
          <a:p>
            <a:pPr algn="just"/>
            <a:r>
              <a:rPr lang="en-US" sz="1700" dirty="0">
                <a:latin typeface="+mj-lt"/>
              </a:rPr>
              <a:t> 	I. Goodfellow, Y. </a:t>
            </a:r>
            <a:r>
              <a:rPr lang="en-US" sz="1700" dirty="0" err="1">
                <a:latin typeface="+mj-lt"/>
              </a:rPr>
              <a:t>Bengio</a:t>
            </a:r>
            <a:r>
              <a:rPr lang="en-US" sz="1700" dirty="0">
                <a:latin typeface="+mj-lt"/>
              </a:rPr>
              <a:t> and A. Courville, Deep Learning, Cambridge Uni. Press</a:t>
            </a: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lvl="1" algn="l"/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dirty="0">
                <a:latin typeface="+mj-lt"/>
                <a:ea typeface="Georgia" charset="0"/>
                <a:cs typeface="Georgia" charset="0"/>
              </a:rPr>
              <a:t>HWs, lecture notes + any other additional material will be posted on D2L. Please check D2L regularly.</a:t>
            </a:r>
          </a:p>
          <a:p>
            <a:pPr marL="800100" lvl="1" indent="-342900" algn="l">
              <a:buFont typeface="Arial" charset="0"/>
              <a:buChar char="•"/>
            </a:pP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+mj-lt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dirty="0">
              <a:latin typeface="+mj-lt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3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ECE 696B: Programming/Software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087" y="1663903"/>
            <a:ext cx="7026196" cy="3910179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PyTorch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 (preferred)  or </a:t>
            </a: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Tensorflow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Proficiency in Python (encourage posting coding related questions on Discussion Forum)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Ability to implement &amp; validate ML algorithms on commonly encountered datasets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b="1" u="sng" dirty="0" err="1">
                <a:latin typeface="Optima" panose="02000503060000020004" pitchFamily="2" charset="0"/>
                <a:ea typeface="Georgia" charset="0"/>
                <a:cs typeface="Georgia" charset="0"/>
              </a:rPr>
              <a:t>Pytorch</a:t>
            </a:r>
            <a:r>
              <a:rPr lang="en-US" sz="1800" b="1" u="sng" dirty="0">
                <a:latin typeface="Optima" panose="02000503060000020004" pitchFamily="2" charset="0"/>
                <a:ea typeface="Georgia" charset="0"/>
                <a:cs typeface="Georgia" charset="0"/>
              </a:rPr>
              <a:t> Tutorial:</a:t>
            </a:r>
          </a:p>
          <a:p>
            <a:pPr algn="l"/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https://</a:t>
            </a: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www.youtube.com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/</a:t>
            </a: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playlist?list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=PLqnslRFeH2UrcDBWF5mfPGpqQDSta6VK4</a:t>
            </a:r>
          </a:p>
          <a:p>
            <a:pPr algn="l"/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0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ECE 696B: Grading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365" y="1717570"/>
            <a:ext cx="7307035" cy="3383819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In-class Presentations (60%)- each student will present a total of 4-5 papers</a:t>
            </a:r>
          </a:p>
          <a:p>
            <a:pPr lvl="1" algn="l"/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Final Project Presentation (15%)</a:t>
            </a:r>
          </a:p>
          <a:p>
            <a:pPr marL="800100" lvl="1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Final Project Report (15%)</a:t>
            </a:r>
          </a:p>
          <a:p>
            <a:pPr marL="800100" lvl="1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Attendance &amp; Class Participation (10%)</a:t>
            </a:r>
          </a:p>
          <a:p>
            <a:pPr lvl="1" algn="l"/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6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499813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Probability Pre-requisites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096" y="1426412"/>
            <a:ext cx="8298180" cy="3808977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Random variables (PDF, PMF, CDF)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Basic distributions (Binomial, Normal, Laplace, Poisson, Chi-squared)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Conditional Probability, Bayes’ rule, Total Probability Theorem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Independence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Expectation, Variance, Moment Generating Functions (MGF)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Markov, </a:t>
            </a: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Chebychev’s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 inequalities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Weak Law of Large Numbers (WLLN)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Central Limit Theorem (CLT)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KL Divergence, Total-variation Distance, Cross-Entropy </a:t>
            </a: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499813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Machine Learning Pre-requisites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449" y="1602127"/>
            <a:ext cx="6961101" cy="3846173"/>
          </a:xfrm>
        </p:spPr>
        <p:txBody>
          <a:bodyPr>
            <a:normAutofit/>
          </a:bodyPr>
          <a:lstStyle/>
          <a:p>
            <a:pPr marL="800100" lvl="1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Exposure to basic concepts in Machine Learning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Distinction between various “types” of learning 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Supervised (Linear reg, Logistic regression, SVM, MLP, CNNs)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Unsupervised (KNN, Decision Trees, PCA)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Exposure to optimization methods for training ML models (e.g., gradient descent, SGD, ADAM </a:t>
            </a:r>
            <a:r>
              <a:rPr lang="en-US" sz="1800" dirty="0" err="1">
                <a:latin typeface="Optima" panose="02000503060000020004" pitchFamily="2" charset="0"/>
                <a:ea typeface="Georgia" charset="0"/>
                <a:cs typeface="Georgia" charset="0"/>
              </a:rPr>
              <a:t>etc</a:t>
            </a: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sz="1800" dirty="0">
                <a:latin typeface="Optima" panose="02000503060000020004" pitchFamily="2" charset="0"/>
                <a:ea typeface="Georgia" charset="0"/>
                <a:cs typeface="Georgia" charset="0"/>
              </a:rPr>
              <a:t>Prior exposure/ability to implement &amp; validate basic learning algorithms  </a:t>
            </a: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sz="1800" dirty="0">
              <a:latin typeface="Optima" panose="02000503060000020004" pitchFamily="2" charset="0"/>
              <a:ea typeface="Georgia" charset="0"/>
              <a:cs typeface="Georgia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499813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  <a:ea typeface="Georgia" charset="0"/>
                <a:cs typeface="Georgia" charset="0"/>
              </a:rPr>
              <a:t>Big Data &amp; ML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Facial Recognition Algorithm with Celebrit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93" y="1385145"/>
            <a:ext cx="2632694" cy="131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764017" y="5552453"/>
            <a:ext cx="144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Cybersecurity</a:t>
            </a:r>
          </a:p>
        </p:txBody>
      </p:sp>
      <p:pic>
        <p:nvPicPr>
          <p:cNvPr id="1028" name="Picture 4" descr="Image result for medical diagnosis machine learn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491" y="1319689"/>
            <a:ext cx="2035203" cy="135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703629" y="2894937"/>
            <a:ext cx="1711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Medical Imaging</a:t>
            </a:r>
          </a:p>
        </p:txBody>
      </p:sp>
      <p:pic>
        <p:nvPicPr>
          <p:cNvPr id="1030" name="Picture 6" descr="Image result for cybersecurity machine learn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00" y="4044061"/>
            <a:ext cx="2492988" cy="138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110998" y="2850000"/>
            <a:ext cx="169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Image detection</a:t>
            </a:r>
          </a:p>
        </p:txBody>
      </p:sp>
      <p:pic>
        <p:nvPicPr>
          <p:cNvPr id="1032" name="Picture 8" descr="Image result for behavioral analytic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141" y="1319689"/>
            <a:ext cx="2796541" cy="146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284474" y="2939151"/>
            <a:ext cx="1947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Behavioral Analysis</a:t>
            </a:r>
          </a:p>
        </p:txBody>
      </p:sp>
      <p:pic>
        <p:nvPicPr>
          <p:cNvPr id="1034" name="Picture 10" descr="http://publish.illinois.edu/milenkovic/files/2016/12/Screenshot-2016-12-07-16.25.01-768x386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308" y="4009530"/>
            <a:ext cx="2957390" cy="148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6734334" y="5573897"/>
            <a:ext cx="151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Bioinformatics</a:t>
            </a:r>
          </a:p>
        </p:txBody>
      </p:sp>
      <p:pic>
        <p:nvPicPr>
          <p:cNvPr id="1036" name="Picture 12" descr="Image result for scientific machine learning CER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73" y="4071254"/>
            <a:ext cx="2516207" cy="133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673274" y="5495927"/>
            <a:ext cx="219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79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9730</TotalTime>
  <Words>1680</Words>
  <Application>Microsoft Macintosh PowerPoint</Application>
  <PresentationFormat>On-screen Show (4:3)</PresentationFormat>
  <Paragraphs>311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Optima</vt:lpstr>
      <vt:lpstr>Office Theme</vt:lpstr>
      <vt:lpstr>Lecture 1A: Syllabus &amp; Logistics   ECE 696B  Trustworthy Machine Learning  Spring 2025 </vt:lpstr>
      <vt:lpstr> Today’s Agenda</vt:lpstr>
      <vt:lpstr>ECE 696B: Logistics-I</vt:lpstr>
      <vt:lpstr>ECE 696B: Books &amp; Reference Material</vt:lpstr>
      <vt:lpstr>ECE 696B: Programming/Software</vt:lpstr>
      <vt:lpstr>ECE 696B: Grading</vt:lpstr>
      <vt:lpstr>Probability Pre-requisites </vt:lpstr>
      <vt:lpstr>Machine Learning Pre-requisites </vt:lpstr>
      <vt:lpstr>Big Data &amp; ML </vt:lpstr>
      <vt:lpstr>The Classical Learning “Pipeline”</vt:lpstr>
      <vt:lpstr>What is this course about ? Modern Trustworthy ML</vt:lpstr>
      <vt:lpstr>ECE 696B— Tentative Topics &amp; Timeline</vt:lpstr>
      <vt:lpstr>ECE 696B: Spring 2025 Trustworthy Machine Learning   Lecture 1B: Introduction to Large Language Models (LLMs)  </vt:lpstr>
      <vt:lpstr>Lecture Outline</vt:lpstr>
      <vt:lpstr>What are LLMs ?</vt:lpstr>
      <vt:lpstr>How LLMs work ?</vt:lpstr>
      <vt:lpstr>Evolution of NLP Models &amp; Architectures</vt:lpstr>
      <vt:lpstr>Key Components of LLMs</vt:lpstr>
      <vt:lpstr>Applications of LLMs</vt:lpstr>
      <vt:lpstr>Challenges &amp; Limitations</vt:lpstr>
      <vt:lpstr>Next 4 lectures: LLM Foundational Papers</vt:lpstr>
      <vt:lpstr>Next few lectures: LLM Foundational Papers 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340A Introduction to Communications Spring 2016</dc:title>
  <dc:creator>Microsoft Office User</dc:creator>
  <cp:lastModifiedBy>Tandon, Ravi - (tandonr)</cp:lastModifiedBy>
  <cp:revision>317</cp:revision>
  <dcterms:created xsi:type="dcterms:W3CDTF">2016-01-13T08:20:34Z</dcterms:created>
  <dcterms:modified xsi:type="dcterms:W3CDTF">2025-01-18T16:11:29Z</dcterms:modified>
</cp:coreProperties>
</file>