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0T20:43:52.13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94,'69'0,"-6"0,-28 0,0 2,5 1,-16-1,8 0,-11-2,10 2,3 1,1 2,3 0,-2-2,-1-1,-4-2,-6 0,-4 0,-2 0,7 0,-6 0,6 0,-6 0,4 0,2 0,5 0,4 0,3 0,2 0,0 0,1 0,3 0,3 0,4 0,2 0,-1 0,0 0,-4 0,-3-2,-2-1,-3 0,0 1,0 0,3-1,0 0,4-1,2 2,3-1,7-2,4 0,2-4,-2 1,-4-1,-6 2,-7 1,-3-1,-5 1,1 1,1-2,-1 2,0-2,-2 2,-2 3,1-1,-1 3,2 0,2 0,2 0,2 0,1 0,0 0,2 0,0 0,1 0,-1 0,3 0,1 3,4 3,5 3,6 5,6 0,1 1,-8-2,-9-2,-11-4,-8-2,-4-2,-2 0,-1-1,0-1,2-1,0 0,3 0,0 0,4 0,5 0,4 0,5 0,4 0,3 0,1 0,0 0,-1 0,-3 0,4 0,2 0,2 0,2 1,-3 2,-3 0,-2-1,-4 0,0 0,-3 1,1-1,0 1,2-3,2 0,4 2,3 1,0 0,-7-1,-3 1,-7 0,-2 0,1-1,3-2,3 0,4 0,1 0,-4 0,-2 0,-6 0,-6 0,-2 0,-4 0,0 0,0 0,2 0,5 0,2 0,0 0,-1 0,-3 0,0 0,3 0,0 0,0 0,-3 0,-2 0,-4 0,-5 0,-3 0,-3 0,7 0,-7 0,3 0,-9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5043-8754-C417-B118-67B9C0F89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70280-71FE-AA31-6D1E-D331B1DBD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643C-2B17-E978-A22D-843726E3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A773-716A-673D-5A0F-BD55A195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34C6-0CF3-C809-C0E5-FB639147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3B75-AEF8-06FA-98A3-410841E6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1BA7F-D760-B49A-02D0-48597EC3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6CA9-6326-E991-23BC-9C8D5E35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DE085-B1B6-0CAE-E614-16D6F48C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D875-9E76-0BD4-727F-61C58522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3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5D60F-AA71-AA22-5312-4CDD19BF6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5063F-F28D-7EEB-FD34-433E0C51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C813-F166-0731-4CB7-E127C9B2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399C-BA2E-C3A1-8CC9-7F1479BE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DD8F-4D94-23EE-ED55-02DB7146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D5D9-4B31-CD03-9CD2-E5DAFFE4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4BF3-EAEE-465B-AE2A-023203A0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F701-88AE-E6B9-CEFB-4934BA4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4DD2-E0D4-3E5E-324A-A4A87D49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E625-8F3C-E4E3-3C5E-D3C35CE0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20A7-1C58-6051-BBE9-7EF52C53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679FD-44F4-8E1C-BBFF-7B60C3DC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EF55-C549-6486-E999-04D86755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6CE2-9EB6-8F28-8803-04A91B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F429-2D65-65AD-6F1A-31CFBFB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EEF2-2605-FAD4-1843-26C1002C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E936-0BEE-66F1-3567-FD4BF8AAF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B0EB-CA5D-17D3-1052-ED4677D9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15311-57D5-B408-5E6F-9501EE89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A521-6D48-BD30-3109-A9693FB5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77E9-8298-861F-C267-0619374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ECF-B839-9861-3071-0B7C6163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C1FA-12BA-ECFC-ACC6-0969482D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2B3AC-182F-3531-A174-A5D874E1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58493-2D55-E4EE-E876-6D819784E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9A7D6-26B8-C7BE-AA71-2817FCF65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DF414-0BB2-A708-C90B-4F5DFB2A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327CE-32DC-93A8-16F6-EE23081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4379C-75C9-6699-3E4F-119C702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BABE-CA67-FFC2-39D5-154D3B7D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18A31-5122-7613-9844-177F15B6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99922-8DE8-232D-ADFD-54667E56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7BD06-8C7E-87F2-C683-8E1A7003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0490-F57C-1930-CAB1-E15ED5E5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2C9A4-B412-0214-9F07-F0BF5996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BEBD-892C-B71A-24AC-5069A9CB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79B3-4FF9-4557-3017-A98C7AB4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9B33-5062-48FE-7225-A00745A1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85AF-3D20-F538-EDA0-0C4870E66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75CF-34F5-1A5F-B8C0-2965BDAD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BF5D-65D3-C0D2-55A0-AB8590FD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8E7AF-B65C-276A-BE4B-4566EBA7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AFF0-F677-8CED-978F-2D578F4F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CDC28-AAB3-9B43-DF24-CAB85E6D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AE5C-50A8-3A94-2B2A-1EB635AB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06335-32F3-B536-1F94-36368BA8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E165-E356-0642-89C1-1CEC88A1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FC5B-D29D-B0DF-1D19-DB7B53C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2C123-A3A6-EBE8-82BD-B1F1F417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211E-317C-D7AB-6F89-08D6E7CF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39C9-946F-33A0-B4EF-98A98313C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27763-A33D-3846-98C2-BFC512541C6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60C4B-4286-FBB2-E962-2FF26F284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0E5A-5941-574A-2C0F-2F18DD9F5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E65EE-D7DD-7B4D-91F5-0D4B5187D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19784-B6CA-3737-25A4-8685261E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72" y="1467886"/>
            <a:ext cx="9954456" cy="3314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4F2B8-F6DD-4B40-FB65-502F21809AE2}"/>
              </a:ext>
            </a:extLst>
          </p:cNvPr>
          <p:cNvSpPr txBox="1"/>
          <p:nvPr/>
        </p:nvSpPr>
        <p:spPr>
          <a:xfrm>
            <a:off x="3680254" y="5066948"/>
            <a:ext cx="48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Published in 2023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~12.5k citations</a:t>
            </a:r>
          </a:p>
        </p:txBody>
      </p:sp>
    </p:spTree>
    <p:extLst>
      <p:ext uri="{BB962C8B-B14F-4D97-AF65-F5344CB8AC3E}">
        <p14:creationId xmlns:p14="http://schemas.microsoft.com/office/powerpoint/2010/main" val="17301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7025-50FE-3151-92E2-D0D80A6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58C8-00CE-AA38-F5B5-88D1410AF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434C1-2642-BD0B-6109-EC072CA2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00" y="1485321"/>
            <a:ext cx="8425199" cy="2515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DF2EE-09B5-2EB2-742B-942C1FC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99" y="4001294"/>
            <a:ext cx="3584400" cy="25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16A0-484A-DFD7-EB00-F6A88C6F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CA81-5911-FD5C-1F20-D1D41ADD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Reduce memory usage and runtime of causal multi-head attention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xformers</a:t>
            </a:r>
            <a:r>
              <a:rPr lang="en-US" dirty="0"/>
              <a:t> library (https://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facebookresearch</a:t>
            </a:r>
            <a:r>
              <a:rPr lang="en-US" dirty="0"/>
              <a:t>/</a:t>
            </a:r>
            <a:r>
              <a:rPr lang="en-US" dirty="0" err="1"/>
              <a:t>xformers</a:t>
            </a:r>
            <a:r>
              <a:rPr lang="en-US" dirty="0"/>
              <a:t>)</a:t>
            </a:r>
          </a:p>
          <a:p>
            <a:r>
              <a:rPr lang="en-US" dirty="0"/>
              <a:t>Achieved by “not storing the attention weights and not computing the key/query scores that are masked due to causal nature of the language modeling task”</a:t>
            </a:r>
          </a:p>
          <a:p>
            <a:r>
              <a:rPr lang="en-US" dirty="0"/>
              <a:t>Save expensive activations (e.g., outputs of linear layers) via a manual implementation of backward function instead of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autograd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TL;DR – Highly engineering attention computation with trade-off between speed and memory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Training speedups come at expense of more memory</a:t>
            </a:r>
          </a:p>
        </p:txBody>
      </p:sp>
    </p:spTree>
    <p:extLst>
      <p:ext uri="{BB962C8B-B14F-4D97-AF65-F5344CB8AC3E}">
        <p14:creationId xmlns:p14="http://schemas.microsoft.com/office/powerpoint/2010/main" val="294449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A3EC-3ADB-6517-F98E-639FFD5F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Unrealistic Compute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1CFE-E0BB-09EE-FA3F-A1FA680F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of largest 65B-parameter model</a:t>
            </a:r>
          </a:p>
          <a:p>
            <a:pPr lvl="1"/>
            <a:r>
              <a:rPr lang="en-US" dirty="0"/>
              <a:t>Processes 380 tokens/sec/GPU</a:t>
            </a:r>
          </a:p>
          <a:p>
            <a:pPr lvl="1"/>
            <a:r>
              <a:rPr lang="en-US" dirty="0"/>
              <a:t>Uses 2048 A100 GPUs (80GB VRAM each)</a:t>
            </a:r>
          </a:p>
          <a:p>
            <a:pPr lvl="1"/>
            <a:r>
              <a:rPr lang="en-US" dirty="0"/>
              <a:t>Training over 1.4T tokens takes ~21 days</a:t>
            </a:r>
          </a:p>
        </p:txBody>
      </p:sp>
    </p:spTree>
    <p:extLst>
      <p:ext uri="{BB962C8B-B14F-4D97-AF65-F5344CB8AC3E}">
        <p14:creationId xmlns:p14="http://schemas.microsoft.com/office/powerpoint/2010/main" val="24887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4541-1595-79AC-315B-11BD275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3743-00DD-D15E-3DBA-84EDCAE7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Freeform text generation</a:t>
            </a:r>
          </a:p>
          <a:p>
            <a:pPr lvl="1"/>
            <a:r>
              <a:rPr lang="en-US" dirty="0"/>
              <a:t>Model generates an answer</a:t>
            </a:r>
          </a:p>
          <a:p>
            <a:r>
              <a:rPr lang="en-US" dirty="0"/>
              <a:t>Multiple Choice</a:t>
            </a:r>
          </a:p>
          <a:p>
            <a:pPr lvl="1"/>
            <a:r>
              <a:rPr lang="en-US" dirty="0"/>
              <a:t>Model ranks proposed answers</a:t>
            </a:r>
          </a:p>
          <a:p>
            <a:r>
              <a:rPr lang="en-US" dirty="0"/>
              <a:t>Zero-shot</a:t>
            </a:r>
          </a:p>
          <a:p>
            <a:pPr lvl="1"/>
            <a:r>
              <a:rPr lang="en-US" dirty="0"/>
              <a:t>Provide textual description of task and a test example</a:t>
            </a:r>
          </a:p>
          <a:p>
            <a:r>
              <a:rPr lang="en-US" dirty="0"/>
              <a:t>Few-shot</a:t>
            </a:r>
          </a:p>
          <a:p>
            <a:pPr lvl="1"/>
            <a:r>
              <a:rPr lang="en-US" dirty="0"/>
              <a:t>Provide few examples of the task (between 1 and 64) and a test example</a:t>
            </a:r>
          </a:p>
        </p:txBody>
      </p:sp>
    </p:spTree>
    <p:extLst>
      <p:ext uri="{BB962C8B-B14F-4D97-AF65-F5344CB8AC3E}">
        <p14:creationId xmlns:p14="http://schemas.microsoft.com/office/powerpoint/2010/main" val="390976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A861-6BDB-5EAD-EA34-8462FB0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Sense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58FA-DF50-6B36-91C5-23E911E8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1F25-7F5D-727F-3FD7-5806A04C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733550"/>
            <a:ext cx="754380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470D1-0B44-0CE9-FB10-0C3673C5F621}"/>
              </a:ext>
            </a:extLst>
          </p:cNvPr>
          <p:cNvSpPr txBox="1"/>
          <p:nvPr/>
        </p:nvSpPr>
        <p:spPr>
          <a:xfrm>
            <a:off x="862913" y="5345708"/>
            <a:ext cx="1049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Cloze (fill in the blank) and Winograd (pronoun ambiguity)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</a:t>
            </a:r>
            <a:r>
              <a:rPr lang="en-US" dirty="0"/>
              <a:t> 65B outperform Chinchilla, </a:t>
            </a:r>
            <a:r>
              <a:rPr lang="en-US" dirty="0" err="1"/>
              <a:t>PaLM</a:t>
            </a:r>
            <a:r>
              <a:rPr lang="en-US" dirty="0"/>
              <a:t> on nearly all benchmarks.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</a:t>
            </a:r>
            <a:r>
              <a:rPr lang="en-US" dirty="0"/>
              <a:t> 13B outperforms GPT-3 on nearly all benchmarks despite being 10x smaller</a:t>
            </a:r>
          </a:p>
        </p:txBody>
      </p:sp>
    </p:spTree>
    <p:extLst>
      <p:ext uri="{BB962C8B-B14F-4D97-AF65-F5344CB8AC3E}">
        <p14:creationId xmlns:p14="http://schemas.microsoft.com/office/powerpoint/2010/main" val="195114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1096-7399-A609-F534-009AEE85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Closed-book Question Answering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A25D8-73EE-314B-A7DC-FBAEC926C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64" y="2134501"/>
            <a:ext cx="3924300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BD0A3-6D7D-69F5-3FA6-49CBDDC0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44" y="2553601"/>
            <a:ext cx="391160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B64EB-F707-4BD9-3E20-2260A75FF6A1}"/>
              </a:ext>
            </a:extLst>
          </p:cNvPr>
          <p:cNvSpPr txBox="1"/>
          <p:nvPr/>
        </p:nvSpPr>
        <p:spPr>
          <a:xfrm>
            <a:off x="234779" y="1506022"/>
            <a:ext cx="1153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 Match Performance – Model does not have access to documents that contain evidence to answer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091A-A06A-E5F7-F0D7-6C4260A3645D}"/>
              </a:ext>
            </a:extLst>
          </p:cNvPr>
          <p:cNvSpPr txBox="1"/>
          <p:nvPr/>
        </p:nvSpPr>
        <p:spPr>
          <a:xfrm>
            <a:off x="1853514" y="5677801"/>
            <a:ext cx="85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</a:t>
            </a:r>
            <a:r>
              <a:rPr lang="en-US" dirty="0"/>
              <a:t> 65B achieves SOTA performance in zero-shot and few-shot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</a:t>
            </a:r>
            <a:r>
              <a:rPr lang="en-US" dirty="0"/>
              <a:t> 13B competitive with GPT-3 and Chinchilla despite be 5-10x smaller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on single V100 GPU for inference</a:t>
            </a:r>
          </a:p>
        </p:txBody>
      </p:sp>
    </p:spTree>
    <p:extLst>
      <p:ext uri="{BB962C8B-B14F-4D97-AF65-F5344CB8AC3E}">
        <p14:creationId xmlns:p14="http://schemas.microsoft.com/office/powerpoint/2010/main" val="357271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DC80-08FF-3FAC-937F-A22454D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Comprehension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FFB1B3-0210-FFB2-7FEC-4B032281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022" y="1443552"/>
            <a:ext cx="4379955" cy="3685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28BA4-E442-E066-63F8-25528CAF058B}"/>
              </a:ext>
            </a:extLst>
          </p:cNvPr>
          <p:cNvSpPr txBox="1"/>
          <p:nvPr/>
        </p:nvSpPr>
        <p:spPr>
          <a:xfrm>
            <a:off x="1285103" y="5461686"/>
            <a:ext cx="897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composed of English reading comprehension exams designed for middle and high school Chinese students (multiple choice)</a:t>
            </a:r>
          </a:p>
        </p:txBody>
      </p:sp>
    </p:spTree>
    <p:extLst>
      <p:ext uri="{BB962C8B-B14F-4D97-AF65-F5344CB8AC3E}">
        <p14:creationId xmlns:p14="http://schemas.microsoft.com/office/powerpoint/2010/main" val="353472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08D5-F958-F162-05A6-4FE67F18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ADE1-7E51-EDCC-9D0F-E8FE7600A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93431" cy="4414537"/>
          </a:xfrm>
        </p:spPr>
        <p:txBody>
          <a:bodyPr/>
          <a:lstStyle/>
          <a:p>
            <a:r>
              <a:rPr lang="en-US" dirty="0"/>
              <a:t>MATH</a:t>
            </a:r>
          </a:p>
          <a:p>
            <a:pPr lvl="1"/>
            <a:r>
              <a:rPr lang="en-US" dirty="0"/>
              <a:t>12k middle school and high school math problems</a:t>
            </a:r>
          </a:p>
          <a:p>
            <a:r>
              <a:rPr lang="en-US" dirty="0"/>
              <a:t>GSM8k</a:t>
            </a:r>
          </a:p>
          <a:p>
            <a:pPr lvl="1"/>
            <a:r>
              <a:rPr lang="en-US" dirty="0"/>
              <a:t>Middle school math problems</a:t>
            </a:r>
          </a:p>
          <a:p>
            <a:r>
              <a:rPr lang="en-US" dirty="0"/>
              <a:t>Minerva</a:t>
            </a:r>
          </a:p>
          <a:p>
            <a:pPr lvl="1"/>
            <a:r>
              <a:rPr lang="en-US" dirty="0"/>
              <a:t>Series of </a:t>
            </a:r>
            <a:r>
              <a:rPr lang="en-US" dirty="0" err="1"/>
              <a:t>PaLM</a:t>
            </a:r>
            <a:r>
              <a:rPr lang="en-US" dirty="0"/>
              <a:t> models finetuned on 38.5B tokens from math resources</a:t>
            </a:r>
          </a:p>
          <a:p>
            <a:r>
              <a:rPr lang="en-US" dirty="0"/>
              <a:t>maj1@k – Majority voting over k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27889-4EDB-A8B7-31C0-56BB5F7D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96" y="1690688"/>
            <a:ext cx="37973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8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4C3C-D093-A9AD-3E9B-E0580DB9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28C1-C9D9-84D3-26EC-1B46CEC95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2973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HumanEval</a:t>
            </a:r>
            <a:endParaRPr lang="en-US" dirty="0"/>
          </a:p>
          <a:p>
            <a:pPr lvl="1"/>
            <a:r>
              <a:rPr lang="en-US" dirty="0"/>
              <a:t>Receives description of program in few sentences and few input-output examples</a:t>
            </a:r>
          </a:p>
          <a:p>
            <a:pPr lvl="1"/>
            <a:r>
              <a:rPr lang="en-US" dirty="0"/>
              <a:t>Receives function signature and prompt formatted as natural code with text description</a:t>
            </a:r>
          </a:p>
          <a:p>
            <a:pPr lvl="1"/>
            <a:r>
              <a:rPr lang="en-US" dirty="0"/>
              <a:t>Test with docstring</a:t>
            </a:r>
          </a:p>
          <a:p>
            <a:r>
              <a:rPr lang="en-US" dirty="0"/>
              <a:t>MBPP</a:t>
            </a:r>
          </a:p>
          <a:p>
            <a:pPr lvl="1"/>
            <a:r>
              <a:rPr lang="en-US" dirty="0"/>
              <a:t>Receives description of program in few sentences and few input-output examples</a:t>
            </a:r>
          </a:p>
          <a:p>
            <a:r>
              <a:rPr lang="en-US" dirty="0"/>
              <a:t>Finetuning </a:t>
            </a:r>
            <a:r>
              <a:rPr lang="en-US" dirty="0" err="1"/>
              <a:t>LLaMa</a:t>
            </a:r>
            <a:r>
              <a:rPr lang="en-US" dirty="0"/>
              <a:t> on code not explored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1230C-4D8B-D478-88A3-956C40A2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690688"/>
            <a:ext cx="3962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EF33-8A98-0ED4-45A6-906AF8E0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Multitask Language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ADC6-747A-0317-6EB8-6FA8FF3F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4F648-C30A-508C-F4CB-87CD97F2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401462"/>
            <a:ext cx="63627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C8CE3-684C-E61D-FEA0-081E4DAC5880}"/>
              </a:ext>
            </a:extLst>
          </p:cNvPr>
          <p:cNvSpPr txBox="1"/>
          <p:nvPr/>
        </p:nvSpPr>
        <p:spPr>
          <a:xfrm>
            <a:off x="1223319" y="5015547"/>
            <a:ext cx="9502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choice questions covering various domains of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in 5-shot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</a:t>
            </a:r>
            <a:r>
              <a:rPr lang="en-US" dirty="0"/>
              <a:t> shows lacking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Possible due to limited amounts of books in training (177GB) while </a:t>
            </a:r>
            <a:r>
              <a:rPr lang="en-US" dirty="0" err="1"/>
              <a:t>PaLM</a:t>
            </a:r>
            <a:r>
              <a:rPr lang="en-US" dirty="0"/>
              <a:t>, Gopher and Chinchilla train up to 2TB</a:t>
            </a:r>
          </a:p>
        </p:txBody>
      </p:sp>
    </p:spTree>
    <p:extLst>
      <p:ext uri="{BB962C8B-B14F-4D97-AF65-F5344CB8AC3E}">
        <p14:creationId xmlns:p14="http://schemas.microsoft.com/office/powerpoint/2010/main" val="22819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2A9C-73CF-3F35-0BC3-F8D54A15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A7BE-94A2-B3CB-D2AA-A760D02D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works (GPT-3, </a:t>
            </a:r>
            <a:r>
              <a:rPr lang="en-US" dirty="0" err="1"/>
              <a:t>PaLM</a:t>
            </a:r>
            <a:r>
              <a:rPr lang="en-US" dirty="0"/>
              <a:t>, Scaling Laws) suggest more parameters lead to better performance</a:t>
            </a:r>
          </a:p>
          <a:p>
            <a:r>
              <a:rPr lang="en-US" dirty="0"/>
              <a:t>Chinchilla (DeepMind) suggests best performance given a compute budget is achieved by training smaller models on more data</a:t>
            </a:r>
          </a:p>
          <a:p>
            <a:r>
              <a:rPr lang="en-US" dirty="0"/>
              <a:t>Main focus of current LLM work is </a:t>
            </a:r>
            <a:r>
              <a:rPr lang="en-US" dirty="0">
                <a:solidFill>
                  <a:srgbClr val="FF0000"/>
                </a:solidFill>
              </a:rPr>
              <a:t>cheap/efficient training</a:t>
            </a:r>
          </a:p>
          <a:p>
            <a:pPr lvl="1"/>
            <a:r>
              <a:rPr lang="en-US" dirty="0"/>
              <a:t>But what about the </a:t>
            </a:r>
            <a:r>
              <a:rPr lang="en-US" dirty="0">
                <a:solidFill>
                  <a:srgbClr val="FF0000"/>
                </a:solidFill>
              </a:rPr>
              <a:t>inference budget?</a:t>
            </a:r>
          </a:p>
          <a:p>
            <a:r>
              <a:rPr lang="en-US" dirty="0"/>
              <a:t>Authors suggest best model does not have fastest train time, but rather fastest inference time</a:t>
            </a:r>
          </a:p>
        </p:txBody>
      </p:sp>
    </p:spTree>
    <p:extLst>
      <p:ext uri="{BB962C8B-B14F-4D97-AF65-F5344CB8AC3E}">
        <p14:creationId xmlns:p14="http://schemas.microsoft.com/office/powerpoint/2010/main" val="336415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679F-DD91-07F3-401C-FDD1C730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Performance During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1A67-9B38-371A-67D6-68A8B67B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521F1-656E-C1BF-E5A6-F27FD61D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91" y="1371599"/>
            <a:ext cx="5539618" cy="3841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A59A1-AE43-80A5-2948-0C128859FBFB}"/>
              </a:ext>
            </a:extLst>
          </p:cNvPr>
          <p:cNvSpPr txBox="1"/>
          <p:nvPr/>
        </p:nvSpPr>
        <p:spPr>
          <a:xfrm>
            <a:off x="838200" y="565939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performance of models on few question answering and common sense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observe steady performance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03249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3B5C-027F-8C69-2960-FA6E5258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</a:t>
            </a:r>
            <a:r>
              <a:rPr lang="en-US" dirty="0" err="1"/>
              <a:t>Finetuing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31C9-F3E1-E920-CEC1-D8468EB6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37018" cy="4414537"/>
          </a:xfrm>
        </p:spPr>
        <p:txBody>
          <a:bodyPr/>
          <a:lstStyle/>
          <a:p>
            <a:r>
              <a:rPr lang="en-US" dirty="0"/>
              <a:t>Briefly finetuning on instructions data rapidly leads to improvements on MMLU</a:t>
            </a:r>
          </a:p>
          <a:p>
            <a:r>
              <a:rPr lang="en-US" dirty="0"/>
              <a:t>Non-finetuned </a:t>
            </a:r>
            <a:r>
              <a:rPr lang="en-US" dirty="0" err="1"/>
              <a:t>LLaMa</a:t>
            </a:r>
            <a:r>
              <a:rPr lang="en-US" dirty="0"/>
              <a:t> 65B already does pretty good</a:t>
            </a:r>
          </a:p>
          <a:p>
            <a:r>
              <a:rPr lang="en-US" dirty="0"/>
              <a:t>SOTA GPT is 77.4 – </a:t>
            </a:r>
            <a:r>
              <a:rPr lang="en-US" dirty="0" err="1"/>
              <a:t>LLaMa</a:t>
            </a:r>
            <a:r>
              <a:rPr lang="en-US" dirty="0"/>
              <a:t> far from superior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6A089-FD1F-D4D8-B1BD-F628FD3D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218" y="1938123"/>
            <a:ext cx="3975100" cy="3797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8577FA-D297-F007-9D45-62A51B22AAEE}"/>
                  </a:ext>
                </a:extLst>
              </p14:cNvPr>
              <p14:cNvContentPartPr/>
              <p14:nvPr/>
            </p14:nvContentPartPr>
            <p14:xfrm>
              <a:off x="7798923" y="4593318"/>
              <a:ext cx="245160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8577FA-D297-F007-9D45-62A51B22AA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7283" y="4449318"/>
                <a:ext cx="259524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54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9B4-93D7-790B-36AC-9DB5C656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RealToxicityPrompts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4C59-4532-7FB9-18F8-04CE7537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88100" cy="4352753"/>
          </a:xfrm>
        </p:spPr>
        <p:txBody>
          <a:bodyPr/>
          <a:lstStyle/>
          <a:p>
            <a:r>
              <a:rPr lang="en-US" dirty="0" err="1"/>
              <a:t>RealToxicityPrompts</a:t>
            </a:r>
            <a:endParaRPr lang="en-US" dirty="0"/>
          </a:p>
          <a:p>
            <a:pPr lvl="1"/>
            <a:r>
              <a:rPr lang="en-US" dirty="0"/>
              <a:t>~100k prompts that model must complete</a:t>
            </a:r>
          </a:p>
          <a:p>
            <a:pPr lvl="1"/>
            <a:r>
              <a:rPr lang="en-US" dirty="0"/>
              <a:t>Toxicity score is then automatically evaluated via </a:t>
            </a:r>
            <a:r>
              <a:rPr lang="en-US" dirty="0" err="1"/>
              <a:t>PerspectiveAPI</a:t>
            </a:r>
            <a:r>
              <a:rPr lang="en-US" dirty="0"/>
              <a:t> request</a:t>
            </a:r>
          </a:p>
          <a:p>
            <a:r>
              <a:rPr lang="en-US" dirty="0"/>
              <a:t>For each prompt, greedily generate with model and measure toxicity score </a:t>
            </a:r>
          </a:p>
          <a:p>
            <a:pPr lvl="1"/>
            <a:r>
              <a:rPr lang="en-US" dirty="0"/>
              <a:t>0 (non-toxic) – 1 (toxic)</a:t>
            </a:r>
          </a:p>
          <a:p>
            <a:r>
              <a:rPr lang="en-US" dirty="0"/>
              <a:t>Toxicity increases with size of model, especially for Respectful prompts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C4879-D266-5B0E-AF30-B9E1BE6E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2236230"/>
            <a:ext cx="4127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C57D-E623-8770-DA19-193CCE3C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CrowS</a:t>
            </a:r>
            <a:r>
              <a:rPr lang="en-US" dirty="0"/>
              <a:t>-Pairs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D92B-CAD1-CB36-1C3F-253AA21C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5900" cy="4130332"/>
          </a:xfrm>
        </p:spPr>
        <p:txBody>
          <a:bodyPr>
            <a:normAutofit fontScale="92500"/>
          </a:bodyPr>
          <a:lstStyle/>
          <a:p>
            <a:r>
              <a:rPr lang="en-US" dirty="0"/>
              <a:t>Evaluated biases in model in 9 categories</a:t>
            </a:r>
          </a:p>
          <a:p>
            <a:r>
              <a:rPr lang="en-US" dirty="0"/>
              <a:t>Each example composed of stereotype and anti-stereotype</a:t>
            </a:r>
          </a:p>
          <a:p>
            <a:r>
              <a:rPr lang="en-US" dirty="0"/>
              <a:t>Measure model preferences for stereotypical sentence using perplexity of both sentences in zero-shot setting</a:t>
            </a:r>
          </a:p>
          <a:p>
            <a:r>
              <a:rPr lang="en-US" dirty="0"/>
              <a:t>Higher score = higher bias</a:t>
            </a:r>
          </a:p>
          <a:p>
            <a:r>
              <a:rPr lang="en-US" dirty="0" err="1"/>
              <a:t>LLaMa</a:t>
            </a:r>
            <a:r>
              <a:rPr lang="en-US" dirty="0"/>
              <a:t> is favorable</a:t>
            </a:r>
          </a:p>
          <a:p>
            <a:pPr lvl="1"/>
            <a:r>
              <a:rPr lang="en-US" dirty="0"/>
              <a:t>Biases hypothesized to come from </a:t>
            </a:r>
            <a:r>
              <a:rPr lang="en-US" dirty="0" err="1"/>
              <a:t>CommonCrawl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698D-30FF-8392-6509-E0F20C8E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0" y="1825625"/>
            <a:ext cx="39497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A066-C5CB-BAA9-5C8C-E1ACEDE6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WinoGender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534E-B258-2F62-F4C3-ED4C0A1E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812" cy="4278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sentence has three mentions</a:t>
            </a:r>
          </a:p>
          <a:p>
            <a:pPr lvl="1"/>
            <a:r>
              <a:rPr lang="en-US" dirty="0"/>
              <a:t>Occupation, participant, pronoun</a:t>
            </a:r>
          </a:p>
          <a:p>
            <a:pPr lvl="2"/>
            <a:r>
              <a:rPr lang="en-US" dirty="0" err="1"/>
              <a:t>Pronoum</a:t>
            </a:r>
            <a:r>
              <a:rPr lang="en-US" dirty="0"/>
              <a:t> co-references either occupation or participant</a:t>
            </a:r>
          </a:p>
          <a:p>
            <a:r>
              <a:rPr lang="en-US" dirty="0"/>
              <a:t>Prompt model to determine co-reference relation and measure correctness according to sentence context</a:t>
            </a:r>
          </a:p>
          <a:p>
            <a:r>
              <a:rPr lang="en-US" dirty="0"/>
              <a:t>Try to reveal societal biases associated with occupations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“The nurse notified the patient that his shift would be ending in an hour”</a:t>
            </a:r>
          </a:p>
          <a:p>
            <a:pPr lvl="1"/>
            <a:r>
              <a:rPr lang="en-US" dirty="0"/>
              <a:t>‘His’ refers to ______</a:t>
            </a:r>
          </a:p>
          <a:p>
            <a:pPr lvl="1"/>
            <a:r>
              <a:rPr lang="en-US" dirty="0"/>
              <a:t>Compare perplexities of nurse and patient</a:t>
            </a:r>
          </a:p>
          <a:p>
            <a:r>
              <a:rPr lang="en-US" dirty="0"/>
              <a:t>Gotcha cases correspond to pronouns not matching majority gender of occupation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8F048-2F26-8CDC-274F-137448DC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012" y="1916842"/>
            <a:ext cx="40259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0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F778-1AE2-F2F8-E8DC-51549F3F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TruthfulQA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62E5E-F0B4-112E-A782-216E1D48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607" cy="4080905"/>
          </a:xfrm>
        </p:spPr>
        <p:txBody>
          <a:bodyPr/>
          <a:lstStyle/>
          <a:p>
            <a:r>
              <a:rPr lang="en-US" dirty="0"/>
              <a:t>Measure model’s ability to identify when claim is true</a:t>
            </a:r>
          </a:p>
          <a:p>
            <a:pPr lvl="1"/>
            <a:r>
              <a:rPr lang="en-US" dirty="0"/>
              <a:t>Literal truth about the real world</a:t>
            </a:r>
          </a:p>
          <a:p>
            <a:pPr lvl="1"/>
            <a:r>
              <a:rPr lang="en-US" dirty="0"/>
              <a:t>Not true in context of belief system</a:t>
            </a:r>
          </a:p>
          <a:p>
            <a:r>
              <a:rPr lang="en-US" dirty="0"/>
              <a:t>Evaluate risks of a model to generate misinformation or false claims</a:t>
            </a:r>
          </a:p>
          <a:p>
            <a:r>
              <a:rPr lang="en-US" dirty="0"/>
              <a:t>Better than GPT-3 but still low </a:t>
            </a:r>
          </a:p>
          <a:p>
            <a:pPr lvl="1"/>
            <a:r>
              <a:rPr lang="en-US" dirty="0" err="1"/>
              <a:t>LLaMa</a:t>
            </a:r>
            <a:r>
              <a:rPr lang="en-US" dirty="0"/>
              <a:t> likely to hallucinate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3C9A9-8A43-9E46-464A-6EEEE9CA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807" y="1978282"/>
            <a:ext cx="3924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7B34-6114-82FA-9F57-FC9FD3D8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F96C-F0D4-2C81-44E8-BCC5967C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LLaMa’s</a:t>
            </a:r>
            <a:r>
              <a:rPr lang="en-US" dirty="0"/>
              <a:t> smaller model sizes are in general better than larger models when evaluated on the same task</a:t>
            </a:r>
          </a:p>
          <a:p>
            <a:r>
              <a:rPr lang="en-US" dirty="0"/>
              <a:t>Training on larger corpus of data allows smaller models to be competitive</a:t>
            </a:r>
          </a:p>
          <a:p>
            <a:r>
              <a:rPr lang="en-US" dirty="0"/>
              <a:t>Good performance can be achieved on Open-Sourced datasets</a:t>
            </a:r>
          </a:p>
          <a:p>
            <a:r>
              <a:rPr lang="en-US" dirty="0"/>
              <a:t>Instruction-tuning leads to promising results</a:t>
            </a:r>
          </a:p>
          <a:p>
            <a:r>
              <a:rPr lang="en-US" dirty="0"/>
              <a:t>Open-Source models &gt; closed source </a:t>
            </a:r>
            <a:r>
              <a:rPr lang="en-US"/>
              <a:t>capitalistic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F18-FA88-5A77-F1A9-3273C7CF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LLaMa’s</a:t>
            </a:r>
            <a:r>
              <a:rPr lang="en-US" dirty="0"/>
              <a:t>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B68A-4DE6-FEB0-8D14-7F9F5A53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models trained on more data</a:t>
            </a:r>
          </a:p>
          <a:p>
            <a:pPr lvl="1"/>
            <a:r>
              <a:rPr lang="en-US" dirty="0"/>
              <a:t>Chinchilla’s 10B model trained on 200B tokens</a:t>
            </a:r>
          </a:p>
          <a:p>
            <a:pPr lvl="1"/>
            <a:r>
              <a:rPr lang="en-US" dirty="0" err="1"/>
              <a:t>LLaMa’s</a:t>
            </a:r>
            <a:r>
              <a:rPr lang="en-US" dirty="0"/>
              <a:t> 7B model trained on 1T tokens with continuing improvement vs Chinchilla</a:t>
            </a:r>
          </a:p>
          <a:p>
            <a:r>
              <a:rPr lang="en-US" dirty="0"/>
              <a:t>Train on “more tokens than what is typically used”</a:t>
            </a:r>
          </a:p>
          <a:p>
            <a:r>
              <a:rPr lang="en-US" dirty="0"/>
              <a:t>Fast inference capable of running on a single GPU</a:t>
            </a:r>
          </a:p>
          <a:p>
            <a:r>
              <a:rPr lang="en-US" dirty="0"/>
              <a:t>Only train on publicly available datasets</a:t>
            </a:r>
          </a:p>
          <a:p>
            <a:pPr lvl="1"/>
            <a:r>
              <a:rPr lang="en-US" dirty="0"/>
              <a:t>Compared to OpenAI, Google (private datasets)</a:t>
            </a:r>
          </a:p>
        </p:txBody>
      </p:sp>
    </p:spTree>
    <p:extLst>
      <p:ext uri="{BB962C8B-B14F-4D97-AF65-F5344CB8AC3E}">
        <p14:creationId xmlns:p14="http://schemas.microsoft.com/office/powerpoint/2010/main" val="325744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8624-65A1-436B-9E26-D3EC485A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F510-71A1-E03A-4F26-12D8F138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7127" cy="466725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CommonCrawl</a:t>
            </a:r>
            <a:endParaRPr lang="en-US" dirty="0"/>
          </a:p>
          <a:p>
            <a:pPr lvl="1"/>
            <a:r>
              <a:rPr lang="en-US" dirty="0"/>
              <a:t>2017-2020; removal of non-English pages and filter low quality content via n-gram model</a:t>
            </a:r>
          </a:p>
          <a:p>
            <a:r>
              <a:rPr lang="en-US" dirty="0"/>
              <a:t>C4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CommonCrawl</a:t>
            </a:r>
            <a:r>
              <a:rPr lang="en-US" dirty="0"/>
              <a:t>; main difference in quality filtering (heuristic based)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dataset; heuristic filtering; open source licensing</a:t>
            </a:r>
          </a:p>
          <a:p>
            <a:r>
              <a:rPr lang="en-US" dirty="0"/>
              <a:t>Wikipedia</a:t>
            </a:r>
          </a:p>
          <a:p>
            <a:pPr lvl="1"/>
            <a:r>
              <a:rPr lang="en-US" dirty="0"/>
              <a:t>June-August 2022 covering 20 languages</a:t>
            </a:r>
          </a:p>
          <a:p>
            <a:r>
              <a:rPr lang="en-US" dirty="0"/>
              <a:t>Books</a:t>
            </a:r>
          </a:p>
          <a:p>
            <a:pPr lvl="1"/>
            <a:r>
              <a:rPr lang="en-US" dirty="0"/>
              <a:t>Gutenberg Project and Books3 section of </a:t>
            </a:r>
            <a:r>
              <a:rPr lang="en-US" dirty="0" err="1"/>
              <a:t>ThePile</a:t>
            </a:r>
            <a:endParaRPr lang="en-US" dirty="0"/>
          </a:p>
          <a:p>
            <a:r>
              <a:rPr lang="en-US" dirty="0" err="1"/>
              <a:t>ArXiv</a:t>
            </a:r>
            <a:endParaRPr lang="en-US" dirty="0"/>
          </a:p>
          <a:p>
            <a:pPr lvl="1"/>
            <a:r>
              <a:rPr lang="en-US" dirty="0"/>
              <a:t>Processed latex files </a:t>
            </a:r>
          </a:p>
          <a:p>
            <a:r>
              <a:rPr lang="en-US" dirty="0" err="1"/>
              <a:t>StackExchange</a:t>
            </a:r>
            <a:endParaRPr lang="en-US" dirty="0"/>
          </a:p>
          <a:p>
            <a:pPr lvl="1"/>
            <a:r>
              <a:rPr lang="en-US" dirty="0"/>
              <a:t>Data from the 28 largest websites; scored answers from highest to lowest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0AC15-EB8B-001C-8460-E3EF699B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27" y="1690688"/>
            <a:ext cx="5038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1679-7A1C-FF33-BA9F-B7B4DBB5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167F-26F1-BFFE-B6CA-9067DBD1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BPE algorithm using </a:t>
            </a:r>
            <a:r>
              <a:rPr lang="en-US" dirty="0" err="1"/>
              <a:t>SentencePiece</a:t>
            </a:r>
            <a:r>
              <a:rPr lang="en-US" dirty="0"/>
              <a:t> implementation</a:t>
            </a:r>
          </a:p>
          <a:p>
            <a:r>
              <a:rPr lang="en-US" dirty="0"/>
              <a:t>All numbers are split into individual digits</a:t>
            </a:r>
          </a:p>
          <a:p>
            <a:pPr lvl="1"/>
            <a:r>
              <a:rPr lang="en-US" dirty="0"/>
              <a:t>Numbers </a:t>
            </a:r>
            <a:r>
              <a:rPr lang="en-US" dirty="0" err="1"/>
              <a:t>i.r.l</a:t>
            </a:r>
            <a:r>
              <a:rPr lang="en-US" dirty="0"/>
              <a:t>. appear in different variations</a:t>
            </a:r>
          </a:p>
          <a:p>
            <a:pPr lvl="1"/>
            <a:r>
              <a:rPr lang="en-US" dirty="0"/>
              <a:t>Allows for learning reusable patterns in numeric sequences</a:t>
            </a:r>
          </a:p>
          <a:p>
            <a:r>
              <a:rPr lang="en-US" dirty="0"/>
              <a:t>If tokenizer encounters unknown character, encodes it as raw UTF-8 bytes</a:t>
            </a:r>
          </a:p>
          <a:p>
            <a:pPr lvl="1"/>
            <a:r>
              <a:rPr lang="en-US" dirty="0"/>
              <a:t>Ability to handle any possible input even if character was not seen in training</a:t>
            </a:r>
          </a:p>
          <a:p>
            <a:r>
              <a:rPr lang="en-US" dirty="0">
                <a:solidFill>
                  <a:srgbClr val="FF0000"/>
                </a:solidFill>
              </a:rPr>
              <a:t>Training Data Statistics: 1.4T tokens</a:t>
            </a:r>
          </a:p>
          <a:p>
            <a:r>
              <a:rPr lang="en-US" dirty="0">
                <a:solidFill>
                  <a:srgbClr val="FF0000"/>
                </a:solidFill>
              </a:rPr>
              <a:t>Mostly, each token is used only once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76017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1AC7-B875-666A-ECEB-DC8CE135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2413-0950-CD02-A115-ED01D84F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Pre-normalization (GPT-3)</a:t>
            </a:r>
          </a:p>
          <a:p>
            <a:pPr lvl="1"/>
            <a:r>
              <a:rPr lang="en-US" dirty="0"/>
              <a:t>Normalize input of each transformer sublayer instead of normalized output</a:t>
            </a:r>
          </a:p>
          <a:p>
            <a:pPr lvl="1"/>
            <a:r>
              <a:rPr lang="en-US" dirty="0" err="1"/>
              <a:t>RMSNorm</a:t>
            </a:r>
            <a:r>
              <a:rPr lang="en-US" dirty="0"/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C4315-D0C4-8E87-C713-F1E97697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3766236"/>
            <a:ext cx="6337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BC98-0B53-49D0-87E5-C9AEDB3DD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5AE3-2121-7E1C-1664-D635A9B4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 Modifications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306B-4FE7-AAC6-07E9-A315C697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3027405"/>
            <a:ext cx="4851400" cy="457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30DB-19D6-E316-E896-014B1E76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SwiGLU</a:t>
            </a:r>
            <a:r>
              <a:rPr lang="en-US" sz="2400" dirty="0"/>
              <a:t> activation function (</a:t>
            </a:r>
            <a:r>
              <a:rPr lang="en-US" sz="2400" dirty="0" err="1"/>
              <a:t>PaLM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Swish + Gated Linear Units (GLU)</a:t>
            </a:r>
          </a:p>
          <a:p>
            <a:pPr lvl="2"/>
            <a:r>
              <a:rPr lang="en-US" sz="1800" dirty="0"/>
              <a:t>GLU - a neural network layer defined as the </a:t>
            </a:r>
            <a:r>
              <a:rPr lang="en-US" sz="1800" dirty="0" err="1"/>
              <a:t>componentwise</a:t>
            </a:r>
            <a:r>
              <a:rPr lang="en-US" sz="1800" dirty="0"/>
              <a:t> product of two linear transformations of the input, one of which is sigmoid-activated (</a:t>
            </a:r>
            <a:r>
              <a:rPr lang="en-US" sz="1800" i="1" dirty="0"/>
              <a:t>GLU Variants Improve Transformer, 2020</a:t>
            </a:r>
            <a:r>
              <a:rPr lang="en-US" sz="1800" dirty="0"/>
              <a:t>)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Replaces </a:t>
            </a:r>
            <a:r>
              <a:rPr lang="en-US" sz="2000" dirty="0" err="1"/>
              <a:t>ReLU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8D1D5-5D6D-1EFF-DD6B-9EAD398C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3456635"/>
            <a:ext cx="6146800" cy="482600"/>
          </a:xfrm>
          <a:prstGeom prst="rect">
            <a:avLst/>
          </a:prstGeom>
        </p:spPr>
      </p:pic>
      <p:pic>
        <p:nvPicPr>
          <p:cNvPr id="1026" name="Picture 2" descr="Swish Explained | Papers With Code">
            <a:extLst>
              <a:ext uri="{FF2B5EF4-FFF2-40B4-BE49-F238E27FC236}">
                <a16:creationId xmlns:a16="http://schemas.microsoft.com/office/drawing/2014/main" id="{23890CB8-D026-A82A-6BBF-AB5A3ED3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18" y="4138131"/>
            <a:ext cx="3968364" cy="271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2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E81E-6BBA-E6C9-02C7-2AA4CC34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611-3BBE-EFFA-6F64-CBDD6910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Architecture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D6AE-EC11-7939-41AB-DD6FB9A6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Rotary Embeddings (</a:t>
            </a:r>
            <a:r>
              <a:rPr lang="en-US" dirty="0" err="1"/>
              <a:t>GPTNeo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absolute positional embeddings and add rotary positional embeddings (</a:t>
            </a:r>
            <a:r>
              <a:rPr lang="en-US" i="1" dirty="0" err="1"/>
              <a:t>Roformer</a:t>
            </a:r>
            <a:r>
              <a:rPr lang="en-US" i="1" dirty="0"/>
              <a:t>: Enhanced transformer with rotary position embedding</a:t>
            </a:r>
            <a:r>
              <a:rPr lang="en-US" dirty="0"/>
              <a:t>, </a:t>
            </a:r>
            <a:r>
              <a:rPr lang="en-US" i="1" dirty="0"/>
              <a:t>Neurocomputing 2024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9FA62-8967-A3B3-1111-C9462877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432" y="3286756"/>
            <a:ext cx="5613136" cy="35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9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330B-B5D9-AA44-9A05-80FCE540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82A0F-8834-0B7B-7369-9F0E61099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AdamW optimizer 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Variant of Adam that decouples weight decay from the gradient update</a:t>
                </a:r>
              </a:p>
              <a:p>
                <a:r>
                  <a:rPr lang="en-US" dirty="0"/>
                  <a:t>Cosine Annealing learning rate scheduling</a:t>
                </a:r>
              </a:p>
              <a:p>
                <a:pPr lvl="1"/>
                <a:r>
                  <a:rPr lang="en-US" dirty="0"/>
                  <a:t>Final learning rate is 10% of maximal learning rate</a:t>
                </a:r>
              </a:p>
              <a:p>
                <a:r>
                  <a:rPr lang="en-US" dirty="0"/>
                  <a:t>Weight decay of 0.1</a:t>
                </a:r>
              </a:p>
              <a:p>
                <a:r>
                  <a:rPr lang="en-US" dirty="0"/>
                  <a:t>Gradient clipping of 1.0</a:t>
                </a:r>
              </a:p>
              <a:p>
                <a:r>
                  <a:rPr lang="en-US" dirty="0"/>
                  <a:t>2,000 warmup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82A0F-8834-0B7B-7369-9F0E61099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82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1167</Words>
  <Application>Microsoft Macintosh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Office Theme</vt:lpstr>
      <vt:lpstr>PowerPoint Presentation</vt:lpstr>
      <vt:lpstr>Why LLaMa?</vt:lpstr>
      <vt:lpstr>LLaMa’s Contribution</vt:lpstr>
      <vt:lpstr>Pre-Training Data</vt:lpstr>
      <vt:lpstr>Tokenizer</vt:lpstr>
      <vt:lpstr>Transformer Architecture Modifications</vt:lpstr>
      <vt:lpstr>Transformer Architecture Modifications</vt:lpstr>
      <vt:lpstr>Transformer Architecture Modifications</vt:lpstr>
      <vt:lpstr>Optimization</vt:lpstr>
      <vt:lpstr>Summarization of Training</vt:lpstr>
      <vt:lpstr>Efficient Implementation</vt:lpstr>
      <vt:lpstr>Unrealistic Compute Requirements</vt:lpstr>
      <vt:lpstr>Main Results</vt:lpstr>
      <vt:lpstr>Common Sense Reasoning</vt:lpstr>
      <vt:lpstr>Closed-book Question Answering</vt:lpstr>
      <vt:lpstr>Reading Comprehension</vt:lpstr>
      <vt:lpstr>Mathematical Reasoning</vt:lpstr>
      <vt:lpstr>Code Generation</vt:lpstr>
      <vt:lpstr>Massive Multitask Language Understanding</vt:lpstr>
      <vt:lpstr>Evolution of Performance During Training</vt:lpstr>
      <vt:lpstr>Instruction Finetuing</vt:lpstr>
      <vt:lpstr>RealToxicityPrompts</vt:lpstr>
      <vt:lpstr>CrowS-Pairs</vt:lpstr>
      <vt:lpstr>WinoGender</vt:lpstr>
      <vt:lpstr>TruthfulQA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Brignac</dc:creator>
  <cp:lastModifiedBy>Daniel Brignac</cp:lastModifiedBy>
  <cp:revision>7</cp:revision>
  <dcterms:created xsi:type="dcterms:W3CDTF">2025-02-10T17:34:49Z</dcterms:created>
  <dcterms:modified xsi:type="dcterms:W3CDTF">2025-02-10T21:06:20Z</dcterms:modified>
</cp:coreProperties>
</file>