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78" r:id="rId3"/>
    <p:sldId id="273" r:id="rId4"/>
    <p:sldId id="283" r:id="rId5"/>
    <p:sldId id="292" r:id="rId6"/>
    <p:sldId id="289" r:id="rId7"/>
    <p:sldId id="267" r:id="rId8"/>
    <p:sldId id="284" r:id="rId9"/>
    <p:sldId id="293" r:id="rId10"/>
    <p:sldId id="294" r:id="rId11"/>
    <p:sldId id="281" r:id="rId12"/>
    <p:sldId id="301" r:id="rId13"/>
    <p:sldId id="303" r:id="rId14"/>
    <p:sldId id="299" r:id="rId15"/>
    <p:sldId id="302" r:id="rId16"/>
    <p:sldId id="295" r:id="rId17"/>
    <p:sldId id="304" r:id="rId18"/>
    <p:sldId id="287" r:id="rId19"/>
    <p:sldId id="305" r:id="rId20"/>
    <p:sldId id="285" r:id="rId21"/>
    <p:sldId id="269" r:id="rId22"/>
    <p:sldId id="264" r:id="rId23"/>
    <p:sldId id="257" r:id="rId24"/>
    <p:sldId id="279" r:id="rId25"/>
    <p:sldId id="280" r:id="rId26"/>
    <p:sldId id="258" r:id="rId27"/>
    <p:sldId id="259" r:id="rId28"/>
    <p:sldId id="268" r:id="rId29"/>
    <p:sldId id="260" r:id="rId30"/>
    <p:sldId id="270" r:id="rId31"/>
    <p:sldId id="272" r:id="rId32"/>
    <p:sldId id="275" r:id="rId33"/>
    <p:sldId id="276" r:id="rId34"/>
    <p:sldId id="277" r:id="rId35"/>
    <p:sldId id="26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5E0A7-AB02-44AA-BF3E-7E471A87819E}" v="2" dt="2025-02-12T01:34:43.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83" autoAdjust="0"/>
    <p:restoredTop sz="63619" autoAdjust="0"/>
  </p:normalViewPr>
  <p:slideViewPr>
    <p:cSldViewPr snapToGrid="0">
      <p:cViewPr varScale="1">
        <p:scale>
          <a:sx n="36" d="100"/>
          <a:sy n="36" d="100"/>
        </p:scale>
        <p:origin x="1682" y="248"/>
      </p:cViewPr>
      <p:guideLst/>
    </p:cSldViewPr>
  </p:slideViewPr>
  <p:outlineViewPr>
    <p:cViewPr>
      <p:scale>
        <a:sx n="33" d="100"/>
        <a:sy n="33" d="100"/>
      </p:scale>
      <p:origin x="0" y="0"/>
    </p:cViewPr>
  </p:outlineViewPr>
  <p:notesTextViewPr>
    <p:cViewPr>
      <p:scale>
        <a:sx n="150" d="100"/>
        <a:sy n="150" d="100"/>
      </p:scale>
      <p:origin x="0" y="-22"/>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59DBC-174B-4072-95DF-74E2235C231B}" type="datetimeFigureOut">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7D21D-6426-4D48-B2F1-5EC8F475E212}" type="slidenum">
              <a:t>‹#›</a:t>
            </a:fld>
            <a:endParaRPr lang="en-US"/>
          </a:p>
        </p:txBody>
      </p:sp>
    </p:spTree>
    <p:extLst>
      <p:ext uri="{BB962C8B-B14F-4D97-AF65-F5344CB8AC3E}">
        <p14:creationId xmlns:p14="http://schemas.microsoft.com/office/powerpoint/2010/main" val="427496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conducted by researchers at Facebook AI Research, University College London, and New York University.</a:t>
            </a:r>
          </a:p>
        </p:txBody>
      </p:sp>
      <p:sp>
        <p:nvSpPr>
          <p:cNvPr id="4" name="Slide Number Placeholder 3"/>
          <p:cNvSpPr>
            <a:spLocks noGrp="1"/>
          </p:cNvSpPr>
          <p:nvPr>
            <p:ph type="sldNum" sz="quarter" idx="5"/>
          </p:nvPr>
        </p:nvSpPr>
        <p:spPr/>
        <p:txBody>
          <a:bodyPr/>
          <a:lstStyle/>
          <a:p>
            <a:fld id="{AC37D21D-6426-4D48-B2F1-5EC8F475E212}" type="slidenum">
              <a:t>1</a:t>
            </a:fld>
            <a:endParaRPr lang="en-US"/>
          </a:p>
        </p:txBody>
      </p:sp>
    </p:spTree>
    <p:extLst>
      <p:ext uri="{BB962C8B-B14F-4D97-AF65-F5344CB8AC3E}">
        <p14:creationId xmlns:p14="http://schemas.microsoft.com/office/powerpoint/2010/main" val="346431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ED8CF-2195-CE99-54B3-F2061046F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54D47-57E3-0E0D-D511-8DE9E26FA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B5FED2-BD7E-BE52-07BE-030E466B225A}"/>
              </a:ext>
            </a:extLst>
          </p:cNvPr>
          <p:cNvSpPr>
            <a:spLocks noGrp="1"/>
          </p:cNvSpPr>
          <p:nvPr>
            <p:ph type="body" idx="1"/>
          </p:nvPr>
        </p:nvSpPr>
        <p:spPr/>
        <p:txBody>
          <a:bodyPr/>
          <a:lstStyle/>
          <a:p>
            <a:r>
              <a:rPr lang="en-US" dirty="0"/>
              <a:t>BART and T5 work well in many of these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TriviaQA</a:t>
            </a:r>
            <a:r>
              <a:rPr lang="en-US" dirty="0"/>
              <a:t>, Natural Questions, </a:t>
            </a:r>
            <a:r>
              <a:rPr lang="en-US" dirty="0" err="1"/>
              <a:t>WebQuestions</a:t>
            </a:r>
            <a:r>
              <a:rPr lang="en-US" dirty="0"/>
              <a:t>, </a:t>
            </a:r>
            <a:r>
              <a:rPr lang="en-US" dirty="0" err="1"/>
              <a:t>CuratedTREC</a:t>
            </a:r>
            <a:endParaRPr lang="en-US" dirty="0"/>
          </a:p>
          <a:p>
            <a:endParaRPr lang="en-US" dirty="0"/>
          </a:p>
          <a:p>
            <a:endParaRPr lang="en-US" dirty="0"/>
          </a:p>
          <a:p>
            <a:r>
              <a:rPr lang="en-US" dirty="0"/>
              <a:t>“Open” MS MARCO</a:t>
            </a:r>
          </a:p>
          <a:p>
            <a:endParaRPr lang="en-US" dirty="0"/>
          </a:p>
          <a:p>
            <a:r>
              <a:rPr lang="en-US" dirty="0"/>
              <a:t>Given NLQ -&gt; return 1-5 word answer to this question</a:t>
            </a:r>
          </a:p>
          <a:p>
            <a:endParaRPr lang="en-US" dirty="0"/>
          </a:p>
          <a:p>
            <a:r>
              <a:rPr lang="en-US" dirty="0"/>
              <a:t>Abstractive – full sentence outputs</a:t>
            </a:r>
          </a:p>
          <a:p>
            <a:endParaRPr lang="en-US" dirty="0"/>
          </a:p>
          <a:p>
            <a:r>
              <a:rPr lang="en-US" dirty="0"/>
              <a:t>Question Generation – jeopardy question/answer entity </a:t>
            </a:r>
          </a:p>
          <a:p>
            <a:endParaRPr lang="en-US" dirty="0"/>
          </a:p>
          <a:p>
            <a:r>
              <a:rPr lang="en-US" dirty="0"/>
              <a:t>Fact verification – NL claims, support/reject/not enough info</a:t>
            </a:r>
          </a:p>
        </p:txBody>
      </p:sp>
      <p:sp>
        <p:nvSpPr>
          <p:cNvPr id="4" name="Slide Number Placeholder 3">
            <a:extLst>
              <a:ext uri="{FF2B5EF4-FFF2-40B4-BE49-F238E27FC236}">
                <a16:creationId xmlns:a16="http://schemas.microsoft.com/office/drawing/2014/main" id="{D82573BC-AED2-6291-303C-DB2239FCE581}"/>
              </a:ext>
            </a:extLst>
          </p:cNvPr>
          <p:cNvSpPr>
            <a:spLocks noGrp="1"/>
          </p:cNvSpPr>
          <p:nvPr>
            <p:ph type="sldNum" sz="quarter" idx="5"/>
          </p:nvPr>
        </p:nvSpPr>
        <p:spPr/>
        <p:txBody>
          <a:bodyPr/>
          <a:lstStyle/>
          <a:p>
            <a:fld id="{AC37D21D-6426-4D48-B2F1-5EC8F475E212}" type="slidenum">
              <a:rPr lang="en-US" smtClean="0"/>
              <a:t>10</a:t>
            </a:fld>
            <a:endParaRPr lang="en-US"/>
          </a:p>
        </p:txBody>
      </p:sp>
    </p:spTree>
    <p:extLst>
      <p:ext uri="{BB962C8B-B14F-4D97-AF65-F5344CB8AC3E}">
        <p14:creationId xmlns:p14="http://schemas.microsoft.com/office/powerpoint/2010/main" val="3325501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553B5-4E67-EE6F-78DA-6550F54E6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42315-41BB-7C42-FE92-AA36D6BDB9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AB4C7-EFF2-D29B-A014-AFEE39D96445}"/>
              </a:ext>
            </a:extLst>
          </p:cNvPr>
          <p:cNvSpPr>
            <a:spLocks noGrp="1"/>
          </p:cNvSpPr>
          <p:nvPr>
            <p:ph type="body" idx="1"/>
          </p:nvPr>
        </p:nvSpPr>
        <p:spPr/>
        <p:txBody>
          <a:bodyPr/>
          <a:lstStyle/>
          <a:p>
            <a:r>
              <a:rPr lang="en-US" dirty="0"/>
              <a:t>Be prepared to explain models and metrics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TriviaQA</a:t>
            </a:r>
            <a:r>
              <a:rPr lang="en-US" dirty="0"/>
              <a:t>, Natural Questions, </a:t>
            </a:r>
            <a:r>
              <a:rPr lang="en-US" dirty="0" err="1"/>
              <a:t>WebQuestions</a:t>
            </a:r>
            <a:r>
              <a:rPr lang="en-US" dirty="0"/>
              <a:t>, </a:t>
            </a:r>
            <a:r>
              <a:rPr lang="en-US" dirty="0" err="1"/>
              <a:t>CuratedTREC</a:t>
            </a:r>
            <a:endParaRPr lang="en-US" dirty="0"/>
          </a:p>
          <a:p>
            <a:endParaRPr lang="en-US" dirty="0"/>
          </a:p>
          <a:p>
            <a:r>
              <a:rPr lang="en-US" b="0" i="0" dirty="0">
                <a:solidFill>
                  <a:srgbClr val="CDCDCD"/>
                </a:solidFill>
                <a:effectLst/>
                <a:latin typeface="Roboto" panose="02000000000000000000" pitchFamily="2" charset="0"/>
              </a:rPr>
              <a:t>Salient Span Masking – pretraining objective -&gt; improves ability to answer questions</a:t>
            </a:r>
          </a:p>
          <a:p>
            <a:r>
              <a:rPr lang="en-US" b="0" i="0" dirty="0">
                <a:solidFill>
                  <a:srgbClr val="CDCDCD"/>
                </a:solidFill>
                <a:effectLst/>
                <a:latin typeface="Roboto" panose="02000000000000000000" pitchFamily="2" charset="0"/>
              </a:rPr>
              <a:t>REALM</a:t>
            </a:r>
          </a:p>
          <a:p>
            <a:r>
              <a:rPr lang="en-US" b="0" i="0" dirty="0">
                <a:solidFill>
                  <a:srgbClr val="CDCDCD"/>
                </a:solidFill>
                <a:effectLst/>
                <a:latin typeface="Roboto" panose="02000000000000000000" pitchFamily="2" charset="0"/>
              </a:rPr>
              <a:t>DPR Pipeline -&gt; ranking (cross-encoder)</a:t>
            </a:r>
          </a:p>
          <a:p>
            <a:endParaRPr lang="en-US" b="0" i="0" dirty="0">
              <a:solidFill>
                <a:srgbClr val="CDCDCD"/>
              </a:solidFill>
              <a:effectLst/>
              <a:latin typeface="Roboto" panose="02000000000000000000" pitchFamily="2" charset="0"/>
            </a:endParaRPr>
          </a:p>
          <a:p>
            <a:endParaRPr lang="en-US" b="0" i="0" dirty="0">
              <a:solidFill>
                <a:srgbClr val="CDCDCD"/>
              </a:solidFill>
              <a:effectLst/>
              <a:latin typeface="Roboto" panose="02000000000000000000" pitchFamily="2" charset="0"/>
            </a:endParaRPr>
          </a:p>
          <a:p>
            <a:r>
              <a:rPr lang="en-US" b="0" i="0" dirty="0">
                <a:solidFill>
                  <a:srgbClr val="CDCDCD"/>
                </a:solidFill>
                <a:effectLst/>
                <a:latin typeface="Roboto" panose="02000000000000000000" pitchFamily="2" charset="0"/>
              </a:rPr>
              <a:t>Strongly outperform closed-book</a:t>
            </a:r>
          </a:p>
          <a:p>
            <a:r>
              <a:rPr lang="en-US" b="0" i="0" dirty="0">
                <a:solidFill>
                  <a:srgbClr val="CDCDCD"/>
                </a:solidFill>
                <a:effectLst/>
                <a:latin typeface="Roboto" panose="02000000000000000000" pitchFamily="2" charset="0"/>
              </a:rPr>
              <a:t>No re-ranking, span extraction</a:t>
            </a:r>
          </a:p>
          <a:p>
            <a:endParaRPr lang="en-US" b="0" i="0" dirty="0">
              <a:solidFill>
                <a:srgbClr val="CDCDCD"/>
              </a:solidFill>
              <a:effectLst/>
              <a:latin typeface="Roboto" panose="02000000000000000000" pitchFamily="2" charset="0"/>
            </a:endParaRPr>
          </a:p>
          <a:p>
            <a:r>
              <a:rPr lang="en-US" b="0" i="0" dirty="0">
                <a:solidFill>
                  <a:srgbClr val="CDCDCD"/>
                </a:solidFill>
                <a:effectLst/>
                <a:latin typeface="Roboto" panose="02000000000000000000" pitchFamily="2" charset="0"/>
              </a:rPr>
              <a:t>Documents without exact answer still help</a:t>
            </a:r>
          </a:p>
          <a:p>
            <a:r>
              <a:rPr lang="en-US" b="0" i="0" dirty="0">
                <a:solidFill>
                  <a:srgbClr val="CDCDCD"/>
                </a:solidFill>
                <a:effectLst/>
                <a:latin typeface="Roboto" panose="02000000000000000000" pitchFamily="2" charset="0"/>
              </a:rPr>
              <a:t>Answer questions correct when answer is not in retrieved docs (~10%)</a:t>
            </a:r>
          </a:p>
        </p:txBody>
      </p:sp>
      <p:sp>
        <p:nvSpPr>
          <p:cNvPr id="4" name="Slide Number Placeholder 3">
            <a:extLst>
              <a:ext uri="{FF2B5EF4-FFF2-40B4-BE49-F238E27FC236}">
                <a16:creationId xmlns:a16="http://schemas.microsoft.com/office/drawing/2014/main" id="{5747CAEC-D459-5D7B-DA96-3ECDFB54E6D4}"/>
              </a:ext>
            </a:extLst>
          </p:cNvPr>
          <p:cNvSpPr>
            <a:spLocks noGrp="1"/>
          </p:cNvSpPr>
          <p:nvPr>
            <p:ph type="sldNum" sz="quarter" idx="5"/>
          </p:nvPr>
        </p:nvSpPr>
        <p:spPr/>
        <p:txBody>
          <a:bodyPr/>
          <a:lstStyle/>
          <a:p>
            <a:fld id="{AC37D21D-6426-4D48-B2F1-5EC8F475E212}" type="slidenum">
              <a:t>11</a:t>
            </a:fld>
            <a:endParaRPr lang="en-US"/>
          </a:p>
        </p:txBody>
      </p:sp>
    </p:spTree>
    <p:extLst>
      <p:ext uri="{BB962C8B-B14F-4D97-AF65-F5344CB8AC3E}">
        <p14:creationId xmlns:p14="http://schemas.microsoft.com/office/powerpoint/2010/main" val="152237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46169-C2C9-D25D-768E-9CA18598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B6BBB-D440-473E-25D3-A4F8CAC55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EE8E75-F06A-793B-4460-0A88F4262371}"/>
              </a:ext>
            </a:extLst>
          </p:cNvPr>
          <p:cNvSpPr>
            <a:spLocks noGrp="1"/>
          </p:cNvSpPr>
          <p:nvPr>
            <p:ph type="body" idx="1"/>
          </p:nvPr>
        </p:nvSpPr>
        <p:spPr/>
        <p:txBody>
          <a:bodyPr/>
          <a:lstStyle/>
          <a:p>
            <a:r>
              <a:rPr lang="en-US" dirty="0"/>
              <a:t>Q-BLEU is a variant of BLEU with a higher weight for matching entities and has higher correlation with human judgment for question generation than standard metrics</a:t>
            </a:r>
          </a:p>
          <a:p>
            <a:endParaRPr lang="en-US" dirty="0"/>
          </a:p>
          <a:p>
            <a:r>
              <a:rPr lang="en-US" dirty="0"/>
              <a:t>MSMARCO has some questions that cannot be answered in a way that matches the reference answer without access to the gold passages, such as “What is the weather in Volcano, CA?” so performance will be lower without using gold passages. We also note that some MSMARCO questions cannot be answered using Wikipedia alone.</a:t>
            </a:r>
          </a:p>
          <a:p>
            <a:endParaRPr lang="en-US" dirty="0"/>
          </a:p>
          <a:p>
            <a:r>
              <a:rPr lang="en-US" dirty="0"/>
              <a:t>Rouge-L, Bleu1</a:t>
            </a:r>
          </a:p>
        </p:txBody>
      </p:sp>
      <p:sp>
        <p:nvSpPr>
          <p:cNvPr id="4" name="Slide Number Placeholder 3">
            <a:extLst>
              <a:ext uri="{FF2B5EF4-FFF2-40B4-BE49-F238E27FC236}">
                <a16:creationId xmlns:a16="http://schemas.microsoft.com/office/drawing/2014/main" id="{277C057A-9B48-AB36-B03E-6C7766426496}"/>
              </a:ext>
            </a:extLst>
          </p:cNvPr>
          <p:cNvSpPr>
            <a:spLocks noGrp="1"/>
          </p:cNvSpPr>
          <p:nvPr>
            <p:ph type="sldNum" sz="quarter" idx="5"/>
          </p:nvPr>
        </p:nvSpPr>
        <p:spPr/>
        <p:txBody>
          <a:bodyPr/>
          <a:lstStyle/>
          <a:p>
            <a:fld id="{AC37D21D-6426-4D48-B2F1-5EC8F475E212}" type="slidenum">
              <a:t>12</a:t>
            </a:fld>
            <a:endParaRPr lang="en-US"/>
          </a:p>
        </p:txBody>
      </p:sp>
    </p:spTree>
    <p:extLst>
      <p:ext uri="{BB962C8B-B14F-4D97-AF65-F5344CB8AC3E}">
        <p14:creationId xmlns:p14="http://schemas.microsoft.com/office/powerpoint/2010/main" val="3797709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566E3-D8B4-62DA-93FB-7930645B5B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5B39B0-6936-DD9A-0F71-FD9D8BAB3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D77A75-F3F1-12C3-99AB-808BA8E3A249}"/>
              </a:ext>
            </a:extLst>
          </p:cNvPr>
          <p:cNvSpPr>
            <a:spLocks noGrp="1"/>
          </p:cNvSpPr>
          <p:nvPr>
            <p:ph type="body" idx="1"/>
          </p:nvPr>
        </p:nvSpPr>
        <p:spPr/>
        <p:txBody>
          <a:bodyPr/>
          <a:lstStyle/>
          <a:p>
            <a:endParaRPr lang="en-US" dirty="0"/>
          </a:p>
          <a:p>
            <a:endParaRPr lang="en-US" dirty="0"/>
          </a:p>
          <a:p>
            <a:r>
              <a:rPr lang="en-US" dirty="0"/>
              <a:t>MSMARCO has some questions that cannot be answered in a way that matches the reference answer without access to the gold passages, such as “What is the weather in Volcano, CA?” so performance will be lower without using gold passages. We also note that some MSMARCO questions cannot be answered using Wikipedia alone.</a:t>
            </a:r>
          </a:p>
          <a:p>
            <a:endParaRPr lang="en-US" dirty="0"/>
          </a:p>
          <a:p>
            <a:r>
              <a:rPr lang="en-US" dirty="0"/>
              <a:t>Rouge-L, Bleu1</a:t>
            </a:r>
          </a:p>
        </p:txBody>
      </p:sp>
      <p:sp>
        <p:nvSpPr>
          <p:cNvPr id="4" name="Slide Number Placeholder 3">
            <a:extLst>
              <a:ext uri="{FF2B5EF4-FFF2-40B4-BE49-F238E27FC236}">
                <a16:creationId xmlns:a16="http://schemas.microsoft.com/office/drawing/2014/main" id="{4EEED3B9-6E81-48E6-BA91-0CDC71C665E3}"/>
              </a:ext>
            </a:extLst>
          </p:cNvPr>
          <p:cNvSpPr>
            <a:spLocks noGrp="1"/>
          </p:cNvSpPr>
          <p:nvPr>
            <p:ph type="sldNum" sz="quarter" idx="5"/>
          </p:nvPr>
        </p:nvSpPr>
        <p:spPr/>
        <p:txBody>
          <a:bodyPr/>
          <a:lstStyle/>
          <a:p>
            <a:fld id="{AC37D21D-6426-4D48-B2F1-5EC8F475E212}" type="slidenum">
              <a:t>13</a:t>
            </a:fld>
            <a:endParaRPr lang="en-US"/>
          </a:p>
        </p:txBody>
      </p:sp>
    </p:spTree>
    <p:extLst>
      <p:ext uri="{BB962C8B-B14F-4D97-AF65-F5344CB8AC3E}">
        <p14:creationId xmlns:p14="http://schemas.microsoft.com/office/powerpoint/2010/main" val="693297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F1E69-A836-0D6B-B025-1558E18F1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075B62-B9AD-87CC-7CEF-107E3C4887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F452C-BF1E-60C8-40F4-2294AC7FF9F7}"/>
              </a:ext>
            </a:extLst>
          </p:cNvPr>
          <p:cNvSpPr>
            <a:spLocks noGrp="1"/>
          </p:cNvSpPr>
          <p:nvPr>
            <p:ph type="body" idx="1"/>
          </p:nvPr>
        </p:nvSpPr>
        <p:spPr/>
        <p:txBody>
          <a:bodyPr/>
          <a:lstStyle/>
          <a:p>
            <a:endParaRPr lang="en-US" dirty="0"/>
          </a:p>
          <a:p>
            <a:r>
              <a:rPr lang="en-US" dirty="0"/>
              <a:t>Rouge-L, Bleu1</a:t>
            </a:r>
          </a:p>
          <a:p>
            <a:endParaRPr lang="en-US" dirty="0"/>
          </a:p>
          <a:p>
            <a:r>
              <a:rPr lang="en-US" dirty="0"/>
              <a:t>Human assessment</a:t>
            </a:r>
          </a:p>
          <a:p>
            <a:r>
              <a:rPr lang="en-US" dirty="0"/>
              <a:t>RAG token better performance because of </a:t>
            </a:r>
            <a:r>
              <a:rPr lang="en-US" dirty="0" err="1"/>
              <a:t>nmultiple</a:t>
            </a:r>
            <a:r>
              <a:rPr lang="en-US" dirty="0"/>
              <a:t> documents</a:t>
            </a:r>
          </a:p>
          <a:p>
            <a:endParaRPr lang="en-US" dirty="0"/>
          </a:p>
          <a:p>
            <a:endParaRPr lang="en-US" dirty="0"/>
          </a:p>
          <a:p>
            <a:r>
              <a:rPr lang="en-US" dirty="0"/>
              <a:t>We also perform two human evaluations, one to assess generation factuality, and one for specificity. We define factuality as whether a statement can be corroborated by trusted external sources</a:t>
            </a:r>
          </a:p>
          <a:p>
            <a:r>
              <a:rPr lang="en-US" dirty="0"/>
              <a:t>specificity as high mutual dependence between the input and output</a:t>
            </a:r>
          </a:p>
        </p:txBody>
      </p:sp>
      <p:sp>
        <p:nvSpPr>
          <p:cNvPr id="4" name="Slide Number Placeholder 3">
            <a:extLst>
              <a:ext uri="{FF2B5EF4-FFF2-40B4-BE49-F238E27FC236}">
                <a16:creationId xmlns:a16="http://schemas.microsoft.com/office/drawing/2014/main" id="{B5199DA7-3647-A706-E808-EA02A99E63AF}"/>
              </a:ext>
            </a:extLst>
          </p:cNvPr>
          <p:cNvSpPr>
            <a:spLocks noGrp="1"/>
          </p:cNvSpPr>
          <p:nvPr>
            <p:ph type="sldNum" sz="quarter" idx="5"/>
          </p:nvPr>
        </p:nvSpPr>
        <p:spPr/>
        <p:txBody>
          <a:bodyPr/>
          <a:lstStyle/>
          <a:p>
            <a:fld id="{AC37D21D-6426-4D48-B2F1-5EC8F475E212}" type="slidenum">
              <a:t>14</a:t>
            </a:fld>
            <a:endParaRPr lang="en-US"/>
          </a:p>
        </p:txBody>
      </p:sp>
    </p:spTree>
    <p:extLst>
      <p:ext uri="{BB962C8B-B14F-4D97-AF65-F5344CB8AC3E}">
        <p14:creationId xmlns:p14="http://schemas.microsoft.com/office/powerpoint/2010/main" val="3029617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A6E9D-1BE1-CBFA-E584-6DF5B65E8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5BD04-31A3-7827-9AF8-C6D2A579E9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65F369-50C7-56FF-467A-15AA1E2ABB2E}"/>
              </a:ext>
            </a:extLst>
          </p:cNvPr>
          <p:cNvSpPr>
            <a:spLocks noGrp="1"/>
          </p:cNvSpPr>
          <p:nvPr>
            <p:ph type="body" idx="1"/>
          </p:nvPr>
        </p:nvSpPr>
        <p:spPr/>
        <p:txBody>
          <a:bodyPr/>
          <a:lstStyle/>
          <a:p>
            <a:r>
              <a:rPr lang="en-US" dirty="0"/>
              <a:t>Parametric/non-parametric memory interaction</a:t>
            </a:r>
          </a:p>
          <a:p>
            <a:endParaRPr lang="en-US" dirty="0"/>
          </a:p>
          <a:p>
            <a:r>
              <a:rPr lang="en-US" dirty="0"/>
              <a:t>RAG-Token document posterior p(zi |x, </a:t>
            </a:r>
            <a:r>
              <a:rPr lang="en-US" dirty="0" err="1"/>
              <a:t>yi</a:t>
            </a:r>
            <a:r>
              <a:rPr lang="en-US" dirty="0"/>
              <a:t> , y−</a:t>
            </a:r>
            <a:r>
              <a:rPr lang="en-US" dirty="0" err="1"/>
              <a:t>i</a:t>
            </a:r>
            <a:r>
              <a:rPr lang="en-US" dirty="0"/>
              <a:t>) for each generated token for input “Hemingway"</a:t>
            </a:r>
          </a:p>
        </p:txBody>
      </p:sp>
      <p:sp>
        <p:nvSpPr>
          <p:cNvPr id="4" name="Slide Number Placeholder 3">
            <a:extLst>
              <a:ext uri="{FF2B5EF4-FFF2-40B4-BE49-F238E27FC236}">
                <a16:creationId xmlns:a16="http://schemas.microsoft.com/office/drawing/2014/main" id="{0FC73773-F44C-CFEE-8E5D-6FF23E281725}"/>
              </a:ext>
            </a:extLst>
          </p:cNvPr>
          <p:cNvSpPr>
            <a:spLocks noGrp="1"/>
          </p:cNvSpPr>
          <p:nvPr>
            <p:ph type="sldNum" sz="quarter" idx="5"/>
          </p:nvPr>
        </p:nvSpPr>
        <p:spPr/>
        <p:txBody>
          <a:bodyPr/>
          <a:lstStyle/>
          <a:p>
            <a:fld id="{AC37D21D-6426-4D48-B2F1-5EC8F475E212}" type="slidenum">
              <a:t>15</a:t>
            </a:fld>
            <a:endParaRPr lang="en-US"/>
          </a:p>
        </p:txBody>
      </p:sp>
    </p:spTree>
    <p:extLst>
      <p:ext uri="{BB962C8B-B14F-4D97-AF65-F5344CB8AC3E}">
        <p14:creationId xmlns:p14="http://schemas.microsoft.com/office/powerpoint/2010/main" val="1852097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BE4E7-D16B-84D1-A8C4-18BA5C440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E2A532-314F-D04E-1D64-FB3C31ABC6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00D68D-9C46-5581-B71C-11246A0E6D71}"/>
              </a:ext>
            </a:extLst>
          </p:cNvPr>
          <p:cNvSpPr>
            <a:spLocks noGrp="1"/>
          </p:cNvSpPr>
          <p:nvPr>
            <p:ph type="body" idx="1"/>
          </p:nvPr>
        </p:nvSpPr>
        <p:spPr/>
        <p:txBody>
          <a:bodyPr/>
          <a:lstStyle/>
          <a:p>
            <a:r>
              <a:rPr lang="en-US" b="0" i="0" dirty="0">
                <a:solidFill>
                  <a:srgbClr val="CDCDCD"/>
                </a:solidFill>
                <a:effectLst/>
                <a:latin typeface="Roboto" panose="02000000000000000000" pitchFamily="2" charset="0"/>
              </a:rPr>
              <a:t>SotA3 – complex pipeline – strong retrieval supervision</a:t>
            </a:r>
          </a:p>
          <a:p>
            <a:r>
              <a:rPr lang="en-US" b="0" i="0" dirty="0">
                <a:solidFill>
                  <a:srgbClr val="CDCDCD"/>
                </a:solidFill>
                <a:effectLst/>
                <a:latin typeface="Roboto" panose="02000000000000000000" pitchFamily="2" charset="0"/>
              </a:rPr>
              <a:t>SotA2 – </a:t>
            </a:r>
            <a:r>
              <a:rPr lang="en-US" b="0" i="0" dirty="0" err="1">
                <a:solidFill>
                  <a:srgbClr val="CDCDCD"/>
                </a:solidFill>
                <a:effectLst/>
                <a:latin typeface="Roboto" panose="02000000000000000000" pitchFamily="2" charset="0"/>
              </a:rPr>
              <a:t>RoBERTA</a:t>
            </a:r>
            <a:endParaRPr lang="en-US" b="0" i="0" dirty="0">
              <a:solidFill>
                <a:srgbClr val="CDCDCD"/>
              </a:solidFill>
              <a:effectLst/>
              <a:latin typeface="Roboto" panose="02000000000000000000" pitchFamily="2" charset="0"/>
            </a:endParaRPr>
          </a:p>
          <a:p>
            <a:endParaRPr lang="en-US" b="0" i="0" dirty="0">
              <a:solidFill>
                <a:srgbClr val="CDCDCD"/>
              </a:solidFill>
              <a:effectLst/>
              <a:latin typeface="Roboto" panose="02000000000000000000" pitchFamily="2" charset="0"/>
            </a:endParaRPr>
          </a:p>
          <a:p>
            <a:r>
              <a:rPr lang="en-US" b="0" i="0" dirty="0">
                <a:solidFill>
                  <a:srgbClr val="CDCDCD"/>
                </a:solidFill>
                <a:effectLst/>
                <a:latin typeface="Roboto" panose="02000000000000000000" pitchFamily="2" charset="0"/>
              </a:rPr>
              <a:t>supports, refutes, or not enough info</a:t>
            </a:r>
          </a:p>
          <a:p>
            <a:endParaRPr lang="en-US" b="0" i="0" dirty="0">
              <a:solidFill>
                <a:srgbClr val="CDCDCD"/>
              </a:solidFill>
              <a:effectLst/>
              <a:latin typeface="Roboto" panose="02000000000000000000" pitchFamily="2" charset="0"/>
            </a:endParaRPr>
          </a:p>
          <a:p>
            <a:r>
              <a:rPr lang="en-US" b="0" i="0" dirty="0">
                <a:solidFill>
                  <a:srgbClr val="CDCDCD"/>
                </a:solidFill>
                <a:effectLst/>
                <a:latin typeface="Roboto" panose="02000000000000000000" pitchFamily="2" charset="0"/>
              </a:rPr>
              <a:t>Crucially, unlike most other approaches to FEVER, we do not use supervision on retrieved evidence</a:t>
            </a:r>
          </a:p>
        </p:txBody>
      </p:sp>
      <p:sp>
        <p:nvSpPr>
          <p:cNvPr id="4" name="Slide Number Placeholder 3">
            <a:extLst>
              <a:ext uri="{FF2B5EF4-FFF2-40B4-BE49-F238E27FC236}">
                <a16:creationId xmlns:a16="http://schemas.microsoft.com/office/drawing/2014/main" id="{E0CF978A-9F4A-13A9-A093-088DAB045D79}"/>
              </a:ext>
            </a:extLst>
          </p:cNvPr>
          <p:cNvSpPr>
            <a:spLocks noGrp="1"/>
          </p:cNvSpPr>
          <p:nvPr>
            <p:ph type="sldNum" sz="quarter" idx="5"/>
          </p:nvPr>
        </p:nvSpPr>
        <p:spPr/>
        <p:txBody>
          <a:bodyPr/>
          <a:lstStyle/>
          <a:p>
            <a:fld id="{AC37D21D-6426-4D48-B2F1-5EC8F475E212}" type="slidenum">
              <a:t>16</a:t>
            </a:fld>
            <a:endParaRPr lang="en-US"/>
          </a:p>
        </p:txBody>
      </p:sp>
    </p:spTree>
    <p:extLst>
      <p:ext uri="{BB962C8B-B14F-4D97-AF65-F5344CB8AC3E}">
        <p14:creationId xmlns:p14="http://schemas.microsoft.com/office/powerpoint/2010/main" val="213597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70DAC-D675-7ABA-052D-349060094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99E6F-DD4B-308C-F771-5DFAA513E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D2D5E-9F81-5DC9-FB5F-B687A3A726C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CDCDCD"/>
                </a:solidFill>
                <a:effectLst/>
                <a:latin typeface="Roboto" panose="02000000000000000000" pitchFamily="2" charset="0"/>
              </a:rPr>
              <a:t>BM25 replaces retriever</a:t>
            </a:r>
          </a:p>
          <a:p>
            <a:r>
              <a:rPr lang="en-US" b="0" i="0" dirty="0">
                <a:solidFill>
                  <a:srgbClr val="CDCDCD"/>
                </a:solidFill>
                <a:effectLst/>
                <a:latin typeface="Roboto" panose="02000000000000000000" pitchFamily="2" charset="0"/>
              </a:rPr>
              <a:t>Fever – equivalent rag models</a:t>
            </a:r>
          </a:p>
        </p:txBody>
      </p:sp>
      <p:sp>
        <p:nvSpPr>
          <p:cNvPr id="4" name="Slide Number Placeholder 3">
            <a:extLst>
              <a:ext uri="{FF2B5EF4-FFF2-40B4-BE49-F238E27FC236}">
                <a16:creationId xmlns:a16="http://schemas.microsoft.com/office/drawing/2014/main" id="{F83C3634-3A14-C146-4064-8A9447120B61}"/>
              </a:ext>
            </a:extLst>
          </p:cNvPr>
          <p:cNvSpPr>
            <a:spLocks noGrp="1"/>
          </p:cNvSpPr>
          <p:nvPr>
            <p:ph type="sldNum" sz="quarter" idx="5"/>
          </p:nvPr>
        </p:nvSpPr>
        <p:spPr/>
        <p:txBody>
          <a:bodyPr/>
          <a:lstStyle/>
          <a:p>
            <a:fld id="{AC37D21D-6426-4D48-B2F1-5EC8F475E212}" type="slidenum">
              <a:t>17</a:t>
            </a:fld>
            <a:endParaRPr lang="en-US"/>
          </a:p>
        </p:txBody>
      </p:sp>
    </p:spTree>
    <p:extLst>
      <p:ext uri="{BB962C8B-B14F-4D97-AF65-F5344CB8AC3E}">
        <p14:creationId xmlns:p14="http://schemas.microsoft.com/office/powerpoint/2010/main" val="2302192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FF25C-8CE4-F2A5-AF9D-9F49BAFDA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F6972-DE4E-FDE1-5F92-30334E4EF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F3A0CC-3249-2DEF-6231-09626D9E9A0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insight is making this entire system end-to-end differentiable, allowing it to learn which information to retrieve and how to use it during fine-tuning.</a:t>
            </a:r>
            <a:endParaRPr lang="en-US" dirty="0">
              <a:ea typeface="Calibri"/>
              <a:cs typeface="Calibri"/>
            </a:endParaRPr>
          </a:p>
          <a:p>
            <a:endParaRPr lang="en-US" dirty="0"/>
          </a:p>
        </p:txBody>
      </p:sp>
      <p:sp>
        <p:nvSpPr>
          <p:cNvPr id="4" name="Slide Number Placeholder 3">
            <a:extLst>
              <a:ext uri="{FF2B5EF4-FFF2-40B4-BE49-F238E27FC236}">
                <a16:creationId xmlns:a16="http://schemas.microsoft.com/office/drawing/2014/main" id="{94BC7CEE-B74C-9E21-C1B3-5CBD4C85209F}"/>
              </a:ext>
            </a:extLst>
          </p:cNvPr>
          <p:cNvSpPr>
            <a:spLocks noGrp="1"/>
          </p:cNvSpPr>
          <p:nvPr>
            <p:ph type="sldNum" sz="quarter" idx="5"/>
          </p:nvPr>
        </p:nvSpPr>
        <p:spPr/>
        <p:txBody>
          <a:bodyPr/>
          <a:lstStyle/>
          <a:p>
            <a:fld id="{AC37D21D-6426-4D48-B2F1-5EC8F475E212}" type="slidenum">
              <a:t>18</a:t>
            </a:fld>
            <a:endParaRPr lang="en-US"/>
          </a:p>
        </p:txBody>
      </p:sp>
    </p:spTree>
    <p:extLst>
      <p:ext uri="{BB962C8B-B14F-4D97-AF65-F5344CB8AC3E}">
        <p14:creationId xmlns:p14="http://schemas.microsoft.com/office/powerpoint/2010/main" val="932733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28389-6665-B3E4-489E-C1D30F1BA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9F3AD-F491-1DBC-EC6A-FDEFE3630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0E3B90-2244-9636-A193-43E4BFD8F62E}"/>
              </a:ext>
            </a:extLst>
          </p:cNvPr>
          <p:cNvSpPr>
            <a:spLocks noGrp="1"/>
          </p:cNvSpPr>
          <p:nvPr>
            <p:ph type="body" idx="1"/>
          </p:nvPr>
        </p:nvSpPr>
        <p:spPr/>
        <p:txBody>
          <a:bodyPr/>
          <a:lstStyle/>
          <a:p>
            <a:r>
              <a:rPr lang="en-US" dirty="0"/>
              <a:t>Optimizes distance between question and relevant passage vectors compared to irrelevant ones </a:t>
            </a:r>
          </a:p>
          <a:p>
            <a:r>
              <a:rPr lang="en-US" dirty="0"/>
              <a:t>Requires surprisingly few training examples (as few as 1000) to outperform traditional retrieval</a:t>
            </a:r>
          </a:p>
          <a:p>
            <a:endParaRPr lang="en-US" dirty="0"/>
          </a:p>
          <a:p>
            <a:endParaRPr lang="en-US" dirty="0"/>
          </a:p>
        </p:txBody>
      </p:sp>
      <p:sp>
        <p:nvSpPr>
          <p:cNvPr id="4" name="Slide Number Placeholder 3">
            <a:extLst>
              <a:ext uri="{FF2B5EF4-FFF2-40B4-BE49-F238E27FC236}">
                <a16:creationId xmlns:a16="http://schemas.microsoft.com/office/drawing/2014/main" id="{45BF5FFE-0858-0C30-3DB0-FEB021536B78}"/>
              </a:ext>
            </a:extLst>
          </p:cNvPr>
          <p:cNvSpPr>
            <a:spLocks noGrp="1"/>
          </p:cNvSpPr>
          <p:nvPr>
            <p:ph type="sldNum" sz="quarter" idx="5"/>
          </p:nvPr>
        </p:nvSpPr>
        <p:spPr/>
        <p:txBody>
          <a:bodyPr/>
          <a:lstStyle/>
          <a:p>
            <a:fld id="{AC37D21D-6426-4D48-B2F1-5EC8F475E212}" type="slidenum">
              <a:rPr lang="en-US" smtClean="0"/>
              <a:t>20</a:t>
            </a:fld>
            <a:endParaRPr lang="en-US"/>
          </a:p>
        </p:txBody>
      </p:sp>
    </p:spTree>
    <p:extLst>
      <p:ext uri="{BB962C8B-B14F-4D97-AF65-F5344CB8AC3E}">
        <p14:creationId xmlns:p14="http://schemas.microsoft.com/office/powerpoint/2010/main" val="2278223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D0A97-E51D-4074-F916-6F970FA79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718FA-CE85-A0E0-29F7-5F5FFF9A1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1DD293-50AE-6E3A-B4D1-5335403B118E}"/>
              </a:ext>
            </a:extLst>
          </p:cNvPr>
          <p:cNvSpPr>
            <a:spLocks noGrp="1"/>
          </p:cNvSpPr>
          <p:nvPr>
            <p:ph type="body" idx="1"/>
          </p:nvPr>
        </p:nvSpPr>
        <p:spPr/>
        <p:txBody>
          <a:bodyPr/>
          <a:lstStyle/>
          <a:p>
            <a:r>
              <a:rPr lang="en-US" b="1" dirty="0"/>
              <a:t>Parametric Models</a:t>
            </a:r>
            <a:r>
              <a:rPr lang="en-US" dirty="0"/>
              <a:t> (e.g., GPT-3): Knowledge stored in fixed weights → static, prone to hallucination.</a:t>
            </a:r>
          </a:p>
          <a:p>
            <a:endParaRPr lang="en-US" dirty="0"/>
          </a:p>
          <a:p>
            <a:r>
              <a:rPr lang="en-US" b="1" dirty="0"/>
              <a:t>Non-Parametric Systems</a:t>
            </a:r>
            <a:r>
              <a:rPr lang="en-US" dirty="0"/>
              <a:t> (e.g., IR + heuristics): Retrieve documents but lack generative fluency.</a:t>
            </a:r>
            <a:endParaRPr lang="en-US" dirty="0">
              <a:ea typeface="Calibri"/>
              <a:cs typeface="Calibri"/>
            </a:endParaRPr>
          </a:p>
          <a:p>
            <a:endParaRPr lang="en-US" dirty="0">
              <a:ea typeface="Calibri"/>
              <a:cs typeface="Calibri"/>
            </a:endParaRPr>
          </a:p>
          <a:p>
            <a:r>
              <a:rPr lang="en-US" b="1" dirty="0"/>
              <a:t>Key Limitation</a:t>
            </a:r>
            <a:r>
              <a:rPr lang="en-US" dirty="0"/>
              <a:t>: Trade-off between </a:t>
            </a:r>
            <a:r>
              <a:rPr lang="en-US" i="1" dirty="0"/>
              <a:t>dynamic knowledge access</a:t>
            </a:r>
            <a:r>
              <a:rPr lang="en-US" dirty="0"/>
              <a:t> and </a:t>
            </a:r>
            <a:r>
              <a:rPr lang="en-US" i="1" dirty="0"/>
              <a:t>coherent generation</a:t>
            </a:r>
            <a:r>
              <a:rPr lang="en-US" dirty="0"/>
              <a:t>.</a:t>
            </a:r>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ea typeface="Calibri"/>
                <a:cs typeface="Calibri"/>
              </a:rPr>
              <a:t>Modern language models have shown remarkable ability to store knowledge in their parameters through pre-training.</a:t>
            </a:r>
            <a:endParaRPr lang="en-US" dirty="0"/>
          </a:p>
          <a:p>
            <a:endParaRPr lang="en-US" dirty="0">
              <a:ea typeface="Calibri"/>
              <a:cs typeface="Calibri"/>
            </a:endParaRPr>
          </a:p>
          <a:p>
            <a:r>
              <a:rPr lang="en-US" dirty="0">
                <a:ea typeface="Calibri"/>
                <a:cs typeface="Calibri"/>
              </a:rPr>
              <a:t>Static knowledge base - costly to expand </a:t>
            </a:r>
          </a:p>
          <a:p>
            <a:endParaRPr lang="en-US" dirty="0">
              <a:ea typeface="Calibri"/>
              <a:cs typeface="Calibri"/>
            </a:endParaRPr>
          </a:p>
          <a:p>
            <a:r>
              <a:rPr lang="en-US" dirty="0">
                <a:ea typeface="Calibri"/>
                <a:cs typeface="Calibri"/>
              </a:rPr>
              <a:t>- Specialized</a:t>
            </a:r>
            <a:r>
              <a:rPr lang="en-US" dirty="0"/>
              <a:t> architectures for specific tasks like question answering</a:t>
            </a:r>
          </a:p>
          <a:p>
            <a:pPr marL="171450" indent="-171450">
              <a:buFont typeface="Calibri"/>
              <a:buChar char="-"/>
            </a:pPr>
            <a:r>
              <a:rPr lang="en-US" dirty="0">
                <a:ea typeface="Calibri"/>
                <a:cs typeface="Calibri"/>
              </a:rPr>
              <a:t>Larger parametric models like T5</a:t>
            </a:r>
          </a:p>
          <a:p>
            <a:pPr marL="171450" indent="-171450">
              <a:buFont typeface="Calibri"/>
              <a:buChar char="-"/>
            </a:pPr>
            <a:r>
              <a:rPr lang="en-US" dirty="0"/>
              <a:t>Some have explored memory networks and other architectures that separate computation from memory</a:t>
            </a:r>
            <a:endParaRPr lang="en-US" dirty="0">
              <a:ea typeface="Calibri"/>
              <a:cs typeface="Calibri"/>
            </a:endParaRPr>
          </a:p>
          <a:p>
            <a:pPr marL="171450" indent="-171450">
              <a:buFont typeface="Calibri"/>
              <a:buChar char="-"/>
            </a:pPr>
            <a:r>
              <a:rPr lang="en-US" dirty="0"/>
              <a:t>However, until RAG, we lacked a general-purpose solution that could effectively combine the benefits of parametric and non-parametric approaches"</a:t>
            </a:r>
            <a:endParaRPr lang="en-US" dirty="0">
              <a:ea typeface="Calibri"/>
              <a:cs typeface="Calibri"/>
            </a:endParaRP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A891ADAF-4BA6-A558-2E45-7FDB50BD5485}"/>
              </a:ext>
            </a:extLst>
          </p:cNvPr>
          <p:cNvSpPr>
            <a:spLocks noGrp="1"/>
          </p:cNvSpPr>
          <p:nvPr>
            <p:ph type="sldNum" sz="quarter" idx="5"/>
          </p:nvPr>
        </p:nvSpPr>
        <p:spPr/>
        <p:txBody>
          <a:bodyPr/>
          <a:lstStyle/>
          <a:p>
            <a:fld id="{AC37D21D-6426-4D48-B2F1-5EC8F475E212}" type="slidenum">
              <a:t>2</a:t>
            </a:fld>
            <a:endParaRPr lang="en-US"/>
          </a:p>
        </p:txBody>
      </p:sp>
    </p:spTree>
    <p:extLst>
      <p:ext uri="{BB962C8B-B14F-4D97-AF65-F5344CB8AC3E}">
        <p14:creationId xmlns:p14="http://schemas.microsoft.com/office/powerpoint/2010/main" val="435433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Retrieval-Augmented Generation (RAG) for Knowledge-Intensive NLP Tasks</a:t>
            </a:r>
          </a:p>
          <a:p>
            <a:r>
              <a:rPr lang="en-US" dirty="0"/>
              <a:t> </a:t>
            </a:r>
            <a:endParaRPr lang="en-US" dirty="0">
              <a:ea typeface="Calibri"/>
              <a:cs typeface="Calibri"/>
            </a:endParaRPr>
          </a:p>
          <a:p>
            <a:r>
              <a:rPr lang="en-US"/>
              <a:t>## Background &amp; Motivation</a:t>
            </a:r>
          </a:p>
          <a:p>
            <a:r>
              <a:rPr lang="en-US" dirty="0"/>
              <a:t> </a:t>
            </a:r>
            <a:endParaRPr lang="en-US" dirty="0">
              <a:ea typeface="Calibri"/>
              <a:cs typeface="Calibri"/>
            </a:endParaRPr>
          </a:p>
          <a:p>
            <a:r>
              <a:rPr lang="en-US"/>
              <a:t>### The Problem</a:t>
            </a:r>
          </a:p>
          <a:p>
            <a:r>
              <a:rPr lang="en-US" dirty="0"/>
              <a:t>- Pre-trained language models store knowledge in their parameters</a:t>
            </a:r>
          </a:p>
          <a:p>
            <a:r>
              <a:rPr lang="en-US" dirty="0"/>
              <a:t>- But they have limitations:</a:t>
            </a:r>
          </a:p>
          <a:p>
            <a:r>
              <a:rPr lang="en-US" dirty="0"/>
              <a:t>  - Cannot easily expand or revise their knowledge</a:t>
            </a:r>
          </a:p>
          <a:p>
            <a:r>
              <a:rPr lang="en-US" dirty="0"/>
              <a:t>  - Lack transparency in predictions</a:t>
            </a:r>
          </a:p>
          <a:p>
            <a:r>
              <a:rPr lang="en-US" dirty="0"/>
              <a:t>  - May produce "hallucinations"</a:t>
            </a:r>
          </a:p>
          <a:p>
            <a:r>
              <a:rPr lang="en-US" dirty="0"/>
              <a:t>  - Knowledge is frozen at training time</a:t>
            </a:r>
          </a:p>
          <a:p>
            <a:r>
              <a:rPr lang="en-US" dirty="0"/>
              <a:t> </a:t>
            </a:r>
            <a:endParaRPr lang="en-US" dirty="0">
              <a:ea typeface="Calibri"/>
              <a:cs typeface="Calibri"/>
            </a:endParaRPr>
          </a:p>
          <a:p>
            <a:r>
              <a:rPr lang="en-US" dirty="0"/>
              <a:t>### Previous Approaches</a:t>
            </a:r>
            <a:endParaRPr lang="en-US" dirty="0">
              <a:ea typeface="Calibri"/>
              <a:cs typeface="Calibri"/>
            </a:endParaRPr>
          </a:p>
          <a:p>
            <a:r>
              <a:rPr lang="en-US" dirty="0"/>
              <a:t>- Task-specific architectures with retrieval for individual tasks</a:t>
            </a:r>
          </a:p>
          <a:p>
            <a:r>
              <a:rPr lang="en-US" dirty="0"/>
              <a:t>- Pure parametric models like T5 and BART</a:t>
            </a:r>
          </a:p>
          <a:p>
            <a:r>
              <a:rPr lang="en-US" dirty="0"/>
              <a:t>- Memory networks and other specialized architectures</a:t>
            </a:r>
          </a:p>
          <a:p>
            <a:r>
              <a:rPr lang="en-US" dirty="0"/>
              <a:t>- But no general solution combining parametric and non-parametric memory</a:t>
            </a:r>
          </a:p>
          <a:p>
            <a:r>
              <a:rPr lang="en-US" dirty="0"/>
              <a:t> </a:t>
            </a:r>
            <a:endParaRPr lang="en-US" dirty="0">
              <a:ea typeface="Calibri"/>
              <a:cs typeface="Calibri"/>
            </a:endParaRPr>
          </a:p>
          <a:p>
            <a:r>
              <a:rPr lang="en-US" dirty="0"/>
              <a:t>## The RAG Approach</a:t>
            </a:r>
          </a:p>
          <a:p>
            <a:r>
              <a:rPr lang="en-US" dirty="0"/>
              <a:t> </a:t>
            </a:r>
            <a:endParaRPr lang="en-US" dirty="0">
              <a:ea typeface="Calibri"/>
              <a:cs typeface="Calibri"/>
            </a:endParaRPr>
          </a:p>
          <a:p>
            <a:r>
              <a:rPr lang="en-US" dirty="0"/>
              <a:t>### Key Innovation</a:t>
            </a:r>
          </a:p>
          <a:p>
            <a:r>
              <a:rPr lang="en-US" dirty="0"/>
              <a:t>- Combines pre-trained parametric memory (BART) with non-parametric memory (Wikipedia index)</a:t>
            </a:r>
          </a:p>
          <a:p>
            <a:r>
              <a:rPr lang="en-US" dirty="0"/>
              <a:t>- End-to-end differentiable architecture for both retrieval and generation</a:t>
            </a:r>
          </a:p>
          <a:p>
            <a:r>
              <a:rPr lang="en-US" dirty="0"/>
              <a:t>- Can be fine-tuned for any sequence-to-sequence task</a:t>
            </a:r>
          </a:p>
          <a:p>
            <a:r>
              <a:rPr lang="en-US" dirty="0"/>
              <a:t> </a:t>
            </a:r>
            <a:endParaRPr lang="en-US" dirty="0">
              <a:ea typeface="Calibri"/>
              <a:cs typeface="Calibri"/>
            </a:endParaRPr>
          </a:p>
          <a:p>
            <a:r>
              <a:rPr lang="en-US" dirty="0"/>
              <a:t>### Architecture Components</a:t>
            </a:r>
          </a:p>
          <a:p>
            <a:r>
              <a:rPr lang="en-US" dirty="0"/>
              <a:t>1. Retriever (DPR):</a:t>
            </a:r>
          </a:p>
          <a:p>
            <a:r>
              <a:rPr lang="en-US" dirty="0"/>
              <a:t>   - BERT-based bi-encoder architecture</a:t>
            </a:r>
          </a:p>
          <a:p>
            <a:r>
              <a:rPr lang="en-US" dirty="0"/>
              <a:t>   - Learns to retrieve relevant documents given input</a:t>
            </a:r>
          </a:p>
          <a:p>
            <a:r>
              <a:rPr lang="en-US" dirty="0"/>
              <a:t>   - Returns top-k documents using Maximum Inner Product Search</a:t>
            </a:r>
          </a:p>
          <a:p>
            <a:r>
              <a:rPr lang="en-US" dirty="0"/>
              <a:t> </a:t>
            </a:r>
            <a:endParaRPr lang="en-US" dirty="0">
              <a:ea typeface="Calibri"/>
              <a:cs typeface="Calibri"/>
            </a:endParaRPr>
          </a:p>
          <a:p>
            <a:r>
              <a:rPr lang="en-US" dirty="0"/>
              <a:t>2. Generator (BART):</a:t>
            </a:r>
          </a:p>
          <a:p>
            <a:r>
              <a:rPr lang="en-US" dirty="0"/>
              <a:t>   - Pre-trained seq2seq transformer</a:t>
            </a:r>
          </a:p>
          <a:p>
            <a:r>
              <a:rPr lang="en-US" dirty="0"/>
              <a:t>   - Generates output conditioned on input and retrieved documents</a:t>
            </a:r>
          </a:p>
          <a:p>
            <a:r>
              <a:rPr lang="en-US" dirty="0"/>
              <a:t>   - 400M parameters</a:t>
            </a:r>
          </a:p>
          <a:p>
            <a:r>
              <a:rPr lang="en-US" dirty="0"/>
              <a:t> </a:t>
            </a:r>
            <a:endParaRPr lang="en-US" dirty="0">
              <a:ea typeface="Calibri"/>
              <a:cs typeface="Calibri"/>
            </a:endParaRPr>
          </a:p>
          <a:p>
            <a:r>
              <a:rPr lang="en-US" dirty="0"/>
              <a:t>### Two Model Variants</a:t>
            </a:r>
          </a:p>
          <a:p>
            <a:r>
              <a:rPr lang="en-US" dirty="0"/>
              <a:t>1. RAG-Sequence:</a:t>
            </a:r>
          </a:p>
          <a:p>
            <a:r>
              <a:rPr lang="en-US" dirty="0"/>
              <a:t>   - Uses same retrieved document for entire output sequence</a:t>
            </a:r>
          </a:p>
          <a:p>
            <a:r>
              <a:rPr lang="en-US" dirty="0"/>
              <a:t>   - Marginalizes over documents for final prediction</a:t>
            </a:r>
          </a:p>
          <a:p>
            <a:r>
              <a:rPr lang="en-US" dirty="0"/>
              <a:t> </a:t>
            </a:r>
            <a:endParaRPr lang="en-US" dirty="0">
              <a:ea typeface="Calibri"/>
              <a:cs typeface="Calibri"/>
            </a:endParaRPr>
          </a:p>
          <a:p>
            <a:r>
              <a:rPr lang="en-US" dirty="0"/>
              <a:t>2. RAG-Token:</a:t>
            </a:r>
          </a:p>
          <a:p>
            <a:r>
              <a:rPr lang="en-US" dirty="0"/>
              <a:t>   - Can use different documents for each output token</a:t>
            </a:r>
          </a:p>
          <a:p>
            <a:r>
              <a:rPr lang="en-US" dirty="0"/>
              <a:t>   - More flexible but potentially less coherent</a:t>
            </a:r>
          </a:p>
          <a:p>
            <a:r>
              <a:rPr lang="en-US" dirty="0"/>
              <a:t> </a:t>
            </a:r>
            <a:endParaRPr lang="en-US" dirty="0">
              <a:ea typeface="Calibri"/>
              <a:cs typeface="Calibri"/>
            </a:endParaRPr>
          </a:p>
          <a:p>
            <a:r>
              <a:rPr lang="en-US" dirty="0"/>
              <a:t>## Methods &amp; Implementation</a:t>
            </a:r>
          </a:p>
          <a:p>
            <a:r>
              <a:rPr lang="en-US" dirty="0"/>
              <a:t> </a:t>
            </a:r>
            <a:endParaRPr lang="en-US" dirty="0">
              <a:ea typeface="Calibri"/>
              <a:cs typeface="Calibri"/>
            </a:endParaRPr>
          </a:p>
          <a:p>
            <a:r>
              <a:rPr lang="en-US" dirty="0"/>
              <a:t>### Training Process</a:t>
            </a:r>
          </a:p>
          <a:p>
            <a:r>
              <a:rPr lang="en-US" dirty="0"/>
              <a:t>- Joint end-to-end training of retriever and generator</a:t>
            </a:r>
          </a:p>
          <a:p>
            <a:r>
              <a:rPr lang="en-US" dirty="0"/>
              <a:t>- No direct supervision on which documents to retrieve</a:t>
            </a:r>
          </a:p>
          <a:p>
            <a:r>
              <a:rPr lang="en-US" dirty="0"/>
              <a:t>- Minimize negative log-likelihood of targets</a:t>
            </a:r>
          </a:p>
          <a:p>
            <a:r>
              <a:rPr lang="en-US" dirty="0"/>
              <a:t>- Document encoder kept frozen, only fine-tune query encoder and generator</a:t>
            </a:r>
          </a:p>
          <a:p>
            <a:r>
              <a:rPr lang="en-US" dirty="0"/>
              <a:t> </a:t>
            </a:r>
            <a:endParaRPr lang="en-US" dirty="0">
              <a:ea typeface="Calibri"/>
              <a:cs typeface="Calibri"/>
            </a:endParaRPr>
          </a:p>
          <a:p>
            <a:r>
              <a:rPr lang="en-US" dirty="0"/>
              <a:t>### Key Implementation Details</a:t>
            </a:r>
          </a:p>
          <a:p>
            <a:r>
              <a:rPr lang="en-US" dirty="0"/>
              <a:t>- Uses December 2018 Wikipedia dump split into 21M passages</a:t>
            </a:r>
          </a:p>
          <a:p>
            <a:r>
              <a:rPr lang="en-US" dirty="0"/>
              <a:t>- FAISS index for efficient document retrieval</a:t>
            </a:r>
          </a:p>
          <a:p>
            <a:r>
              <a:rPr lang="en-US" dirty="0"/>
              <a:t>- Mixed precision training across 8 GPUs</a:t>
            </a:r>
          </a:p>
          <a:p>
            <a:r>
              <a:rPr lang="en-US" dirty="0"/>
              <a:t>- Flexible number of retrieved documents (typically 5-50)</a:t>
            </a:r>
          </a:p>
          <a:p>
            <a:r>
              <a:rPr lang="en-US" dirty="0"/>
              <a:t> </a:t>
            </a:r>
            <a:endParaRPr lang="en-US" dirty="0">
              <a:ea typeface="Calibri"/>
              <a:cs typeface="Calibri"/>
            </a:endParaRPr>
          </a:p>
          <a:p>
            <a:r>
              <a:rPr lang="en-US" dirty="0"/>
              <a:t>## Experimental Results</a:t>
            </a:r>
          </a:p>
          <a:p>
            <a:r>
              <a:rPr lang="en-US" dirty="0"/>
              <a:t> </a:t>
            </a:r>
            <a:endParaRPr lang="en-US" dirty="0">
              <a:ea typeface="Calibri"/>
              <a:cs typeface="Calibri"/>
            </a:endParaRPr>
          </a:p>
          <a:p>
            <a:r>
              <a:rPr lang="en-US" dirty="0"/>
              <a:t>### Tasks Evaluated</a:t>
            </a:r>
          </a:p>
          <a:p>
            <a:r>
              <a:rPr lang="en-US" dirty="0"/>
              <a:t>1. Open-domain QA (Natural Questions, </a:t>
            </a:r>
            <a:r>
              <a:rPr lang="en-US" dirty="0" err="1"/>
              <a:t>TriviaQA</a:t>
            </a:r>
            <a:r>
              <a:rPr lang="en-US" dirty="0"/>
              <a:t>, </a:t>
            </a:r>
            <a:r>
              <a:rPr lang="en-US" dirty="0" err="1"/>
              <a:t>WebQuestions</a:t>
            </a:r>
            <a:r>
              <a:rPr lang="en-US" dirty="0"/>
              <a:t>, </a:t>
            </a:r>
            <a:r>
              <a:rPr lang="en-US" dirty="0" err="1"/>
              <a:t>CuratedTrec</a:t>
            </a:r>
            <a:r>
              <a:rPr lang="en-US" dirty="0"/>
              <a:t>)</a:t>
            </a:r>
          </a:p>
          <a:p>
            <a:r>
              <a:rPr lang="en-US" dirty="0"/>
              <a:t>2. Abstractive QA (MS-MARCO)</a:t>
            </a:r>
          </a:p>
          <a:p>
            <a:r>
              <a:rPr lang="en-US" dirty="0"/>
              <a:t>3. Jeopardy Question Generation</a:t>
            </a:r>
          </a:p>
          <a:p>
            <a:r>
              <a:rPr lang="en-US" dirty="0"/>
              <a:t>4. Fact Verification (FEVER)</a:t>
            </a:r>
          </a:p>
          <a:p>
            <a:r>
              <a:rPr lang="en-US" dirty="0"/>
              <a:t> </a:t>
            </a:r>
            <a:endParaRPr lang="en-US" dirty="0">
              <a:ea typeface="Calibri"/>
              <a:cs typeface="Calibri"/>
            </a:endParaRPr>
          </a:p>
          <a:p>
            <a:r>
              <a:rPr lang="en-US" dirty="0"/>
              <a:t>### Key Findings</a:t>
            </a:r>
          </a:p>
          <a:p>
            <a:r>
              <a:rPr lang="en-US" dirty="0"/>
              <a:t> </a:t>
            </a:r>
            <a:endParaRPr lang="en-US" dirty="0">
              <a:ea typeface="Calibri"/>
              <a:cs typeface="Calibri"/>
            </a:endParaRPr>
          </a:p>
          <a:p>
            <a:r>
              <a:rPr lang="en-US" dirty="0"/>
              <a:t>#### Open-domain QA</a:t>
            </a:r>
          </a:p>
          <a:p>
            <a:r>
              <a:rPr lang="en-US" dirty="0"/>
              <a:t>- State-of-the-art results on all datasets</a:t>
            </a:r>
          </a:p>
          <a:p>
            <a:r>
              <a:rPr lang="en-US" dirty="0"/>
              <a:t>- Outperforms both pure parametric and pure retrieval approaches</a:t>
            </a:r>
          </a:p>
          <a:p>
            <a:r>
              <a:rPr lang="en-US" dirty="0"/>
              <a:t>- Can generate correct answers even when not in retrieved documents</a:t>
            </a:r>
          </a:p>
          <a:p>
            <a:r>
              <a:rPr lang="en-US" dirty="0"/>
              <a:t> </a:t>
            </a:r>
            <a:endParaRPr lang="en-US" dirty="0">
              <a:ea typeface="Calibri"/>
              <a:cs typeface="Calibri"/>
            </a:endParaRPr>
          </a:p>
          <a:p>
            <a:r>
              <a:rPr lang="en-US" dirty="0"/>
              <a:t>#### Generation Tasks</a:t>
            </a:r>
          </a:p>
          <a:p>
            <a:r>
              <a:rPr lang="en-US" dirty="0"/>
              <a:t>- More factual and specific outputs than BART baseline</a:t>
            </a:r>
          </a:p>
          <a:p>
            <a:r>
              <a:rPr lang="en-US" dirty="0"/>
              <a:t>- Higher diversity in generated text</a:t>
            </a:r>
          </a:p>
          <a:p>
            <a:r>
              <a:rPr lang="en-US" dirty="0"/>
              <a:t>- Better human evaluation scores for factuality and specificity</a:t>
            </a:r>
          </a:p>
          <a:p>
            <a:r>
              <a:rPr lang="en-US" dirty="0"/>
              <a:t> </a:t>
            </a:r>
            <a:endParaRPr lang="en-US" dirty="0">
              <a:ea typeface="Calibri"/>
              <a:cs typeface="Calibri"/>
            </a:endParaRPr>
          </a:p>
          <a:p>
            <a:r>
              <a:rPr lang="en-US" dirty="0"/>
              <a:t>#### Fact Verification</a:t>
            </a:r>
          </a:p>
          <a:p>
            <a:r>
              <a:rPr lang="en-US" dirty="0"/>
              <a:t>- Competitive results without requiring retrieval supervision</a:t>
            </a:r>
          </a:p>
          <a:p>
            <a:r>
              <a:rPr lang="en-US" dirty="0"/>
              <a:t>- Within 4.3% of state-of-the-art pipeline systems</a:t>
            </a:r>
          </a:p>
          <a:p>
            <a:r>
              <a:rPr lang="en-US" dirty="0"/>
              <a:t> </a:t>
            </a:r>
            <a:endParaRPr lang="en-US" dirty="0">
              <a:ea typeface="Calibri"/>
              <a:cs typeface="Calibri"/>
            </a:endParaRPr>
          </a:p>
          <a:p>
            <a:r>
              <a:rPr lang="en-US" dirty="0"/>
              <a:t>### Ablation Studies</a:t>
            </a:r>
          </a:p>
          <a:p>
            <a:r>
              <a:rPr lang="en-US" dirty="0"/>
              <a:t>- Learned retrieval improves performance vs. frozen</a:t>
            </a:r>
          </a:p>
          <a:p>
            <a:r>
              <a:rPr lang="en-US" dirty="0"/>
              <a:t>- Dense retrieval better than BM25 except for FEVER</a:t>
            </a:r>
          </a:p>
          <a:p>
            <a:r>
              <a:rPr lang="en-US" dirty="0"/>
              <a:t>- More retrieved documents generally helps RAG-Sequence</a:t>
            </a:r>
          </a:p>
          <a:p>
            <a:r>
              <a:rPr lang="en-US" dirty="0"/>
              <a:t>- RAG-Token peaks around 10 documents</a:t>
            </a:r>
          </a:p>
          <a:p>
            <a:r>
              <a:rPr lang="en-US" dirty="0"/>
              <a:t> </a:t>
            </a:r>
            <a:endParaRPr lang="en-US" dirty="0">
              <a:ea typeface="Calibri"/>
              <a:cs typeface="Calibri"/>
            </a:endParaRPr>
          </a:p>
          <a:p>
            <a:r>
              <a:rPr lang="en-US" dirty="0"/>
              <a:t>## Key Advantages</a:t>
            </a:r>
          </a:p>
          <a:p>
            <a:r>
              <a:rPr lang="en-US" dirty="0"/>
              <a:t> </a:t>
            </a:r>
            <a:endParaRPr lang="en-US" dirty="0">
              <a:ea typeface="Calibri"/>
              <a:cs typeface="Calibri"/>
            </a:endParaRPr>
          </a:p>
          <a:p>
            <a:r>
              <a:rPr lang="en-US" dirty="0"/>
              <a:t>1. Flexibility</a:t>
            </a:r>
          </a:p>
          <a:p>
            <a:r>
              <a:rPr lang="en-US" dirty="0"/>
              <a:t>   - Single architecture for multiple tasks</a:t>
            </a:r>
          </a:p>
          <a:p>
            <a:r>
              <a:rPr lang="en-US" dirty="0"/>
              <a:t>   - Can be fine-tuned like any seq2seq model</a:t>
            </a:r>
          </a:p>
          <a:p>
            <a:r>
              <a:rPr lang="en-US" dirty="0"/>
              <a:t> </a:t>
            </a:r>
            <a:endParaRPr lang="en-US" dirty="0">
              <a:ea typeface="Calibri"/>
              <a:cs typeface="Calibri"/>
            </a:endParaRPr>
          </a:p>
          <a:p>
            <a:r>
              <a:rPr lang="en-US" dirty="0"/>
              <a:t>2. Updateability</a:t>
            </a:r>
          </a:p>
          <a:p>
            <a:r>
              <a:rPr lang="en-US" dirty="0"/>
              <a:t>   - Knowledge can be revised by updating document index</a:t>
            </a:r>
          </a:p>
          <a:p>
            <a:r>
              <a:rPr lang="en-US" dirty="0"/>
              <a:t>   - No retraining required</a:t>
            </a:r>
          </a:p>
          <a:p>
            <a:r>
              <a:rPr lang="en-US" dirty="0"/>
              <a:t> </a:t>
            </a:r>
            <a:endParaRPr lang="en-US" dirty="0">
              <a:ea typeface="Calibri"/>
              <a:cs typeface="Calibri"/>
            </a:endParaRPr>
          </a:p>
          <a:p>
            <a:r>
              <a:rPr lang="en-US" dirty="0"/>
              <a:t>3. Interpretability</a:t>
            </a:r>
          </a:p>
          <a:p>
            <a:r>
              <a:rPr lang="en-US" dirty="0"/>
              <a:t>   - Retrieved documents provide insight into model decisions</a:t>
            </a:r>
          </a:p>
          <a:p>
            <a:r>
              <a:rPr lang="en-US" dirty="0"/>
              <a:t>   - Transparent knowledge source</a:t>
            </a:r>
          </a:p>
          <a:p>
            <a:r>
              <a:rPr lang="en-US" dirty="0"/>
              <a:t> </a:t>
            </a:r>
            <a:endParaRPr lang="en-US" dirty="0">
              <a:ea typeface="Calibri"/>
              <a:cs typeface="Calibri"/>
            </a:endParaRPr>
          </a:p>
          <a:p>
            <a:r>
              <a:rPr lang="en-US" dirty="0"/>
              <a:t>4. Performance</a:t>
            </a:r>
          </a:p>
          <a:p>
            <a:r>
              <a:rPr lang="en-US" dirty="0"/>
              <a:t>   - State-of-the-art results with fewer parameters</a:t>
            </a:r>
          </a:p>
          <a:p>
            <a:r>
              <a:rPr lang="en-US" dirty="0"/>
              <a:t>   - More factual and specific generations</a:t>
            </a:r>
          </a:p>
          <a:p>
            <a:r>
              <a:rPr lang="en-US" dirty="0"/>
              <a:t> </a:t>
            </a:r>
            <a:endParaRPr lang="en-US" dirty="0">
              <a:ea typeface="Calibri"/>
              <a:cs typeface="Calibri"/>
            </a:endParaRPr>
          </a:p>
          <a:p>
            <a:r>
              <a:rPr lang="en-US" dirty="0"/>
              <a:t>## Limitations &amp; Future Work</a:t>
            </a:r>
          </a:p>
          <a:p>
            <a:r>
              <a:rPr lang="en-US" dirty="0"/>
              <a:t> </a:t>
            </a:r>
            <a:endParaRPr lang="en-US" dirty="0">
              <a:ea typeface="Calibri"/>
              <a:cs typeface="Calibri"/>
            </a:endParaRPr>
          </a:p>
          <a:p>
            <a:r>
              <a:rPr lang="en-US" dirty="0"/>
              <a:t>### Current Limitations</a:t>
            </a:r>
          </a:p>
          <a:p>
            <a:r>
              <a:rPr lang="en-US" dirty="0"/>
              <a:t>- Retrieval can "collapse" for some tasks</a:t>
            </a:r>
          </a:p>
          <a:p>
            <a:r>
              <a:rPr lang="en-US" dirty="0"/>
              <a:t>- Computationally intensive</a:t>
            </a:r>
          </a:p>
          <a:p>
            <a:r>
              <a:rPr lang="en-US" dirty="0"/>
              <a:t>- Requires significant CPU memory for document index</a:t>
            </a:r>
          </a:p>
          <a:p>
            <a:r>
              <a:rPr lang="en-US" dirty="0"/>
              <a:t>- May not be ideal for tasks not requiring external knowledge</a:t>
            </a:r>
          </a:p>
          <a:p>
            <a:r>
              <a:rPr lang="en-US" dirty="0"/>
              <a:t> </a:t>
            </a:r>
            <a:endParaRPr lang="en-US" dirty="0">
              <a:ea typeface="Calibri"/>
              <a:cs typeface="Calibri"/>
            </a:endParaRPr>
          </a:p>
          <a:p>
            <a:r>
              <a:rPr lang="en-US" dirty="0"/>
              <a:t>### Future Directions</a:t>
            </a:r>
          </a:p>
          <a:p>
            <a:r>
              <a:rPr lang="en-US" dirty="0"/>
              <a:t>- Joint pre-training of retriever and generator</a:t>
            </a:r>
          </a:p>
          <a:p>
            <a:r>
              <a:rPr lang="en-US" dirty="0"/>
              <a:t>- More efficient document indexing</a:t>
            </a:r>
          </a:p>
          <a:p>
            <a:r>
              <a:rPr lang="en-US" dirty="0"/>
              <a:t>- Better handling of tasks with long outputs</a:t>
            </a:r>
          </a:p>
          <a:p>
            <a:r>
              <a:rPr lang="en-US" dirty="0"/>
              <a:t>- Integration with other knowledge sources</a:t>
            </a:r>
          </a:p>
          <a:p>
            <a:r>
              <a:rPr lang="en-US" dirty="0"/>
              <a:t> </a:t>
            </a:r>
            <a:endParaRPr lang="en-US" dirty="0">
              <a:ea typeface="Calibri"/>
              <a:cs typeface="Calibri"/>
            </a:endParaRPr>
          </a:p>
          <a:p>
            <a:r>
              <a:rPr lang="en-US" dirty="0"/>
              <a:t>## Conclusion</a:t>
            </a:r>
          </a:p>
          <a:p>
            <a:r>
              <a:rPr lang="en-US" dirty="0"/>
              <a:t> </a:t>
            </a:r>
            <a:endParaRPr lang="en-US" dirty="0">
              <a:ea typeface="Calibri"/>
              <a:cs typeface="Calibri"/>
            </a:endParaRPr>
          </a:p>
          <a:p>
            <a:r>
              <a:rPr lang="en-US" dirty="0"/>
              <a:t>RAG represents a significant advance in combining parametric and non-parametric approaches for NLP:</a:t>
            </a:r>
          </a:p>
          <a:p>
            <a:r>
              <a:rPr lang="en-US" dirty="0"/>
              <a:t>- Strong performance across diverse tasks</a:t>
            </a:r>
          </a:p>
          <a:p>
            <a:r>
              <a:rPr lang="en-US" dirty="0"/>
              <a:t>- More factual and controllable than pure parametric models</a:t>
            </a:r>
          </a:p>
          <a:p>
            <a:r>
              <a:rPr lang="en-US" dirty="0"/>
              <a:t>- Practical advantages in updateability and interpretability</a:t>
            </a:r>
          </a:p>
          <a:p>
            <a:r>
              <a:rPr lang="en-US" dirty="0"/>
              <a:t>- Promising direction for future research in knowledge-intensive NLP</a:t>
            </a:r>
          </a:p>
        </p:txBody>
      </p:sp>
      <p:sp>
        <p:nvSpPr>
          <p:cNvPr id="4" name="Slide Number Placeholder 3"/>
          <p:cNvSpPr>
            <a:spLocks noGrp="1"/>
          </p:cNvSpPr>
          <p:nvPr>
            <p:ph type="sldNum" sz="quarter" idx="5"/>
          </p:nvPr>
        </p:nvSpPr>
        <p:spPr/>
        <p:txBody>
          <a:bodyPr/>
          <a:lstStyle/>
          <a:p>
            <a:fld id="{AC37D21D-6426-4D48-B2F1-5EC8F475E212}" type="slidenum">
              <a:t>22</a:t>
            </a:fld>
            <a:endParaRPr lang="en-US"/>
          </a:p>
        </p:txBody>
      </p:sp>
    </p:spTree>
    <p:extLst>
      <p:ext uri="{BB962C8B-B14F-4D97-AF65-F5344CB8AC3E}">
        <p14:creationId xmlns:p14="http://schemas.microsoft.com/office/powerpoint/2010/main" val="955086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Optimizes distance between question and relevant passage vectors compared to irrelevant ones </a:t>
            </a:r>
          </a:p>
          <a:p>
            <a:r>
              <a:rPr lang="en-US" dirty="0"/>
              <a:t>Requires surprisingly few training examples (as few as 1000) to outperform traditional retrieval</a:t>
            </a:r>
          </a:p>
          <a:p>
            <a:endParaRPr lang="en-US" dirty="0"/>
          </a:p>
        </p:txBody>
      </p:sp>
      <p:sp>
        <p:nvSpPr>
          <p:cNvPr id="4" name="Slide Number Placeholder 3"/>
          <p:cNvSpPr>
            <a:spLocks noGrp="1"/>
          </p:cNvSpPr>
          <p:nvPr>
            <p:ph type="sldNum" sz="quarter" idx="5"/>
          </p:nvPr>
        </p:nvSpPr>
        <p:spPr/>
        <p:txBody>
          <a:bodyPr/>
          <a:lstStyle/>
          <a:p>
            <a:fld id="{AC37D21D-6426-4D48-B2F1-5EC8F475E212}" type="slidenum">
              <a:rPr lang="en-US" smtClean="0"/>
              <a:t>28</a:t>
            </a:fld>
            <a:endParaRPr lang="en-US"/>
          </a:p>
        </p:txBody>
      </p:sp>
    </p:spTree>
    <p:extLst>
      <p:ext uri="{BB962C8B-B14F-4D97-AF65-F5344CB8AC3E}">
        <p14:creationId xmlns:p14="http://schemas.microsoft.com/office/powerpoint/2010/main" val="3154564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6D65B-2C76-E0A3-4848-B66175CA8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351FFB-474B-C82F-9065-D928832C10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E7C83-6B6C-790C-C186-958258D06AA9}"/>
              </a:ext>
            </a:extLst>
          </p:cNvPr>
          <p:cNvSpPr>
            <a:spLocks noGrp="1"/>
          </p:cNvSpPr>
          <p:nvPr>
            <p:ph type="body" idx="1"/>
          </p:nvPr>
        </p:nvSpPr>
        <p:spPr/>
        <p:txBody>
          <a:bodyPr/>
          <a:lstStyle/>
          <a:p>
            <a:r>
              <a:rPr lang="en-US" b="1" dirty="0"/>
              <a:t>Parametric Models</a:t>
            </a:r>
            <a:r>
              <a:rPr lang="en-US" dirty="0"/>
              <a:t> (e.g., GPT-3): Knowledge stored in fixed weights → static, prone to hallucination.</a:t>
            </a:r>
          </a:p>
          <a:p>
            <a:endParaRPr lang="en-US" dirty="0"/>
          </a:p>
          <a:p>
            <a:r>
              <a:rPr lang="en-US" b="1" dirty="0"/>
              <a:t>Non-Parametric Systems</a:t>
            </a:r>
            <a:r>
              <a:rPr lang="en-US" dirty="0"/>
              <a:t> (e.g., IR + heuristics): Retrieve documents but lack generative fluency.</a:t>
            </a:r>
            <a:endParaRPr lang="en-US" dirty="0">
              <a:ea typeface="Calibri"/>
              <a:cs typeface="Calibri"/>
            </a:endParaRPr>
          </a:p>
          <a:p>
            <a:endParaRPr lang="en-US" dirty="0">
              <a:ea typeface="Calibri"/>
              <a:cs typeface="Calibri"/>
            </a:endParaRPr>
          </a:p>
          <a:p>
            <a:r>
              <a:rPr lang="en-US" b="1" dirty="0"/>
              <a:t>Key Limitation</a:t>
            </a:r>
            <a:r>
              <a:rPr lang="en-US" dirty="0"/>
              <a:t>: Trade-off between </a:t>
            </a:r>
            <a:r>
              <a:rPr lang="en-US" i="1" dirty="0"/>
              <a:t>dynamic knowledge access</a:t>
            </a:r>
            <a:r>
              <a:rPr lang="en-US" dirty="0"/>
              <a:t> and </a:t>
            </a:r>
            <a:r>
              <a:rPr lang="en-US" i="1" dirty="0"/>
              <a:t>coherent generation</a:t>
            </a:r>
            <a:r>
              <a:rPr lang="en-US" dirty="0"/>
              <a:t>.</a:t>
            </a:r>
            <a:endParaRPr lang="en-US" dirty="0">
              <a:ea typeface="Calibri"/>
              <a:cs typeface="Calibri"/>
            </a:endParaRPr>
          </a:p>
          <a:p>
            <a:endParaRPr lang="en-US" dirty="0">
              <a:ea typeface="Calibri"/>
              <a:cs typeface="Calibri"/>
            </a:endParaRPr>
          </a:p>
          <a:p>
            <a:endParaRPr lang="en-US" dirty="0">
              <a:ea typeface="Calibri"/>
              <a:cs typeface="Calibri"/>
            </a:endParaRPr>
          </a:p>
          <a:p>
            <a:r>
              <a:rPr lang="en-US" dirty="0">
                <a:ea typeface="Calibri"/>
                <a:cs typeface="Calibri"/>
              </a:rPr>
              <a:t>Modern language models have shown remarkable ability to store knowledge in their parameters through pre-training.</a:t>
            </a:r>
            <a:endParaRPr lang="en-US" dirty="0"/>
          </a:p>
          <a:p>
            <a:endParaRPr lang="en-US" dirty="0">
              <a:ea typeface="Calibri"/>
              <a:cs typeface="Calibri"/>
            </a:endParaRPr>
          </a:p>
          <a:p>
            <a:r>
              <a:rPr lang="en-US" dirty="0">
                <a:ea typeface="Calibri"/>
                <a:cs typeface="Calibri"/>
              </a:rPr>
              <a:t>Static knowledge base - costly to expand </a:t>
            </a:r>
          </a:p>
          <a:p>
            <a:endParaRPr lang="en-US" dirty="0">
              <a:ea typeface="Calibri"/>
              <a:cs typeface="Calibri"/>
            </a:endParaRPr>
          </a:p>
          <a:p>
            <a:r>
              <a:rPr lang="en-US" dirty="0">
                <a:ea typeface="Calibri"/>
                <a:cs typeface="Calibri"/>
              </a:rPr>
              <a:t>- Specialized</a:t>
            </a:r>
            <a:r>
              <a:rPr lang="en-US" dirty="0"/>
              <a:t> architectures for specific tasks like question answering</a:t>
            </a:r>
          </a:p>
          <a:p>
            <a:pPr marL="171450" indent="-171450">
              <a:buFont typeface="Calibri"/>
              <a:buChar char="-"/>
            </a:pPr>
            <a:r>
              <a:rPr lang="en-US" dirty="0">
                <a:ea typeface="Calibri"/>
                <a:cs typeface="Calibri"/>
              </a:rPr>
              <a:t>Larger parametric models like T5</a:t>
            </a:r>
          </a:p>
          <a:p>
            <a:pPr marL="171450" indent="-171450">
              <a:buFont typeface="Calibri"/>
              <a:buChar char="-"/>
            </a:pPr>
            <a:r>
              <a:rPr lang="en-US" dirty="0"/>
              <a:t>Some have explored memory networks and other architectures that separate computation from memory</a:t>
            </a:r>
            <a:endParaRPr lang="en-US" dirty="0">
              <a:ea typeface="Calibri"/>
              <a:cs typeface="Calibri"/>
            </a:endParaRPr>
          </a:p>
          <a:p>
            <a:pPr marL="171450" indent="-171450">
              <a:buFont typeface="Calibri"/>
              <a:buChar char="-"/>
            </a:pPr>
            <a:r>
              <a:rPr lang="en-US" dirty="0"/>
              <a:t>However, until RAG, we lacked a general-purpose solution that could effectively combine the benefits of parametric and non-parametric approaches"</a:t>
            </a:r>
            <a:endParaRPr lang="en-US" dirty="0">
              <a:ea typeface="Calibri"/>
              <a:cs typeface="Calibri"/>
            </a:endParaRP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C9187D30-1308-AFB2-43F4-AA27D05F20A5}"/>
              </a:ext>
            </a:extLst>
          </p:cNvPr>
          <p:cNvSpPr>
            <a:spLocks noGrp="1"/>
          </p:cNvSpPr>
          <p:nvPr>
            <p:ph type="sldNum" sz="quarter" idx="5"/>
          </p:nvPr>
        </p:nvSpPr>
        <p:spPr/>
        <p:txBody>
          <a:bodyPr/>
          <a:lstStyle/>
          <a:p>
            <a:fld id="{AC37D21D-6426-4D48-B2F1-5EC8F475E212}" type="slidenum">
              <a:t>30</a:t>
            </a:fld>
            <a:endParaRPr lang="en-US"/>
          </a:p>
        </p:txBody>
      </p:sp>
    </p:spTree>
    <p:extLst>
      <p:ext uri="{BB962C8B-B14F-4D97-AF65-F5344CB8AC3E}">
        <p14:creationId xmlns:p14="http://schemas.microsoft.com/office/powerpoint/2010/main" val="4292007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25B1C-297F-1B79-72BD-EC0666A1F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8E2A7-99B8-EA1A-5461-FD1C590CA4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37CDCA-8CEB-CAA8-3B02-97C0ABBA1FDC}"/>
              </a:ext>
            </a:extLst>
          </p:cNvPr>
          <p:cNvSpPr>
            <a:spLocks noGrp="1"/>
          </p:cNvSpPr>
          <p:nvPr>
            <p:ph type="body" idx="1"/>
          </p:nvPr>
        </p:nvSpPr>
        <p:spPr/>
        <p:txBody>
          <a:bodyPr/>
          <a:lstStyle/>
          <a:p>
            <a:r>
              <a:rPr lang="en-US" dirty="0"/>
              <a:t>"RAG's core innovation is to combine two types of memory:</a:t>
            </a:r>
          </a:p>
          <a:p>
            <a:pPr marL="285750" indent="-285750">
              <a:buFont typeface="Arial"/>
              <a:buChar char="•"/>
            </a:pPr>
            <a:r>
              <a:rPr lang="en-US" dirty="0"/>
              <a:t>Parametric memory through the BART language model, which provides general language understanding and generation capabilities</a:t>
            </a:r>
            <a:endParaRPr lang="en-US" dirty="0">
              <a:ea typeface="Calibri"/>
              <a:cs typeface="Calibri"/>
            </a:endParaRPr>
          </a:p>
          <a:p>
            <a:pPr marL="285750" indent="-285750">
              <a:buFont typeface="Arial"/>
              <a:buChar char="•"/>
            </a:pPr>
            <a:r>
              <a:rPr lang="en-US" dirty="0"/>
              <a:t>Non-parametric memory through a Wikipedia knowledge base that can be easily updated</a:t>
            </a:r>
            <a:endParaRPr lang="en-US" dirty="0">
              <a:ea typeface="Calibri"/>
              <a:cs typeface="Calibri"/>
            </a:endParaRPr>
          </a:p>
          <a:p>
            <a:pPr marL="285750" indent="-285750">
              <a:buFont typeface="Arial"/>
              <a:buChar char="•"/>
            </a:pPr>
            <a:endParaRPr lang="en-US" dirty="0">
              <a:ea typeface="Calibri"/>
              <a:cs typeface="Calibri"/>
            </a:endParaRPr>
          </a:p>
          <a:p>
            <a:pPr marL="285750" indent="-285750">
              <a:buFont typeface="Arial"/>
              <a:buChar char="•"/>
            </a:pPr>
            <a:endParaRPr lang="en-US" dirty="0">
              <a:ea typeface="Calibri"/>
              <a:cs typeface="Calibri"/>
            </a:endParaRPr>
          </a:p>
          <a:p>
            <a:pPr marL="285750" indent="-285750">
              <a:buFont typeface="Arial"/>
              <a:buChar char="•"/>
            </a:pPr>
            <a:r>
              <a:rPr lang="en-US" dirty="0"/>
              <a:t>The key insight is making this entire system end-to-end differentiable, allowing it to learn which information to retrieve and how to use it during fine-tuning.</a:t>
            </a:r>
            <a:endParaRPr lang="en-US"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5B45D704-0235-D794-2826-F8347C2F5310}"/>
              </a:ext>
            </a:extLst>
          </p:cNvPr>
          <p:cNvSpPr>
            <a:spLocks noGrp="1"/>
          </p:cNvSpPr>
          <p:nvPr>
            <p:ph type="sldNum" sz="quarter" idx="5"/>
          </p:nvPr>
        </p:nvSpPr>
        <p:spPr/>
        <p:txBody>
          <a:bodyPr/>
          <a:lstStyle/>
          <a:p>
            <a:fld id="{AC37D21D-6426-4D48-B2F1-5EC8F475E212}" type="slidenum">
              <a:t>31</a:t>
            </a:fld>
            <a:endParaRPr lang="en-US"/>
          </a:p>
        </p:txBody>
      </p:sp>
    </p:spTree>
    <p:extLst>
      <p:ext uri="{BB962C8B-B14F-4D97-AF65-F5344CB8AC3E}">
        <p14:creationId xmlns:p14="http://schemas.microsoft.com/office/powerpoint/2010/main" val="146001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DFA50-EBEF-D5CC-8D47-BDD509590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F4FD39-05B4-B534-7C9F-5BB00448B7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8B685-2EA8-644F-8063-9F9E00BB7336}"/>
              </a:ext>
            </a:extLst>
          </p:cNvPr>
          <p:cNvSpPr>
            <a:spLocks noGrp="1"/>
          </p:cNvSpPr>
          <p:nvPr>
            <p:ph type="body" idx="1"/>
          </p:nvPr>
        </p:nvSpPr>
        <p:spPr/>
        <p:txBody>
          <a:bodyPr/>
          <a:lstStyle/>
          <a:p>
            <a:r>
              <a:rPr lang="en-US" b="1" dirty="0"/>
              <a:t>Slide 5: RAG vs. Previous Models</a:t>
            </a:r>
            <a:endParaRPr lang="en-US" dirty="0"/>
          </a:p>
          <a:p>
            <a:pPr algn="ctr"/>
            <a:r>
              <a:rPr lang="en-US" b="1" dirty="0"/>
              <a:t>Feature</a:t>
            </a:r>
            <a:endParaRPr lang="en-US" dirty="0"/>
          </a:p>
          <a:p>
            <a:pPr algn="ctr"/>
            <a:r>
              <a:rPr lang="en-US" b="1" dirty="0"/>
              <a:t>RAG</a:t>
            </a:r>
            <a:endParaRPr lang="en-US" dirty="0"/>
          </a:p>
          <a:p>
            <a:pPr algn="ctr"/>
            <a:r>
              <a:rPr lang="en-US" b="1" dirty="0"/>
              <a:t>Previous Models</a:t>
            </a:r>
            <a:endParaRPr lang="en-US" dirty="0"/>
          </a:p>
          <a:p>
            <a:r>
              <a:rPr lang="en-US" b="1" dirty="0"/>
              <a:t>Knowledge</a:t>
            </a:r>
            <a:endParaRPr lang="en-US" dirty="0"/>
          </a:p>
          <a:p>
            <a:r>
              <a:rPr lang="en-US" dirty="0"/>
              <a:t>Dynamic (external corpus)</a:t>
            </a:r>
            <a:endParaRPr lang="en-US" dirty="0">
              <a:ea typeface="Calibri"/>
              <a:cs typeface="Calibri"/>
            </a:endParaRPr>
          </a:p>
          <a:p>
            <a:r>
              <a:rPr lang="en-US" dirty="0"/>
              <a:t>Static (parametric) or heuristic</a:t>
            </a:r>
            <a:endParaRPr lang="en-US" dirty="0">
              <a:ea typeface="Calibri"/>
              <a:cs typeface="Calibri"/>
            </a:endParaRPr>
          </a:p>
          <a:p>
            <a:r>
              <a:rPr lang="en-US" b="1" dirty="0"/>
              <a:t>Training</a:t>
            </a:r>
            <a:endParaRPr lang="en-US" b="1" dirty="0">
              <a:ea typeface="Calibri"/>
              <a:cs typeface="Calibri"/>
            </a:endParaRPr>
          </a:p>
          <a:p>
            <a:r>
              <a:rPr lang="en-US" dirty="0"/>
              <a:t>Joint retriever-generator</a:t>
            </a:r>
            <a:endParaRPr lang="en-US" dirty="0">
              <a:ea typeface="Calibri"/>
              <a:cs typeface="Calibri"/>
            </a:endParaRPr>
          </a:p>
          <a:p>
            <a:r>
              <a:rPr lang="en-US" dirty="0"/>
              <a:t>Isolated components</a:t>
            </a:r>
            <a:endParaRPr lang="en-US" dirty="0">
              <a:ea typeface="Calibri"/>
              <a:cs typeface="Calibri"/>
            </a:endParaRPr>
          </a:p>
          <a:p>
            <a:r>
              <a:rPr lang="en-US" b="1" dirty="0"/>
              <a:t>Hallucination</a:t>
            </a:r>
            <a:endParaRPr lang="en-US" dirty="0"/>
          </a:p>
          <a:p>
            <a:r>
              <a:rPr lang="en-US" dirty="0"/>
              <a:t>Reduced via grounding</a:t>
            </a:r>
            <a:endParaRPr lang="en-US" dirty="0">
              <a:ea typeface="Calibri"/>
              <a:cs typeface="Calibri"/>
            </a:endParaRPr>
          </a:p>
          <a:p>
            <a:r>
              <a:rPr lang="en-US" dirty="0"/>
              <a:t>High in generative models</a:t>
            </a:r>
            <a:endParaRPr lang="en-US" dirty="0">
              <a:ea typeface="Calibri"/>
              <a:cs typeface="Calibri"/>
            </a:endParaRPr>
          </a:p>
          <a:p>
            <a:r>
              <a:rPr lang="en-US" b="1" dirty="0"/>
              <a:t>Adaptability</a:t>
            </a:r>
            <a:endParaRPr lang="en-US" dirty="0"/>
          </a:p>
          <a:p>
            <a:r>
              <a:rPr lang="en-US" dirty="0"/>
              <a:t>Update corpus → new knowledge</a:t>
            </a:r>
            <a:endParaRPr lang="en-US" dirty="0">
              <a:ea typeface="Calibri"/>
              <a:cs typeface="Calibri"/>
            </a:endParaRPr>
          </a:p>
          <a:p>
            <a:r>
              <a:rPr lang="en-US" dirty="0"/>
              <a:t>Requires retraining</a:t>
            </a:r>
            <a:endParaRPr lang="en-US" dirty="0">
              <a:ea typeface="Calibri"/>
              <a:cs typeface="Calibri"/>
            </a:endParaRPr>
          </a:p>
          <a:p>
            <a:endParaRPr lang="en-US" b="1" dirty="0">
              <a:ea typeface="Calibri"/>
              <a:cs typeface="Calibri"/>
            </a:endParaRPr>
          </a:p>
          <a:p>
            <a:r>
              <a:rPr lang="en-US" b="1" dirty="0"/>
              <a:t>Slide 6: Significance of RAG</a:t>
            </a:r>
            <a:endParaRPr lang="en-US" dirty="0"/>
          </a:p>
          <a:p>
            <a:r>
              <a:rPr lang="en-US" b="1" dirty="0"/>
              <a:t>Key Innovations</a:t>
            </a:r>
            <a:endParaRPr lang="en-US" dirty="0"/>
          </a:p>
          <a:p>
            <a:pPr marL="171450" indent="-171450">
              <a:buFont typeface="Arial"/>
              <a:buChar char="•"/>
            </a:pPr>
            <a:r>
              <a:rPr lang="en-US" b="1" dirty="0"/>
              <a:t>Unified Framework</a:t>
            </a:r>
            <a:r>
              <a:rPr lang="en-US" dirty="0"/>
              <a:t>: Seamless integration of retrieval and generation.</a:t>
            </a:r>
          </a:p>
          <a:p>
            <a:pPr marL="171450" indent="-171450">
              <a:buFont typeface="Arial"/>
              <a:buChar char="•"/>
            </a:pPr>
            <a:r>
              <a:rPr lang="en-US" b="1" dirty="0"/>
              <a:t>Dynamic Knowledge</a:t>
            </a:r>
            <a:r>
              <a:rPr lang="en-US" dirty="0"/>
              <a:t>: Avoids knowledge cutoff via updatable corpus.</a:t>
            </a:r>
          </a:p>
          <a:p>
            <a:pPr marL="171450" indent="-171450">
              <a:buFont typeface="Arial"/>
              <a:buChar char="•"/>
            </a:pPr>
            <a:r>
              <a:rPr lang="en-US" b="1" dirty="0"/>
              <a:t>Reduced Hallucination</a:t>
            </a:r>
            <a:r>
              <a:rPr lang="en-US" dirty="0"/>
              <a:t>: Generations grounded in retrieved evidence.</a:t>
            </a:r>
            <a:endParaRPr lang="en-US" dirty="0">
              <a:ea typeface="Calibri"/>
              <a:cs typeface="Calibri"/>
            </a:endParaRPr>
          </a:p>
          <a:p>
            <a:pPr marL="171450" indent="-171450">
              <a:buFont typeface="Arial"/>
              <a:buChar char="•"/>
            </a:pPr>
            <a:r>
              <a:rPr lang="en-US" b="1" dirty="0"/>
              <a:t>Versatility</a:t>
            </a:r>
            <a:r>
              <a:rPr lang="en-US" dirty="0"/>
              <a:t>: Applicable to QA, dialogue, summarization.</a:t>
            </a:r>
            <a:endParaRPr lang="en-US" dirty="0">
              <a:ea typeface="Calibri"/>
              <a:cs typeface="Calibri"/>
            </a:endParaRPr>
          </a:p>
          <a:p>
            <a:r>
              <a:rPr lang="en-US" b="1" dirty="0"/>
              <a:t>Theoretical Impact</a:t>
            </a:r>
            <a:r>
              <a:rPr lang="en-US" dirty="0"/>
              <a:t>: Introduced </a:t>
            </a:r>
            <a:r>
              <a:rPr lang="en-US" i="1" dirty="0"/>
              <a:t>non-parametric memory</a:t>
            </a:r>
            <a:r>
              <a:rPr lang="en-US" dirty="0"/>
              <a:t> as a first-class citizen in generative models.</a:t>
            </a:r>
            <a:endParaRPr lang="en-US" dirty="0">
              <a:ea typeface="Calibri"/>
              <a:cs typeface="Calibri"/>
            </a:endParaRPr>
          </a:p>
          <a:p>
            <a:endParaRPr lang="en-US" b="1" dirty="0">
              <a:ea typeface="Calibri"/>
              <a:cs typeface="Calibri"/>
            </a:endParaRPr>
          </a:p>
        </p:txBody>
      </p:sp>
      <p:sp>
        <p:nvSpPr>
          <p:cNvPr id="4" name="Slide Number Placeholder 3">
            <a:extLst>
              <a:ext uri="{FF2B5EF4-FFF2-40B4-BE49-F238E27FC236}">
                <a16:creationId xmlns:a16="http://schemas.microsoft.com/office/drawing/2014/main" id="{364903F0-086E-87AE-0128-CB6D8A422EC5}"/>
              </a:ext>
            </a:extLst>
          </p:cNvPr>
          <p:cNvSpPr>
            <a:spLocks noGrp="1"/>
          </p:cNvSpPr>
          <p:nvPr>
            <p:ph type="sldNum" sz="quarter" idx="5"/>
          </p:nvPr>
        </p:nvSpPr>
        <p:spPr/>
        <p:txBody>
          <a:bodyPr/>
          <a:lstStyle/>
          <a:p>
            <a:fld id="{AC37D21D-6426-4D48-B2F1-5EC8F475E212}" type="slidenum">
              <a:t>32</a:t>
            </a:fld>
            <a:endParaRPr lang="en-US"/>
          </a:p>
        </p:txBody>
      </p:sp>
    </p:spTree>
    <p:extLst>
      <p:ext uri="{BB962C8B-B14F-4D97-AF65-F5344CB8AC3E}">
        <p14:creationId xmlns:p14="http://schemas.microsoft.com/office/powerpoint/2010/main" val="1051907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46575-34C3-F607-F7BB-F4931DF54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1AE9B-5223-7D4B-B5BD-B426BB955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A05C9-B333-CFCB-23C7-B9EC2DA33EE6}"/>
              </a:ext>
            </a:extLst>
          </p:cNvPr>
          <p:cNvSpPr>
            <a:spLocks noGrp="1"/>
          </p:cNvSpPr>
          <p:nvPr>
            <p:ph type="body" idx="1"/>
          </p:nvPr>
        </p:nvSpPr>
        <p:spPr/>
        <p:txBody>
          <a:bodyPr/>
          <a:lstStyle/>
          <a:p>
            <a:r>
              <a:rPr lang="en-US" b="1" dirty="0"/>
              <a:t>Slide 7: Evolution Since 2020</a:t>
            </a:r>
            <a:endParaRPr lang="en-US" dirty="0"/>
          </a:p>
          <a:p>
            <a:r>
              <a:rPr lang="en-US" b="1" dirty="0"/>
              <a:t>1. Enhanced Retrieval</a:t>
            </a:r>
            <a:endParaRPr lang="en-US" dirty="0"/>
          </a:p>
          <a:p>
            <a:pPr marL="171450" indent="-171450">
              <a:buFont typeface="Arial"/>
              <a:buChar char="•"/>
            </a:pPr>
            <a:r>
              <a:rPr lang="en-US" dirty="0"/>
              <a:t>Shift from sparse (BM25) to dense retrievers (ANCE, DPR).</a:t>
            </a:r>
            <a:endParaRPr lang="en-US" dirty="0">
              <a:ea typeface="Calibri"/>
              <a:cs typeface="Calibri"/>
            </a:endParaRPr>
          </a:p>
          <a:p>
            <a:pPr marL="171450" indent="-171450">
              <a:buFont typeface="Arial"/>
              <a:buChar char="•"/>
            </a:pPr>
            <a:r>
              <a:rPr lang="en-US" dirty="0"/>
              <a:t>Efficiency via FAISS for billion-scale similarity search.</a:t>
            </a:r>
            <a:endParaRPr lang="en-US" dirty="0">
              <a:ea typeface="Calibri"/>
              <a:cs typeface="Calibri"/>
            </a:endParaRPr>
          </a:p>
          <a:p>
            <a:r>
              <a:rPr lang="en-US" b="1" dirty="0"/>
              <a:t>2. Scaling &amp; Integration</a:t>
            </a:r>
            <a:endParaRPr lang="en-US" dirty="0"/>
          </a:p>
          <a:p>
            <a:pPr marL="171450" indent="-171450">
              <a:buFont typeface="Arial"/>
              <a:buChar char="•"/>
            </a:pPr>
            <a:r>
              <a:rPr lang="en-US" dirty="0"/>
              <a:t>Larger generators (T5, GPT-3 + retrieval).</a:t>
            </a:r>
            <a:endParaRPr lang="en-US" dirty="0">
              <a:ea typeface="Calibri"/>
              <a:cs typeface="Calibri"/>
            </a:endParaRPr>
          </a:p>
          <a:p>
            <a:pPr marL="171450" indent="-171450">
              <a:buFont typeface="Arial"/>
              <a:buChar char="•"/>
            </a:pPr>
            <a:r>
              <a:rPr lang="en-US" dirty="0"/>
              <a:t>REALM, </a:t>
            </a:r>
            <a:r>
              <a:rPr lang="en-US" dirty="0" err="1"/>
              <a:t>FiD</a:t>
            </a:r>
            <a:r>
              <a:rPr lang="en-US" dirty="0"/>
              <a:t>: Alternate architectures for retrieval-augmentation.</a:t>
            </a:r>
            <a:endParaRPr lang="en-US" dirty="0">
              <a:ea typeface="Calibri"/>
              <a:cs typeface="Calibri"/>
            </a:endParaRPr>
          </a:p>
          <a:p>
            <a:r>
              <a:rPr lang="en-US" b="1" dirty="0"/>
              <a:t>3. Applications</a:t>
            </a:r>
            <a:endParaRPr lang="en-US" dirty="0"/>
          </a:p>
          <a:p>
            <a:pPr marL="171450" indent="-171450">
              <a:buFont typeface="Arial"/>
              <a:buChar char="•"/>
            </a:pPr>
            <a:r>
              <a:rPr lang="en-US" dirty="0"/>
              <a:t>Enterprise search, medical QA, legal document analysis.</a:t>
            </a:r>
            <a:endParaRPr lang="en-US" dirty="0">
              <a:ea typeface="Calibri"/>
              <a:cs typeface="Calibri"/>
            </a:endParaRPr>
          </a:p>
          <a:p>
            <a:r>
              <a:rPr lang="en-US" b="1" dirty="0"/>
              <a:t>4. Training Advances</a:t>
            </a:r>
            <a:endParaRPr lang="en-US" dirty="0"/>
          </a:p>
          <a:p>
            <a:pPr marL="171450" indent="-171450">
              <a:buFont typeface="Arial"/>
              <a:buChar char="•"/>
            </a:pPr>
            <a:r>
              <a:rPr lang="en-US" dirty="0"/>
              <a:t>Contrastive learning for retrievers; multi-task fine-tuning.</a:t>
            </a:r>
            <a:endParaRPr lang="en-US" dirty="0">
              <a:ea typeface="Calibri"/>
              <a:cs typeface="Calibri"/>
            </a:endParaRPr>
          </a:p>
          <a:p>
            <a:endParaRPr lang="en-US" b="1" dirty="0">
              <a:ea typeface="Calibri"/>
              <a:cs typeface="Calibri"/>
            </a:endParaRPr>
          </a:p>
          <a:p>
            <a:endParaRPr lang="en-US" b="1" dirty="0">
              <a:ea typeface="Calibri"/>
              <a:cs typeface="Calibri"/>
            </a:endParaRPr>
          </a:p>
        </p:txBody>
      </p:sp>
      <p:sp>
        <p:nvSpPr>
          <p:cNvPr id="4" name="Slide Number Placeholder 3">
            <a:extLst>
              <a:ext uri="{FF2B5EF4-FFF2-40B4-BE49-F238E27FC236}">
                <a16:creationId xmlns:a16="http://schemas.microsoft.com/office/drawing/2014/main" id="{1A60B1F7-C91E-6D5D-D0CD-02FA73451B9B}"/>
              </a:ext>
            </a:extLst>
          </p:cNvPr>
          <p:cNvSpPr>
            <a:spLocks noGrp="1"/>
          </p:cNvSpPr>
          <p:nvPr>
            <p:ph type="sldNum" sz="quarter" idx="5"/>
          </p:nvPr>
        </p:nvSpPr>
        <p:spPr/>
        <p:txBody>
          <a:bodyPr/>
          <a:lstStyle/>
          <a:p>
            <a:fld id="{AC37D21D-6426-4D48-B2F1-5EC8F475E212}" type="slidenum">
              <a:t>33</a:t>
            </a:fld>
            <a:endParaRPr lang="en-US"/>
          </a:p>
        </p:txBody>
      </p:sp>
    </p:spTree>
    <p:extLst>
      <p:ext uri="{BB962C8B-B14F-4D97-AF65-F5344CB8AC3E}">
        <p14:creationId xmlns:p14="http://schemas.microsoft.com/office/powerpoint/2010/main" val="3024160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E73D7-D8CA-A938-EEA8-91673B16D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66EBC-709B-3CF6-446C-DDC8195358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0B1FFC-968B-03BB-5802-6AFAACABE89F}"/>
              </a:ext>
            </a:extLst>
          </p:cNvPr>
          <p:cNvSpPr>
            <a:spLocks noGrp="1"/>
          </p:cNvSpPr>
          <p:nvPr>
            <p:ph type="body" idx="1"/>
          </p:nvPr>
        </p:nvSpPr>
        <p:spPr/>
        <p:txBody>
          <a:bodyPr/>
          <a:lstStyle/>
          <a:p>
            <a:r>
              <a:rPr lang="en-US" b="1" dirty="0"/>
              <a:t>Slide 9: Conclusion &amp; Future Directions</a:t>
            </a:r>
            <a:endParaRPr lang="en-US" dirty="0"/>
          </a:p>
          <a:p>
            <a:r>
              <a:rPr lang="en-US" b="1" dirty="0"/>
              <a:t>Why RAG Matters</a:t>
            </a:r>
            <a:endParaRPr lang="en-US" dirty="0"/>
          </a:p>
          <a:p>
            <a:pPr marL="171450" indent="-171450">
              <a:buFont typeface="Arial"/>
              <a:buChar char="•"/>
            </a:pPr>
            <a:r>
              <a:rPr lang="en-US" dirty="0"/>
              <a:t>Resolves the </a:t>
            </a:r>
            <a:r>
              <a:rPr lang="en-US" b="1" dirty="0"/>
              <a:t>knowledge-lag problem</a:t>
            </a:r>
            <a:r>
              <a:rPr lang="en-US" dirty="0"/>
              <a:t> in generative AI.</a:t>
            </a:r>
            <a:endParaRPr lang="en-US" dirty="0">
              <a:ea typeface="Calibri"/>
              <a:cs typeface="Calibri"/>
            </a:endParaRPr>
          </a:p>
          <a:p>
            <a:pPr marL="171450" indent="-171450">
              <a:buFont typeface="Arial"/>
              <a:buChar char="•"/>
            </a:pPr>
            <a:r>
              <a:rPr lang="en-US" dirty="0"/>
              <a:t>Balances fluency and factual accuracy.</a:t>
            </a:r>
            <a:endParaRPr lang="en-US" dirty="0">
              <a:ea typeface="Calibri"/>
              <a:cs typeface="Calibri"/>
            </a:endParaRPr>
          </a:p>
          <a:p>
            <a:r>
              <a:rPr lang="en-US" b="1" dirty="0"/>
              <a:t>Future Work</a:t>
            </a:r>
            <a:endParaRPr lang="en-US" dirty="0"/>
          </a:p>
          <a:p>
            <a:pPr marL="171450" indent="-171450">
              <a:buFont typeface="Arial"/>
              <a:buChar char="•"/>
            </a:pPr>
            <a:r>
              <a:rPr lang="en-US" dirty="0"/>
              <a:t>Real-time retrieval optimization.</a:t>
            </a:r>
            <a:endParaRPr lang="en-US" dirty="0">
              <a:ea typeface="Calibri"/>
              <a:cs typeface="Calibri"/>
            </a:endParaRPr>
          </a:p>
          <a:p>
            <a:pPr marL="171450" indent="-171450">
              <a:buFont typeface="Arial"/>
              <a:buChar char="•"/>
            </a:pPr>
            <a:r>
              <a:rPr lang="en-US" dirty="0"/>
              <a:t>Cross-lingual/multimodal retrieval.</a:t>
            </a:r>
            <a:endParaRPr lang="en-US" dirty="0">
              <a:ea typeface="Calibri"/>
              <a:cs typeface="Calibri"/>
            </a:endParaRPr>
          </a:p>
          <a:p>
            <a:pPr marL="171450" indent="-171450">
              <a:buFont typeface="Arial"/>
              <a:buChar char="•"/>
            </a:pPr>
            <a:r>
              <a:rPr lang="en-US" dirty="0"/>
              <a:t>Ethical safeguards for retrieved content.</a:t>
            </a:r>
            <a:endParaRPr lang="en-US" dirty="0">
              <a:ea typeface="Calibri"/>
              <a:cs typeface="Calibri"/>
            </a:endParaRPr>
          </a:p>
          <a:p>
            <a:r>
              <a:rPr lang="en-US" b="1" dirty="0"/>
              <a:t>Final Takeaway</a:t>
            </a:r>
            <a:r>
              <a:rPr lang="en-US" dirty="0"/>
              <a:t>: RAG redefined generative NLP by unifying retrieval and generation, setting the stage for </a:t>
            </a:r>
            <a:r>
              <a:rPr lang="en-US" i="1" dirty="0"/>
              <a:t>knowledge-aware AI systems</a:t>
            </a:r>
            <a:r>
              <a:rPr lang="en-US" dirty="0"/>
              <a:t>.</a:t>
            </a:r>
            <a:endParaRPr lang="en-US" dirty="0">
              <a:ea typeface="Calibri"/>
              <a:cs typeface="Calibri"/>
            </a:endParaRPr>
          </a:p>
          <a:p>
            <a:endParaRPr lang="en-US" b="1" dirty="0">
              <a:ea typeface="Calibri"/>
              <a:cs typeface="Calibri"/>
            </a:endParaRPr>
          </a:p>
          <a:p>
            <a:endParaRPr lang="en-US" b="1" dirty="0">
              <a:ea typeface="Calibri"/>
              <a:cs typeface="Calibri"/>
            </a:endParaRPr>
          </a:p>
        </p:txBody>
      </p:sp>
      <p:sp>
        <p:nvSpPr>
          <p:cNvPr id="4" name="Slide Number Placeholder 3">
            <a:extLst>
              <a:ext uri="{FF2B5EF4-FFF2-40B4-BE49-F238E27FC236}">
                <a16:creationId xmlns:a16="http://schemas.microsoft.com/office/drawing/2014/main" id="{BEBE803C-1C3C-1C09-A9C9-F11A47CAEA17}"/>
              </a:ext>
            </a:extLst>
          </p:cNvPr>
          <p:cNvSpPr>
            <a:spLocks noGrp="1"/>
          </p:cNvSpPr>
          <p:nvPr>
            <p:ph type="sldNum" sz="quarter" idx="5"/>
          </p:nvPr>
        </p:nvSpPr>
        <p:spPr/>
        <p:txBody>
          <a:bodyPr/>
          <a:lstStyle/>
          <a:p>
            <a:fld id="{AC37D21D-6426-4D48-B2F1-5EC8F475E212}" type="slidenum">
              <a:t>34</a:t>
            </a:fld>
            <a:endParaRPr lang="en-US"/>
          </a:p>
        </p:txBody>
      </p:sp>
    </p:spTree>
    <p:extLst>
      <p:ext uri="{BB962C8B-B14F-4D97-AF65-F5344CB8AC3E}">
        <p14:creationId xmlns:p14="http://schemas.microsoft.com/office/powerpoint/2010/main" val="3111166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D2FF2-1953-779E-F045-017AE18F21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4863C-B2B7-00CA-3F8A-DE88F04FD2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0CD058-53E2-752C-52AF-D568202D1BD5}"/>
              </a:ext>
            </a:extLst>
          </p:cNvPr>
          <p:cNvSpPr>
            <a:spLocks noGrp="1"/>
          </p:cNvSpPr>
          <p:nvPr>
            <p:ph type="body" idx="1"/>
          </p:nvPr>
        </p:nvSpPr>
        <p:spPr/>
        <p:txBody>
          <a:bodyPr/>
          <a:lstStyle/>
          <a:p>
            <a:r>
              <a:rPr lang="en-US" b="1" dirty="0"/>
              <a:t>1. Pure Retrieval Systems: </a:t>
            </a:r>
            <a:r>
              <a:rPr lang="en-US" dirty="0"/>
              <a:t>Relied on curated databases (e.g., BM25) but lacked generative capability.</a:t>
            </a:r>
          </a:p>
          <a:p>
            <a:r>
              <a:rPr lang="en-US" b="1" dirty="0"/>
              <a:t>2. Pure Generative Models: </a:t>
            </a:r>
            <a:r>
              <a:rPr lang="en-US" dirty="0"/>
              <a:t>GPT-2/3: Generated text fluently but with static, </a:t>
            </a:r>
            <a:r>
              <a:rPr lang="en-US" dirty="0" err="1"/>
              <a:t>unupdatable</a:t>
            </a:r>
            <a:r>
              <a:rPr lang="en-US" dirty="0"/>
              <a:t> knowledge.</a:t>
            </a:r>
            <a:endParaRPr lang="en-US" dirty="0">
              <a:ea typeface="Calibri"/>
              <a:cs typeface="Calibri"/>
            </a:endParaRPr>
          </a:p>
          <a:p>
            <a:r>
              <a:rPr lang="en-US" b="1" dirty="0"/>
              <a:t>3. Hybrid Systems (Pre-2020): </a:t>
            </a:r>
            <a:r>
              <a:rPr lang="en-US" dirty="0"/>
              <a:t>Pipeline approaches (retrieve → generate) with no end-to-end training.</a:t>
            </a:r>
            <a:endParaRPr lang="en-US" dirty="0">
              <a:ea typeface="Calibri"/>
              <a:cs typeface="Calibri"/>
            </a:endParaRPr>
          </a:p>
          <a:p>
            <a:endParaRPr lang="en-US" dirty="0">
              <a:ea typeface="Calibri"/>
              <a:cs typeface="Calibri"/>
            </a:endParaRPr>
          </a:p>
          <a:p>
            <a:r>
              <a:rPr lang="en-US" b="0" i="0">
                <a:solidFill>
                  <a:srgbClr val="CDCDCD"/>
                </a:solidFill>
                <a:effectLst/>
                <a:latin typeface="Roboto" panose="02000000000000000000" pitchFamily="2" charset="0"/>
              </a:rPr>
              <a:t>BM25 – word overlap based retriever </a:t>
            </a:r>
            <a:endParaRPr lang="en-US" dirty="0">
              <a:ea typeface="Calibri"/>
              <a:cs typeface="Calibri"/>
            </a:endParaRPr>
          </a:p>
          <a:p>
            <a:endParaRPr lang="en-US" dirty="0">
              <a:ea typeface="Calibri"/>
              <a:cs typeface="Calibri"/>
            </a:endParaRP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8EF614EB-576E-E257-D8ED-CFADF648358F}"/>
              </a:ext>
            </a:extLst>
          </p:cNvPr>
          <p:cNvSpPr>
            <a:spLocks noGrp="1"/>
          </p:cNvSpPr>
          <p:nvPr>
            <p:ph type="sldNum" sz="quarter" idx="5"/>
          </p:nvPr>
        </p:nvSpPr>
        <p:spPr/>
        <p:txBody>
          <a:bodyPr/>
          <a:lstStyle/>
          <a:p>
            <a:fld id="{AC37D21D-6426-4D48-B2F1-5EC8F475E212}" type="slidenum">
              <a:t>3</a:t>
            </a:fld>
            <a:endParaRPr lang="en-US"/>
          </a:p>
        </p:txBody>
      </p:sp>
    </p:spTree>
    <p:extLst>
      <p:ext uri="{BB962C8B-B14F-4D97-AF65-F5344CB8AC3E}">
        <p14:creationId xmlns:p14="http://schemas.microsoft.com/office/powerpoint/2010/main" val="328745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10F22-6A6A-3F50-BDE5-26ADEAB02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3582F-2A31-AA90-CAE7-2F3431EDA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E035EC-3D6C-6454-3205-4D01E5488CD0}"/>
              </a:ext>
            </a:extLst>
          </p:cNvPr>
          <p:cNvSpPr>
            <a:spLocks noGrp="1"/>
          </p:cNvSpPr>
          <p:nvPr>
            <p:ph type="body" idx="1"/>
          </p:nvPr>
        </p:nvSpPr>
        <p:spPr/>
        <p:txBody>
          <a:bodyPr/>
          <a:lstStyle/>
          <a:p>
            <a:endParaRPr lang="en-US" dirty="0">
              <a:ea typeface="Calibri"/>
              <a:cs typeface="Calibri"/>
            </a:endParaRP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76C1EE2D-B3DC-6B23-D23B-37CC2090C7B8}"/>
              </a:ext>
            </a:extLst>
          </p:cNvPr>
          <p:cNvSpPr>
            <a:spLocks noGrp="1"/>
          </p:cNvSpPr>
          <p:nvPr>
            <p:ph type="sldNum" sz="quarter" idx="5"/>
          </p:nvPr>
        </p:nvSpPr>
        <p:spPr/>
        <p:txBody>
          <a:bodyPr/>
          <a:lstStyle/>
          <a:p>
            <a:fld id="{AC37D21D-6426-4D48-B2F1-5EC8F475E212}" type="slidenum">
              <a:t>4</a:t>
            </a:fld>
            <a:endParaRPr lang="en-US"/>
          </a:p>
        </p:txBody>
      </p:sp>
    </p:spTree>
    <p:extLst>
      <p:ext uri="{BB962C8B-B14F-4D97-AF65-F5344CB8AC3E}">
        <p14:creationId xmlns:p14="http://schemas.microsoft.com/office/powerpoint/2010/main" val="79474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C533-E82B-48FE-8C45-0AA89EE69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E85C7-532E-9C55-30D4-A803B4A88F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99D3E1-B763-8A17-4504-0CB6FC85F163}"/>
              </a:ext>
            </a:extLst>
          </p:cNvPr>
          <p:cNvSpPr>
            <a:spLocks noGrp="1"/>
          </p:cNvSpPr>
          <p:nvPr>
            <p:ph type="body" idx="1"/>
          </p:nvPr>
        </p:nvSpPr>
        <p:spPr/>
        <p:txBody>
          <a:bodyPr/>
          <a:lstStyle/>
          <a:p>
            <a:r>
              <a:rPr lang="en-US" dirty="0"/>
              <a:t>Estimate </a:t>
            </a:r>
            <a:r>
              <a:rPr lang="en-US" b="0" i="0" dirty="0">
                <a:solidFill>
                  <a:srgbClr val="F1F1F1"/>
                </a:solidFill>
                <a:effectLst/>
                <a:latin typeface="Roboto" panose="02000000000000000000" pitchFamily="2" charset="0"/>
              </a:rPr>
              <a:t>probability of generating an output sequence given an input sequence</a:t>
            </a:r>
          </a:p>
          <a:p>
            <a:r>
              <a:rPr lang="en-US" b="0" i="0" dirty="0">
                <a:solidFill>
                  <a:srgbClr val="F1F1F1"/>
                </a:solidFill>
                <a:effectLst/>
                <a:latin typeface="Roboto" panose="02000000000000000000" pitchFamily="2" charset="0"/>
              </a:rPr>
              <a:t>Y – answer  , X – question</a:t>
            </a:r>
          </a:p>
          <a:p>
            <a:r>
              <a:rPr lang="en-US" b="0" i="0" dirty="0">
                <a:solidFill>
                  <a:srgbClr val="F1F1F1"/>
                </a:solidFill>
                <a:effectLst/>
                <a:latin typeface="Roboto" panose="02000000000000000000" pitchFamily="2" charset="0"/>
              </a:rPr>
              <a:t>Sequence-level marginalization – marginalize over entire y sequences</a:t>
            </a:r>
            <a:endParaRPr lang="en-US" dirty="0"/>
          </a:p>
        </p:txBody>
      </p:sp>
      <p:sp>
        <p:nvSpPr>
          <p:cNvPr id="4" name="Slide Number Placeholder 3">
            <a:extLst>
              <a:ext uri="{FF2B5EF4-FFF2-40B4-BE49-F238E27FC236}">
                <a16:creationId xmlns:a16="http://schemas.microsoft.com/office/drawing/2014/main" id="{270426BA-CD70-D673-CD70-32C258E53DA6}"/>
              </a:ext>
            </a:extLst>
          </p:cNvPr>
          <p:cNvSpPr>
            <a:spLocks noGrp="1"/>
          </p:cNvSpPr>
          <p:nvPr>
            <p:ph type="sldNum" sz="quarter" idx="5"/>
          </p:nvPr>
        </p:nvSpPr>
        <p:spPr/>
        <p:txBody>
          <a:bodyPr/>
          <a:lstStyle/>
          <a:p>
            <a:fld id="{AC37D21D-6426-4D48-B2F1-5EC8F475E212}" type="slidenum">
              <a:rPr lang="en-US" smtClean="0"/>
              <a:t>5</a:t>
            </a:fld>
            <a:endParaRPr lang="en-US"/>
          </a:p>
        </p:txBody>
      </p:sp>
    </p:spTree>
    <p:extLst>
      <p:ext uri="{BB962C8B-B14F-4D97-AF65-F5344CB8AC3E}">
        <p14:creationId xmlns:p14="http://schemas.microsoft.com/office/powerpoint/2010/main" val="254895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1CC7A-26F7-0CA6-98E2-F27464D8D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0393E6-2224-A9DF-2786-76118840F6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E580D-F07D-B80D-779F-0B0AADD52ADD}"/>
              </a:ext>
            </a:extLst>
          </p:cNvPr>
          <p:cNvSpPr>
            <a:spLocks noGrp="1"/>
          </p:cNvSpPr>
          <p:nvPr>
            <p:ph type="body" idx="1"/>
          </p:nvPr>
        </p:nvSpPr>
        <p:spPr/>
        <p:txBody>
          <a:bodyPr/>
          <a:lstStyle/>
          <a:p>
            <a:endParaRPr lang="en-US" dirty="0">
              <a:ea typeface="Calibri"/>
              <a:cs typeface="Calibri"/>
            </a:endParaRPr>
          </a:p>
          <a:p>
            <a:endParaRPr lang="en-US" dirty="0">
              <a:ea typeface="Calibri"/>
              <a:cs typeface="Calibri"/>
            </a:endParaRP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71043B6D-9EDB-B36A-EEE3-22465BF3A506}"/>
              </a:ext>
            </a:extLst>
          </p:cNvPr>
          <p:cNvSpPr>
            <a:spLocks noGrp="1"/>
          </p:cNvSpPr>
          <p:nvPr>
            <p:ph type="sldNum" sz="quarter" idx="5"/>
          </p:nvPr>
        </p:nvSpPr>
        <p:spPr/>
        <p:txBody>
          <a:bodyPr/>
          <a:lstStyle/>
          <a:p>
            <a:fld id="{AC37D21D-6426-4D48-B2F1-5EC8F475E212}" type="slidenum">
              <a:t>6</a:t>
            </a:fld>
            <a:endParaRPr lang="en-US"/>
          </a:p>
        </p:txBody>
      </p:sp>
    </p:spTree>
    <p:extLst>
      <p:ext uri="{BB962C8B-B14F-4D97-AF65-F5344CB8AC3E}">
        <p14:creationId xmlns:p14="http://schemas.microsoft.com/office/powerpoint/2010/main" val="382057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Encode Wikipedia documents once with document encoder (21M Wikipedia pages – 100 word chunks)</a:t>
            </a:r>
          </a:p>
          <a:p>
            <a:endParaRPr lang="en-US" dirty="0"/>
          </a:p>
          <a:p>
            <a:r>
              <a:rPr lang="en-US" dirty="0"/>
              <a:t>Optimizes distance between question and relevant passage vectors compared to irrelevant ones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FAISS builds index -&gt; ~ sublinear time</a:t>
            </a:r>
          </a:p>
          <a:p>
            <a:r>
              <a:rPr lang="en-US" dirty="0"/>
              <a:t>Efficient retrieval is critical for RAG’s performance, enabling real-time access to external knowledge.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Finetune query encoder end-to-end with RAG</a:t>
            </a:r>
          </a:p>
        </p:txBody>
      </p:sp>
      <p:sp>
        <p:nvSpPr>
          <p:cNvPr id="4" name="Slide Number Placeholder 3"/>
          <p:cNvSpPr>
            <a:spLocks noGrp="1"/>
          </p:cNvSpPr>
          <p:nvPr>
            <p:ph type="sldNum" sz="quarter" idx="5"/>
          </p:nvPr>
        </p:nvSpPr>
        <p:spPr/>
        <p:txBody>
          <a:bodyPr/>
          <a:lstStyle/>
          <a:p>
            <a:fld id="{AC37D21D-6426-4D48-B2F1-5EC8F475E212}" type="slidenum">
              <a:rPr lang="en-US" smtClean="0"/>
              <a:t>7</a:t>
            </a:fld>
            <a:endParaRPr lang="en-US"/>
          </a:p>
        </p:txBody>
      </p:sp>
    </p:spTree>
    <p:extLst>
      <p:ext uri="{BB962C8B-B14F-4D97-AF65-F5344CB8AC3E}">
        <p14:creationId xmlns:p14="http://schemas.microsoft.com/office/powerpoint/2010/main" val="46584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18EB2-800C-7D69-577F-E76C27778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8C612-2E92-BFC5-6195-A43918AE7E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FBCCFD-88A8-3D33-B270-827AB89B58F5}"/>
              </a:ext>
            </a:extLst>
          </p:cNvPr>
          <p:cNvSpPr>
            <a:spLocks noGrp="1"/>
          </p:cNvSpPr>
          <p:nvPr>
            <p:ph type="body" idx="1"/>
          </p:nvPr>
        </p:nvSpPr>
        <p:spPr/>
        <p:txBody>
          <a:bodyPr/>
          <a:lstStyle/>
          <a:p>
            <a:r>
              <a:rPr lang="en-US" b="1" dirty="0"/>
              <a:t>Bidirectional encoder -&gt; autoregressive decoder</a:t>
            </a:r>
          </a:p>
          <a:p>
            <a:r>
              <a:rPr lang="en-US" b="1" dirty="0"/>
              <a:t>BART – Similar to T5, slightly different training</a:t>
            </a:r>
            <a:endParaRPr lang="en-US" dirty="0">
              <a:ea typeface="Calibri"/>
              <a:cs typeface="Calibri"/>
            </a:endParaRPr>
          </a:p>
          <a:p>
            <a:r>
              <a:rPr lang="en-US" dirty="0">
                <a:ea typeface="Calibri"/>
                <a:cs typeface="Calibri"/>
              </a:rPr>
              <a:t>400M parameters</a:t>
            </a:r>
          </a:p>
          <a:p>
            <a:r>
              <a:rPr lang="en-US" dirty="0">
                <a:ea typeface="Calibri"/>
                <a:cs typeface="Calibri"/>
              </a:rPr>
              <a:t>Denoising objective, noising functions as opposed to masking -&gt; outperforms T5 of similar size</a:t>
            </a:r>
          </a:p>
          <a:p>
            <a:pPr marL="171450" indent="-171450">
              <a:buFont typeface="Calibri"/>
              <a:buChar char="-"/>
            </a:pPr>
            <a:endParaRPr lang="en-US" dirty="0">
              <a:ea typeface="Calibri"/>
              <a:cs typeface="Calibri"/>
            </a:endParaRPr>
          </a:p>
        </p:txBody>
      </p:sp>
      <p:sp>
        <p:nvSpPr>
          <p:cNvPr id="4" name="Slide Number Placeholder 3">
            <a:extLst>
              <a:ext uri="{FF2B5EF4-FFF2-40B4-BE49-F238E27FC236}">
                <a16:creationId xmlns:a16="http://schemas.microsoft.com/office/drawing/2014/main" id="{A9286B47-0416-0234-A7C9-2C0028670D72}"/>
              </a:ext>
            </a:extLst>
          </p:cNvPr>
          <p:cNvSpPr>
            <a:spLocks noGrp="1"/>
          </p:cNvSpPr>
          <p:nvPr>
            <p:ph type="sldNum" sz="quarter" idx="5"/>
          </p:nvPr>
        </p:nvSpPr>
        <p:spPr/>
        <p:txBody>
          <a:bodyPr/>
          <a:lstStyle/>
          <a:p>
            <a:fld id="{AC37D21D-6426-4D48-B2F1-5EC8F475E212}" type="slidenum">
              <a:t>8</a:t>
            </a:fld>
            <a:endParaRPr lang="en-US"/>
          </a:p>
        </p:txBody>
      </p:sp>
    </p:spTree>
    <p:extLst>
      <p:ext uri="{BB962C8B-B14F-4D97-AF65-F5344CB8AC3E}">
        <p14:creationId xmlns:p14="http://schemas.microsoft.com/office/powerpoint/2010/main" val="219920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C87EB-C5D8-0CBA-4C0B-68483172DD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B4AD6-1E39-CA1A-624D-D5D4DC800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C22A33-4044-70F1-47AF-1BCA46EC79D4}"/>
              </a:ext>
            </a:extLst>
          </p:cNvPr>
          <p:cNvSpPr>
            <a:spLocks noGrp="1"/>
          </p:cNvSpPr>
          <p:nvPr>
            <p:ph type="body" idx="1"/>
          </p:nvPr>
        </p:nvSpPr>
        <p:spPr/>
        <p:txBody>
          <a:bodyPr/>
          <a:lstStyle/>
          <a:p>
            <a:r>
              <a:rPr lang="en-US" dirty="0"/>
              <a:t>Estimate </a:t>
            </a:r>
            <a:r>
              <a:rPr lang="en-US" b="0" i="0" dirty="0">
                <a:solidFill>
                  <a:srgbClr val="F1F1F1"/>
                </a:solidFill>
                <a:effectLst/>
                <a:latin typeface="Roboto" panose="02000000000000000000" pitchFamily="2" charset="0"/>
              </a:rPr>
              <a:t>probability of generating an output sequence given an input sequence</a:t>
            </a:r>
          </a:p>
          <a:p>
            <a:r>
              <a:rPr lang="en-US" b="0" i="0" dirty="0">
                <a:solidFill>
                  <a:srgbClr val="F1F1F1"/>
                </a:solidFill>
                <a:effectLst/>
                <a:latin typeface="Roboto" panose="02000000000000000000" pitchFamily="2" charset="0"/>
              </a:rPr>
              <a:t>Y – answer  , X – question</a:t>
            </a:r>
          </a:p>
          <a:p>
            <a:r>
              <a:rPr lang="en-US" b="0" i="0" dirty="0">
                <a:solidFill>
                  <a:srgbClr val="F1F1F1"/>
                </a:solidFill>
                <a:effectLst/>
                <a:latin typeface="Roboto" panose="02000000000000000000" pitchFamily="2" charset="0"/>
              </a:rPr>
              <a:t>Sequence-level marginalization – marginalize over entire y sequences</a:t>
            </a:r>
            <a:endParaRPr lang="en-US" dirty="0"/>
          </a:p>
        </p:txBody>
      </p:sp>
      <p:sp>
        <p:nvSpPr>
          <p:cNvPr id="4" name="Slide Number Placeholder 3">
            <a:extLst>
              <a:ext uri="{FF2B5EF4-FFF2-40B4-BE49-F238E27FC236}">
                <a16:creationId xmlns:a16="http://schemas.microsoft.com/office/drawing/2014/main" id="{8F9C2C60-7311-26AE-D37F-94402F088B61}"/>
              </a:ext>
            </a:extLst>
          </p:cNvPr>
          <p:cNvSpPr>
            <a:spLocks noGrp="1"/>
          </p:cNvSpPr>
          <p:nvPr>
            <p:ph type="sldNum" sz="quarter" idx="5"/>
          </p:nvPr>
        </p:nvSpPr>
        <p:spPr/>
        <p:txBody>
          <a:bodyPr/>
          <a:lstStyle/>
          <a:p>
            <a:fld id="{AC37D21D-6426-4D48-B2F1-5EC8F475E212}" type="slidenum">
              <a:rPr lang="en-US" smtClean="0"/>
              <a:t>9</a:t>
            </a:fld>
            <a:endParaRPr lang="en-US"/>
          </a:p>
        </p:txBody>
      </p:sp>
    </p:spTree>
    <p:extLst>
      <p:ext uri="{BB962C8B-B14F-4D97-AF65-F5344CB8AC3E}">
        <p14:creationId xmlns:p14="http://schemas.microsoft.com/office/powerpoint/2010/main" val="97331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0560F3-58A8-496D-A195-A8B3B1D957D6}" type="datetime1">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889E7-909E-4F65-AF1D-93D5375676BF}" type="datetime1">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16DCE-C920-4BE2-8D57-E3739F2802D8}" type="datetime1">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7B498-BABF-4425-967B-81D2AC15F91D}" type="datetime1">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57561-ED47-4CAD-A260-1AE9AAF5300A}" type="datetime1">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7714C1-50DB-4F75-8466-D788FCC8AE3A}" type="datetime1">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26656-29DA-4BB7-B31A-CD1D727EE237}" type="datetime1">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A1EA9A-E1E1-4B1D-AC7A-BF45F8E955CC}" type="datetime1">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1301C-C0AB-48A7-81F1-2BE39260E452}" type="datetime1">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4F0D73-50D5-493D-B36C-E21922FDB31D}" type="datetime1">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1C52E-F81A-42CA-B27E-77BF09405DB5}" type="datetime1">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CC4B3A-7816-4DD5-AE1A-D7FDDB782824}" type="datetime1">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1.xml"/><Relationship Id="rId13" Type="http://schemas.openxmlformats.org/officeDocument/2006/relationships/hyperlink" Target="https://aclanthology.org/2020.emnlp-main.550/" TargetMode="External"/><Relationship Id="rId3" Type="http://schemas.openxmlformats.org/officeDocument/2006/relationships/tags" Target="../tags/tag27.xml"/><Relationship Id="rId7" Type="http://schemas.openxmlformats.org/officeDocument/2006/relationships/slideLayout" Target="../slideLayouts/slideLayout2.xml"/><Relationship Id="rId12" Type="http://schemas.openxmlformats.org/officeDocument/2006/relationships/image" Target="../media/image4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39.png"/><Relationship Id="rId5" Type="http://schemas.openxmlformats.org/officeDocument/2006/relationships/tags" Target="../tags/tag29.xml"/><Relationship Id="rId15" Type="http://schemas.openxmlformats.org/officeDocument/2006/relationships/image" Target="../media/image42.png"/><Relationship Id="rId10" Type="http://schemas.openxmlformats.org/officeDocument/2006/relationships/image" Target="../media/image38.png"/><Relationship Id="rId4" Type="http://schemas.openxmlformats.org/officeDocument/2006/relationships/tags" Target="../tags/tag28.xml"/><Relationship Id="rId9" Type="http://schemas.openxmlformats.org/officeDocument/2006/relationships/image" Target="../media/image37.png"/><Relationship Id="rId1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hyperlink" Target="https://aclanthology.org/2020.emnlp-main.550/" TargetMode="External"/><Relationship Id="rId17" Type="http://schemas.openxmlformats.org/officeDocument/2006/relationships/image" Target="../media/image9.png"/><Relationship Id="rId2" Type="http://schemas.openxmlformats.org/officeDocument/2006/relationships/tags" Target="../tags/tag2.xml"/><Relationship Id="rId16"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5" Type="http://schemas.openxmlformats.org/officeDocument/2006/relationships/image" Target="../media/image7.png"/><Relationship Id="rId10" Type="http://schemas.openxmlformats.org/officeDocument/2006/relationships/notesSlide" Target="../notesSlides/notesSlide5.xml"/><Relationship Id="rId19" Type="http://schemas.openxmlformats.org/officeDocument/2006/relationships/image" Target="../media/image11.png"/><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tags" Target="../tags/tag11.xml"/><Relationship Id="rId21" Type="http://schemas.openxmlformats.org/officeDocument/2006/relationships/image" Target="../media/image20.png"/><Relationship Id="rId7" Type="http://schemas.openxmlformats.org/officeDocument/2006/relationships/tags" Target="../tags/tag15.xml"/><Relationship Id="rId12" Type="http://schemas.openxmlformats.org/officeDocument/2006/relationships/image" Target="../media/image13.png"/><Relationship Id="rId17" Type="http://schemas.openxmlformats.org/officeDocument/2006/relationships/hyperlink" Target="https://aclanthology.org/2020.emnlp-main.550/" TargetMode="External"/><Relationship Id="rId25" Type="http://schemas.openxmlformats.org/officeDocument/2006/relationships/image" Target="../media/image24.svg"/><Relationship Id="rId2" Type="http://schemas.openxmlformats.org/officeDocument/2006/relationships/tags" Target="../tags/tag10.xml"/><Relationship Id="rId16" Type="http://schemas.openxmlformats.org/officeDocument/2006/relationships/image" Target="../media/image17.svg"/><Relationship Id="rId20" Type="http://schemas.openxmlformats.org/officeDocument/2006/relationships/image" Target="../media/image19.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2.png"/><Relationship Id="rId24" Type="http://schemas.openxmlformats.org/officeDocument/2006/relationships/image" Target="../media/image23.png"/><Relationship Id="rId5" Type="http://schemas.openxmlformats.org/officeDocument/2006/relationships/tags" Target="../tags/tag13.xml"/><Relationship Id="rId15" Type="http://schemas.openxmlformats.org/officeDocument/2006/relationships/image" Target="../media/image16.png"/><Relationship Id="rId23" Type="http://schemas.openxmlformats.org/officeDocument/2006/relationships/image" Target="../media/image22.png"/><Relationship Id="rId10" Type="http://schemas.openxmlformats.org/officeDocument/2006/relationships/notesSlide" Target="../notesSlides/notesSlide7.xml"/><Relationship Id="rId19" Type="http://schemas.openxmlformats.org/officeDocument/2006/relationships/image" Target="../media/image9.png"/><Relationship Id="rId4" Type="http://schemas.openxmlformats.org/officeDocument/2006/relationships/tags" Target="../tags/tag12.xml"/><Relationship Id="rId9" Type="http://schemas.openxmlformats.org/officeDocument/2006/relationships/slideLayout" Target="../slideLayouts/slideLayout2.xml"/><Relationship Id="rId14" Type="http://schemas.openxmlformats.org/officeDocument/2006/relationships/image" Target="../media/image15.sv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5.png"/><Relationship Id="rId18" Type="http://schemas.openxmlformats.org/officeDocument/2006/relationships/image" Target="../media/image10.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hyperlink" Target="https://aclanthology.org/2020.emnlp-main.550/" TargetMode="External"/><Relationship Id="rId17" Type="http://schemas.openxmlformats.org/officeDocument/2006/relationships/image" Target="../media/image9.png"/><Relationship Id="rId2" Type="http://schemas.openxmlformats.org/officeDocument/2006/relationships/tags" Target="../tags/tag18.xml"/><Relationship Id="rId16" Type="http://schemas.openxmlformats.org/officeDocument/2006/relationships/image" Target="../media/image8.png"/><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4.png"/><Relationship Id="rId5" Type="http://schemas.openxmlformats.org/officeDocument/2006/relationships/tags" Target="../tags/tag21.xml"/><Relationship Id="rId15" Type="http://schemas.openxmlformats.org/officeDocument/2006/relationships/image" Target="../media/image7.png"/><Relationship Id="rId10" Type="http://schemas.openxmlformats.org/officeDocument/2006/relationships/notesSlide" Target="../notesSlides/notesSlide9.xml"/><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slideLayout" Target="../slideLayouts/slideLayout2.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latin typeface="Times New Roman" panose="02020603050405020304" pitchFamily="18" charset="0"/>
                <a:ea typeface="+mj-lt"/>
                <a:cs typeface="Times New Roman" panose="02020603050405020304" pitchFamily="18" charset="0"/>
              </a:rPr>
              <a:t>Retrieval-Augmented Generation for Knowledge-Intensive NLP Tasks </a:t>
            </a:r>
          </a:p>
        </p:txBody>
      </p:sp>
      <p:sp>
        <p:nvSpPr>
          <p:cNvPr id="3" name="Subtitle 2"/>
          <p:cNvSpPr>
            <a:spLocks noGrp="1"/>
          </p:cNvSpPr>
          <p:nvPr>
            <p:ph type="subTitle" idx="1"/>
          </p:nvPr>
        </p:nvSpPr>
        <p:spPr>
          <a:xfrm>
            <a:off x="1524000" y="3602038"/>
            <a:ext cx="9144000" cy="1157762"/>
          </a:xfrm>
        </p:spPr>
        <p:txBody>
          <a:bodyPr vert="horz" lIns="91440" tIns="45720" rIns="91440" bIns="45720" rtlCol="0" anchor="t">
            <a:normAutofit/>
          </a:bodyPr>
          <a:lstStyle/>
          <a:p>
            <a:r>
              <a:rPr lang="en-US" sz="1600" dirty="0">
                <a:latin typeface="Times New Roman"/>
                <a:ea typeface="+mn-lt"/>
                <a:cs typeface="Times New Roman"/>
              </a:rPr>
              <a:t>Patrick Lewis, Ethan Perez, Aleksandra </a:t>
            </a:r>
            <a:r>
              <a:rPr lang="en-US" sz="1600" dirty="0" err="1">
                <a:latin typeface="Times New Roman"/>
                <a:ea typeface="+mn-lt"/>
                <a:cs typeface="Times New Roman"/>
              </a:rPr>
              <a:t>Piktus</a:t>
            </a:r>
            <a:r>
              <a:rPr lang="en-US" sz="1600" dirty="0">
                <a:latin typeface="Times New Roman"/>
                <a:ea typeface="+mn-lt"/>
                <a:cs typeface="Times New Roman"/>
              </a:rPr>
              <a:t>, Fabio Petroni, Vladimir </a:t>
            </a:r>
            <a:r>
              <a:rPr lang="en-US" sz="1600" dirty="0" err="1">
                <a:latin typeface="Times New Roman"/>
                <a:ea typeface="+mn-lt"/>
                <a:cs typeface="Times New Roman"/>
              </a:rPr>
              <a:t>Karpukhin</a:t>
            </a:r>
            <a:r>
              <a:rPr lang="en-US" sz="1600" dirty="0">
                <a:latin typeface="Times New Roman"/>
                <a:ea typeface="+mn-lt"/>
                <a:cs typeface="Times New Roman"/>
              </a:rPr>
              <a:t>, </a:t>
            </a:r>
            <a:endParaRPr lang="en-US" sz="1600" dirty="0">
              <a:latin typeface="Times New Roman"/>
              <a:cs typeface="Times New Roman"/>
            </a:endParaRPr>
          </a:p>
          <a:p>
            <a:r>
              <a:rPr lang="en-US" sz="1600" dirty="0">
                <a:latin typeface="Times New Roman"/>
                <a:ea typeface="+mn-lt"/>
                <a:cs typeface="Times New Roman"/>
              </a:rPr>
              <a:t>Naman Goyal, Heinrich </a:t>
            </a:r>
            <a:r>
              <a:rPr lang="en-US" sz="1600" dirty="0" err="1">
                <a:latin typeface="Times New Roman"/>
                <a:ea typeface="+mn-lt"/>
                <a:cs typeface="Times New Roman"/>
              </a:rPr>
              <a:t>Küttler</a:t>
            </a:r>
            <a:r>
              <a:rPr lang="en-US" sz="1600" dirty="0">
                <a:latin typeface="Times New Roman"/>
                <a:ea typeface="+mn-lt"/>
                <a:cs typeface="Times New Roman"/>
              </a:rPr>
              <a:t>,  Mike Lewis, Wen-tau Yih, </a:t>
            </a:r>
            <a:endParaRPr lang="en-US" dirty="0"/>
          </a:p>
          <a:p>
            <a:r>
              <a:rPr lang="en-US" sz="1600" dirty="0">
                <a:latin typeface="Times New Roman"/>
                <a:ea typeface="+mn-lt"/>
                <a:cs typeface="Times New Roman"/>
              </a:rPr>
              <a:t>Tim </a:t>
            </a:r>
            <a:r>
              <a:rPr lang="en-US" sz="1600" dirty="0" err="1">
                <a:latin typeface="Times New Roman"/>
                <a:ea typeface="+mn-lt"/>
                <a:cs typeface="Times New Roman"/>
              </a:rPr>
              <a:t>Rocktäschel</a:t>
            </a:r>
            <a:r>
              <a:rPr lang="en-US" sz="1600" dirty="0">
                <a:latin typeface="Times New Roman"/>
                <a:ea typeface="+mn-lt"/>
                <a:cs typeface="Times New Roman"/>
              </a:rPr>
              <a:t>, Sebastian Riedel, Douwe Kiela</a:t>
            </a:r>
            <a:endParaRPr lang="en-US" dirty="0"/>
          </a:p>
        </p:txBody>
      </p:sp>
      <p:sp>
        <p:nvSpPr>
          <p:cNvPr id="4" name="Slide Number Placeholder 3">
            <a:extLst>
              <a:ext uri="{FF2B5EF4-FFF2-40B4-BE49-F238E27FC236}">
                <a16:creationId xmlns:a16="http://schemas.microsoft.com/office/drawing/2014/main" id="{6DF2A6E9-AFD0-DB53-6157-AC298FA5EF36}"/>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A9A40-93B1-5548-99CE-5423A75AF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99E9B-85E2-397F-15C2-B82524E047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Experiments</a:t>
            </a:r>
          </a:p>
        </p:txBody>
      </p:sp>
      <p:sp>
        <p:nvSpPr>
          <p:cNvPr id="3" name="Content Placeholder 2">
            <a:extLst>
              <a:ext uri="{FF2B5EF4-FFF2-40B4-BE49-F238E27FC236}">
                <a16:creationId xmlns:a16="http://schemas.microsoft.com/office/drawing/2014/main" id="{B259808B-F5E8-F486-C956-45BCCBF47D6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Can be applied to any task with input/output sequence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Focus is on tasks with need for precise knowledge access</a:t>
            </a:r>
          </a:p>
          <a:p>
            <a:pPr marL="0" indent="0">
              <a:buNone/>
            </a:pPr>
            <a:endParaRPr lang="en-US" dirty="0"/>
          </a:p>
        </p:txBody>
      </p:sp>
      <p:sp>
        <p:nvSpPr>
          <p:cNvPr id="4" name="Slide Number Placeholder 3">
            <a:extLst>
              <a:ext uri="{FF2B5EF4-FFF2-40B4-BE49-F238E27FC236}">
                <a16:creationId xmlns:a16="http://schemas.microsoft.com/office/drawing/2014/main" id="{10147504-B105-1262-5DE5-DC21D2E659F2}"/>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5" name="Rectangle 4">
            <a:extLst>
              <a:ext uri="{FF2B5EF4-FFF2-40B4-BE49-F238E27FC236}">
                <a16:creationId xmlns:a16="http://schemas.microsoft.com/office/drawing/2014/main" id="{6F8657F4-D8E5-1C88-4048-54A8F9A05150}"/>
              </a:ext>
            </a:extLst>
          </p:cNvPr>
          <p:cNvSpPr/>
          <p:nvPr/>
        </p:nvSpPr>
        <p:spPr>
          <a:xfrm>
            <a:off x="977900" y="3657600"/>
            <a:ext cx="4114800" cy="914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Open-domain QA</a:t>
            </a:r>
          </a:p>
        </p:txBody>
      </p:sp>
      <p:sp>
        <p:nvSpPr>
          <p:cNvPr id="6" name="Rectangle 5">
            <a:extLst>
              <a:ext uri="{FF2B5EF4-FFF2-40B4-BE49-F238E27FC236}">
                <a16:creationId xmlns:a16="http://schemas.microsoft.com/office/drawing/2014/main" id="{9DD08641-A429-F142-9557-F0470DB4A720}"/>
              </a:ext>
            </a:extLst>
          </p:cNvPr>
          <p:cNvSpPr/>
          <p:nvPr/>
        </p:nvSpPr>
        <p:spPr>
          <a:xfrm>
            <a:off x="977900" y="4706937"/>
            <a:ext cx="4114800" cy="914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Abstractive open-domain QA</a:t>
            </a:r>
          </a:p>
        </p:txBody>
      </p:sp>
      <p:sp>
        <p:nvSpPr>
          <p:cNvPr id="7" name="Rectangle 6">
            <a:extLst>
              <a:ext uri="{FF2B5EF4-FFF2-40B4-BE49-F238E27FC236}">
                <a16:creationId xmlns:a16="http://schemas.microsoft.com/office/drawing/2014/main" id="{F243BD01-8905-C0E0-C9C6-EB4709AAD51A}"/>
              </a:ext>
            </a:extLst>
          </p:cNvPr>
          <p:cNvSpPr/>
          <p:nvPr/>
        </p:nvSpPr>
        <p:spPr>
          <a:xfrm>
            <a:off x="6553200" y="3590132"/>
            <a:ext cx="4114800" cy="914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Question Generation</a:t>
            </a:r>
          </a:p>
        </p:txBody>
      </p:sp>
      <p:sp>
        <p:nvSpPr>
          <p:cNvPr id="8" name="Rectangle 7">
            <a:extLst>
              <a:ext uri="{FF2B5EF4-FFF2-40B4-BE49-F238E27FC236}">
                <a16:creationId xmlns:a16="http://schemas.microsoft.com/office/drawing/2014/main" id="{8041E26D-267A-3708-A9C1-57D7B19FBE6A}"/>
              </a:ext>
            </a:extLst>
          </p:cNvPr>
          <p:cNvSpPr/>
          <p:nvPr/>
        </p:nvSpPr>
        <p:spPr>
          <a:xfrm>
            <a:off x="6553200" y="4706937"/>
            <a:ext cx="4114800" cy="914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Fact Verification</a:t>
            </a:r>
          </a:p>
        </p:txBody>
      </p:sp>
    </p:spTree>
    <p:extLst>
      <p:ext uri="{BB962C8B-B14F-4D97-AF65-F5344CB8AC3E}">
        <p14:creationId xmlns:p14="http://schemas.microsoft.com/office/powerpoint/2010/main" val="83085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1FF49-95DF-7307-D63A-BC013E11F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77A72-CA00-1532-6686-02F89E0D66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Open-Domain QA</a:t>
            </a:r>
          </a:p>
        </p:txBody>
      </p:sp>
      <p:sp>
        <p:nvSpPr>
          <p:cNvPr id="4" name="Slide Number Placeholder 3">
            <a:extLst>
              <a:ext uri="{FF2B5EF4-FFF2-40B4-BE49-F238E27FC236}">
                <a16:creationId xmlns:a16="http://schemas.microsoft.com/office/drawing/2014/main" id="{CE29DC9E-4CAE-44E9-2C40-8F4C3600A26E}"/>
              </a:ext>
            </a:extLst>
          </p:cNvPr>
          <p:cNvSpPr>
            <a:spLocks noGrp="1"/>
          </p:cNvSpPr>
          <p:nvPr>
            <p:ph type="sldNum" sz="quarter" idx="12"/>
          </p:nvPr>
        </p:nvSpPr>
        <p:spPr/>
        <p:txBody>
          <a:bodyPr/>
          <a:lstStyle/>
          <a:p>
            <a:fld id="{330EA680-D336-4FF7-8B7A-9848BB0A1C32}" type="slidenum">
              <a:rPr lang="en-US" smtClean="0"/>
              <a:t>11</a:t>
            </a:fld>
            <a:endParaRPr lang="en-US"/>
          </a:p>
        </p:txBody>
      </p:sp>
      <p:pic>
        <p:nvPicPr>
          <p:cNvPr id="10" name="Picture 9">
            <a:extLst>
              <a:ext uri="{FF2B5EF4-FFF2-40B4-BE49-F238E27FC236}">
                <a16:creationId xmlns:a16="http://schemas.microsoft.com/office/drawing/2014/main" id="{9822DD9D-4F7B-1AC4-7C94-1E907DF6D501}"/>
              </a:ext>
            </a:extLst>
          </p:cNvPr>
          <p:cNvPicPr>
            <a:picLocks noChangeAspect="1"/>
          </p:cNvPicPr>
          <p:nvPr/>
        </p:nvPicPr>
        <p:blipFill>
          <a:blip r:embed="rId3"/>
          <a:stretch>
            <a:fillRect/>
          </a:stretch>
        </p:blipFill>
        <p:spPr>
          <a:xfrm>
            <a:off x="2353071" y="1637507"/>
            <a:ext cx="7485858" cy="3407144"/>
          </a:xfrm>
          <a:prstGeom prst="rect">
            <a:avLst/>
          </a:prstGeom>
        </p:spPr>
      </p:pic>
      <p:sp>
        <p:nvSpPr>
          <p:cNvPr id="5" name="TextBox 4">
            <a:extLst>
              <a:ext uri="{FF2B5EF4-FFF2-40B4-BE49-F238E27FC236}">
                <a16:creationId xmlns:a16="http://schemas.microsoft.com/office/drawing/2014/main" id="{F1801D4C-0AA2-81D8-9DD7-BDF6DFD1491B}"/>
              </a:ext>
            </a:extLst>
          </p:cNvPr>
          <p:cNvSpPr txBox="1"/>
          <p:nvPr/>
        </p:nvSpPr>
        <p:spPr>
          <a:xfrm>
            <a:off x="4527122" y="5810280"/>
            <a:ext cx="18614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Standard test set</a:t>
            </a:r>
          </a:p>
        </p:txBody>
      </p:sp>
      <p:sp>
        <p:nvSpPr>
          <p:cNvPr id="6" name="TextBox 5">
            <a:extLst>
              <a:ext uri="{FF2B5EF4-FFF2-40B4-BE49-F238E27FC236}">
                <a16:creationId xmlns:a16="http://schemas.microsoft.com/office/drawing/2014/main" id="{8002BF0F-A2BE-0727-325C-53B1D6667340}"/>
              </a:ext>
            </a:extLst>
          </p:cNvPr>
          <p:cNvSpPr txBox="1"/>
          <p:nvPr/>
        </p:nvSpPr>
        <p:spPr>
          <a:xfrm>
            <a:off x="8086725" y="5810280"/>
            <a:ext cx="206595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TQA-Wiki test set</a:t>
            </a:r>
          </a:p>
        </p:txBody>
      </p:sp>
      <p:cxnSp>
        <p:nvCxnSpPr>
          <p:cNvPr id="8" name="Connector: Elbow 7">
            <a:extLst>
              <a:ext uri="{FF2B5EF4-FFF2-40B4-BE49-F238E27FC236}">
                <a16:creationId xmlns:a16="http://schemas.microsoft.com/office/drawing/2014/main" id="{2AF556C1-8364-78B2-3CA3-365400F9C63B}"/>
              </a:ext>
            </a:extLst>
          </p:cNvPr>
          <p:cNvCxnSpPr>
            <a:cxnSpLocks/>
            <a:stCxn id="5" idx="3"/>
          </p:cNvCxnSpPr>
          <p:nvPr/>
        </p:nvCxnSpPr>
        <p:spPr>
          <a:xfrm flipV="1">
            <a:off x="6388529" y="4895850"/>
            <a:ext cx="574249" cy="1114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or: Elbow 12">
            <a:extLst>
              <a:ext uri="{FF2B5EF4-FFF2-40B4-BE49-F238E27FC236}">
                <a16:creationId xmlns:a16="http://schemas.microsoft.com/office/drawing/2014/main" id="{D88C3436-8C79-5046-D306-4936268CBB8A}"/>
              </a:ext>
            </a:extLst>
          </p:cNvPr>
          <p:cNvCxnSpPr>
            <a:stCxn id="6" idx="1"/>
          </p:cNvCxnSpPr>
          <p:nvPr/>
        </p:nvCxnSpPr>
        <p:spPr>
          <a:xfrm rot="10800000">
            <a:off x="7591425" y="4895851"/>
            <a:ext cx="495300" cy="1114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267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E080-AAE4-55B2-72F9-5A78D1B33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CF6C9-79EE-234F-EE21-114CC9F1A4E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Abstractive QA</a:t>
            </a:r>
          </a:p>
        </p:txBody>
      </p:sp>
      <p:sp>
        <p:nvSpPr>
          <p:cNvPr id="4" name="Slide Number Placeholder 3">
            <a:extLst>
              <a:ext uri="{FF2B5EF4-FFF2-40B4-BE49-F238E27FC236}">
                <a16:creationId xmlns:a16="http://schemas.microsoft.com/office/drawing/2014/main" id="{3CCB45A0-0459-CDBF-2ABC-DFB20738B70F}"/>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3" name="Picture 2">
            <a:extLst>
              <a:ext uri="{FF2B5EF4-FFF2-40B4-BE49-F238E27FC236}">
                <a16:creationId xmlns:a16="http://schemas.microsoft.com/office/drawing/2014/main" id="{929E7217-41F3-D6FE-054B-109B72AA7B24}"/>
              </a:ext>
            </a:extLst>
          </p:cNvPr>
          <p:cNvPicPr>
            <a:picLocks noChangeAspect="1"/>
          </p:cNvPicPr>
          <p:nvPr/>
        </p:nvPicPr>
        <p:blipFill>
          <a:blip r:embed="rId3"/>
          <a:srcRect r="76249"/>
          <a:stretch/>
        </p:blipFill>
        <p:spPr>
          <a:xfrm>
            <a:off x="7372601" y="1988958"/>
            <a:ext cx="1873125" cy="3251944"/>
          </a:xfrm>
          <a:prstGeom prst="rect">
            <a:avLst/>
          </a:prstGeom>
        </p:spPr>
      </p:pic>
      <p:sp>
        <p:nvSpPr>
          <p:cNvPr id="9" name="TextBox 8">
            <a:extLst>
              <a:ext uri="{FF2B5EF4-FFF2-40B4-BE49-F238E27FC236}">
                <a16:creationId xmlns:a16="http://schemas.microsoft.com/office/drawing/2014/main" id="{2B76131A-D54F-7A8F-5AAE-74CFD4019D8E}"/>
              </a:ext>
            </a:extLst>
          </p:cNvPr>
          <p:cNvSpPr txBox="1"/>
          <p:nvPr/>
        </p:nvSpPr>
        <p:spPr>
          <a:xfrm>
            <a:off x="2219325" y="6321365"/>
            <a:ext cx="775335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*Uses gold context/evidence. Best model without gold access underlined.</a:t>
            </a:r>
          </a:p>
        </p:txBody>
      </p:sp>
      <p:sp>
        <p:nvSpPr>
          <p:cNvPr id="10" name="TextBox 9">
            <a:extLst>
              <a:ext uri="{FF2B5EF4-FFF2-40B4-BE49-F238E27FC236}">
                <a16:creationId xmlns:a16="http://schemas.microsoft.com/office/drawing/2014/main" id="{E1B12213-442B-D61A-7F4F-7054CE99CDCF}"/>
              </a:ext>
            </a:extLst>
          </p:cNvPr>
          <p:cNvSpPr txBox="1"/>
          <p:nvPr/>
        </p:nvSpPr>
        <p:spPr>
          <a:xfrm>
            <a:off x="457200" y="1672264"/>
            <a:ext cx="6096000" cy="5078313"/>
          </a:xfrm>
          <a:prstGeom prst="rect">
            <a:avLst/>
          </a:prstGeom>
          <a:noFill/>
        </p:spPr>
        <p:txBody>
          <a:bodyPr wrap="square">
            <a:spAutoFit/>
          </a:bodyPr>
          <a:lstStyle/>
          <a:p>
            <a:pPr algn="l"/>
            <a:r>
              <a:rPr lang="en-US" sz="2000" b="1" i="0" dirty="0">
                <a:effectLst/>
                <a:latin typeface="Times New Roman" panose="02020603050405020304" pitchFamily="18" charset="0"/>
                <a:cs typeface="Times New Roman" panose="02020603050405020304" pitchFamily="18" charset="0"/>
              </a:rPr>
              <a:t>Input</a:t>
            </a:r>
            <a:r>
              <a:rPr lang="en-US" sz="2000" b="0" i="0" dirty="0">
                <a:effectLst/>
                <a:latin typeface="Times New Roman" panose="02020603050405020304" pitchFamily="18" charset="0"/>
                <a:cs typeface="Times New Roman" panose="02020603050405020304" pitchFamily="18" charset="0"/>
              </a:rPr>
              <a:t>: how many calories in average apple</a:t>
            </a:r>
          </a:p>
          <a:p>
            <a:pPr algn="l"/>
            <a:endParaRPr lang="en-US" sz="2000" b="1" i="0" dirty="0">
              <a:effectLst/>
              <a:latin typeface="Times New Roman" panose="02020603050405020304" pitchFamily="18" charset="0"/>
              <a:cs typeface="Times New Roman" panose="02020603050405020304" pitchFamily="18" charset="0"/>
            </a:endParaRPr>
          </a:p>
          <a:p>
            <a:pPr>
              <a:spcBef>
                <a:spcPts val="300"/>
              </a:spcBef>
            </a:pPr>
            <a:r>
              <a:rPr lang="en-US" sz="2000" b="1" i="0" dirty="0">
                <a:effectLst/>
                <a:latin typeface="Times New Roman" panose="02020603050405020304" pitchFamily="18" charset="0"/>
                <a:cs typeface="Times New Roman" panose="02020603050405020304" pitchFamily="18" charset="0"/>
              </a:rPr>
              <a:t>GOLD</a:t>
            </a:r>
            <a:r>
              <a:rPr lang="en-US" sz="2000" b="0" i="0" dirty="0">
                <a:effectLst/>
                <a:latin typeface="Times New Roman" panose="02020603050405020304" pitchFamily="18" charset="0"/>
                <a:cs typeface="Times New Roman" panose="02020603050405020304" pitchFamily="18" charset="0"/>
              </a:rPr>
              <a:t>: an average apple has 80 calories</a:t>
            </a:r>
          </a:p>
          <a:p>
            <a:pPr>
              <a:spcBef>
                <a:spcPts val="300"/>
              </a:spcBef>
            </a:pPr>
            <a:endParaRPr lang="en-US" sz="2000" b="1" i="0" dirty="0">
              <a:effectLst/>
              <a:latin typeface="Times New Roman" panose="02020603050405020304" pitchFamily="18" charset="0"/>
              <a:cs typeface="Times New Roman" panose="02020603050405020304" pitchFamily="18" charset="0"/>
            </a:endParaRPr>
          </a:p>
          <a:p>
            <a:pPr algn="l">
              <a:spcBef>
                <a:spcPts val="300"/>
              </a:spcBef>
            </a:pPr>
            <a:r>
              <a:rPr lang="en-US" sz="2000" b="1" i="0" dirty="0">
                <a:effectLst/>
                <a:latin typeface="Times New Roman" panose="02020603050405020304" pitchFamily="18" charset="0"/>
                <a:cs typeface="Times New Roman" panose="02020603050405020304" pitchFamily="18" charset="0"/>
              </a:rPr>
              <a:t>BART</a:t>
            </a:r>
            <a:r>
              <a:rPr lang="en-US" sz="2000" b="0" i="0" dirty="0">
                <a:effectLst/>
                <a:latin typeface="Times New Roman" panose="02020603050405020304" pitchFamily="18" charset="0"/>
                <a:cs typeface="Times New Roman" panose="02020603050405020304" pitchFamily="18" charset="0"/>
              </a:rPr>
              <a:t>: The average apple contains 1,000 calories in an average apple and 1,200 calories in a medium apple</a:t>
            </a:r>
          </a:p>
          <a:p>
            <a:pPr algn="l">
              <a:spcBef>
                <a:spcPts val="300"/>
              </a:spcBef>
            </a:pPr>
            <a:endParaRPr lang="en-US" sz="2000" b="1" i="0" dirty="0">
              <a:effectLst/>
              <a:latin typeface="Times New Roman" panose="02020603050405020304" pitchFamily="18" charset="0"/>
              <a:cs typeface="Times New Roman" panose="02020603050405020304" pitchFamily="18" charset="0"/>
            </a:endParaRPr>
          </a:p>
          <a:p>
            <a:pPr algn="l">
              <a:spcBef>
                <a:spcPts val="300"/>
              </a:spcBef>
            </a:pPr>
            <a:r>
              <a:rPr lang="en-US" sz="2000" b="1" i="0" dirty="0">
                <a:effectLst/>
                <a:latin typeface="Times New Roman" panose="02020603050405020304" pitchFamily="18" charset="0"/>
                <a:cs typeface="Times New Roman" panose="02020603050405020304" pitchFamily="18" charset="0"/>
              </a:rPr>
              <a:t>RAG</a:t>
            </a:r>
            <a:r>
              <a:rPr lang="en-US" sz="2000" b="0" i="0" dirty="0">
                <a:effectLst/>
                <a:latin typeface="Times New Roman" panose="02020603050405020304" pitchFamily="18" charset="0"/>
                <a:cs typeface="Times New Roman" panose="02020603050405020304" pitchFamily="18" charset="0"/>
              </a:rPr>
              <a:t>: There are 126 calories in an average apple, while an extra large size apple has 172 calories</a:t>
            </a:r>
          </a:p>
          <a:p>
            <a:pPr algn="l">
              <a:spcBef>
                <a:spcPts val="300"/>
              </a:spcBef>
            </a:pPr>
            <a:endParaRPr lang="en-US" sz="2000" b="0" i="0" dirty="0">
              <a:effectLst/>
              <a:latin typeface="Times New Roman" panose="02020603050405020304" pitchFamily="18" charset="0"/>
              <a:cs typeface="Times New Roman" panose="02020603050405020304" pitchFamily="18" charset="0"/>
            </a:endParaRPr>
          </a:p>
          <a:p>
            <a:pPr>
              <a:spcBef>
                <a:spcPts val="300"/>
              </a:spcBef>
            </a:pPr>
            <a:r>
              <a:rPr lang="en-US" sz="2000" b="1" i="0" dirty="0">
                <a:effectLst/>
                <a:latin typeface="Times New Roman" panose="02020603050405020304" pitchFamily="18" charset="0"/>
                <a:cs typeface="Times New Roman" panose="02020603050405020304" pitchFamily="18" charset="0"/>
              </a:rPr>
              <a:t>Top Retrieved doc</a:t>
            </a:r>
            <a:r>
              <a:rPr lang="en-US" sz="2000" b="0" i="0" dirty="0">
                <a:effectLst/>
                <a:latin typeface="Times New Roman" panose="02020603050405020304" pitchFamily="18" charset="0"/>
                <a:cs typeface="Times New Roman" panose="02020603050405020304" pitchFamily="18" charset="0"/>
              </a:rPr>
              <a:t>: A typical apple serving weighs 242 grams and provides 126 calories with a moderate content of dietary fiber (table). Otherwise, there is ... is usually not eaten and is discarded.</a:t>
            </a:r>
          </a:p>
          <a:p>
            <a:pPr algn="l">
              <a:spcBef>
                <a:spcPts val="300"/>
              </a:spcBef>
            </a:pPr>
            <a:endParaRPr lang="en-US" sz="2400"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A1D999B-BBE2-6C80-BD19-A6BEC633FF12}"/>
              </a:ext>
            </a:extLst>
          </p:cNvPr>
          <p:cNvPicPr>
            <a:picLocks noChangeAspect="1"/>
          </p:cNvPicPr>
          <p:nvPr/>
        </p:nvPicPr>
        <p:blipFill>
          <a:blip r:embed="rId3"/>
          <a:srcRect l="45654" r="27616"/>
          <a:stretch/>
        </p:blipFill>
        <p:spPr>
          <a:xfrm>
            <a:off x="9245726" y="1988958"/>
            <a:ext cx="2108074" cy="3251944"/>
          </a:xfrm>
          <a:prstGeom prst="rect">
            <a:avLst/>
          </a:prstGeom>
        </p:spPr>
      </p:pic>
    </p:spTree>
    <p:extLst>
      <p:ext uri="{BB962C8B-B14F-4D97-AF65-F5344CB8AC3E}">
        <p14:creationId xmlns:p14="http://schemas.microsoft.com/office/powerpoint/2010/main" val="399945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1508-A736-3AEB-B991-6B2547EDF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81E89-3118-F98D-C72A-DA344133CAB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Abstractive QA</a:t>
            </a:r>
          </a:p>
        </p:txBody>
      </p:sp>
      <p:sp>
        <p:nvSpPr>
          <p:cNvPr id="4" name="Slide Number Placeholder 3">
            <a:extLst>
              <a:ext uri="{FF2B5EF4-FFF2-40B4-BE49-F238E27FC236}">
                <a16:creationId xmlns:a16="http://schemas.microsoft.com/office/drawing/2014/main" id="{C7D5FD57-55D8-F1E3-15ED-150345A69721}"/>
              </a:ext>
            </a:extLst>
          </p:cNvPr>
          <p:cNvSpPr>
            <a:spLocks noGrp="1"/>
          </p:cNvSpPr>
          <p:nvPr>
            <p:ph type="sldNum" sz="quarter" idx="12"/>
          </p:nvPr>
        </p:nvSpPr>
        <p:spPr/>
        <p:txBody>
          <a:bodyPr/>
          <a:lstStyle/>
          <a:p>
            <a:fld id="{330EA680-D336-4FF7-8B7A-9848BB0A1C32}" type="slidenum">
              <a:rPr lang="en-US" smtClean="0"/>
              <a:t>13</a:t>
            </a:fld>
            <a:endParaRPr lang="en-US"/>
          </a:p>
        </p:txBody>
      </p:sp>
      <p:pic>
        <p:nvPicPr>
          <p:cNvPr id="5" name="Picture 4">
            <a:extLst>
              <a:ext uri="{FF2B5EF4-FFF2-40B4-BE49-F238E27FC236}">
                <a16:creationId xmlns:a16="http://schemas.microsoft.com/office/drawing/2014/main" id="{70DBB3E9-7F90-09B8-749D-E7DF13679274}"/>
              </a:ext>
            </a:extLst>
          </p:cNvPr>
          <p:cNvPicPr>
            <a:picLocks noChangeAspect="1"/>
          </p:cNvPicPr>
          <p:nvPr/>
        </p:nvPicPr>
        <p:blipFill>
          <a:blip r:embed="rId3"/>
          <a:srcRect b="88439"/>
          <a:stretch/>
        </p:blipFill>
        <p:spPr>
          <a:xfrm>
            <a:off x="610291" y="2506470"/>
            <a:ext cx="11365119" cy="449146"/>
          </a:xfrm>
          <a:prstGeom prst="rect">
            <a:avLst/>
          </a:prstGeom>
        </p:spPr>
      </p:pic>
      <p:pic>
        <p:nvPicPr>
          <p:cNvPr id="7" name="Picture 6">
            <a:extLst>
              <a:ext uri="{FF2B5EF4-FFF2-40B4-BE49-F238E27FC236}">
                <a16:creationId xmlns:a16="http://schemas.microsoft.com/office/drawing/2014/main" id="{B3FC7FAF-1CCA-F30F-8B7E-281F67C7DE36}"/>
              </a:ext>
            </a:extLst>
          </p:cNvPr>
          <p:cNvPicPr>
            <a:picLocks noChangeAspect="1"/>
          </p:cNvPicPr>
          <p:nvPr/>
        </p:nvPicPr>
        <p:blipFill>
          <a:blip r:embed="rId3"/>
          <a:srcRect t="11463" b="45120"/>
          <a:stretch/>
        </p:blipFill>
        <p:spPr>
          <a:xfrm>
            <a:off x="610290" y="2928068"/>
            <a:ext cx="11365119" cy="1686660"/>
          </a:xfrm>
          <a:prstGeom prst="rect">
            <a:avLst/>
          </a:prstGeom>
        </p:spPr>
      </p:pic>
    </p:spTree>
    <p:extLst>
      <p:ext uri="{BB962C8B-B14F-4D97-AF65-F5344CB8AC3E}">
        <p14:creationId xmlns:p14="http://schemas.microsoft.com/office/powerpoint/2010/main" val="180206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A1DFA-0FA5-5DB0-6C97-6F9C51C05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90B94-4D44-2F6D-DB05-39E00545A0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Jeopardy Question Generation</a:t>
            </a:r>
          </a:p>
        </p:txBody>
      </p:sp>
      <p:sp>
        <p:nvSpPr>
          <p:cNvPr id="4" name="Slide Number Placeholder 3">
            <a:extLst>
              <a:ext uri="{FF2B5EF4-FFF2-40B4-BE49-F238E27FC236}">
                <a16:creationId xmlns:a16="http://schemas.microsoft.com/office/drawing/2014/main" id="{5B2AED4A-716E-B356-BC57-C2E6FF5DEAD4}"/>
              </a:ext>
            </a:extLst>
          </p:cNvPr>
          <p:cNvSpPr>
            <a:spLocks noGrp="1"/>
          </p:cNvSpPr>
          <p:nvPr>
            <p:ph type="sldNum" sz="quarter" idx="12"/>
          </p:nvPr>
        </p:nvSpPr>
        <p:spPr/>
        <p:txBody>
          <a:bodyPr/>
          <a:lstStyle/>
          <a:p>
            <a:fld id="{330EA680-D336-4FF7-8B7A-9848BB0A1C32}" type="slidenum">
              <a:rPr lang="en-US" smtClean="0"/>
              <a:t>14</a:t>
            </a:fld>
            <a:endParaRPr lang="en-US"/>
          </a:p>
        </p:txBody>
      </p:sp>
      <p:pic>
        <p:nvPicPr>
          <p:cNvPr id="8" name="Picture 7">
            <a:extLst>
              <a:ext uri="{FF2B5EF4-FFF2-40B4-BE49-F238E27FC236}">
                <a16:creationId xmlns:a16="http://schemas.microsoft.com/office/drawing/2014/main" id="{50308507-C74F-C20D-C7FC-114DF3DC71CF}"/>
              </a:ext>
            </a:extLst>
          </p:cNvPr>
          <p:cNvPicPr>
            <a:picLocks noChangeAspect="1"/>
          </p:cNvPicPr>
          <p:nvPr/>
        </p:nvPicPr>
        <p:blipFill>
          <a:blip r:embed="rId3"/>
          <a:srcRect b="88439"/>
          <a:stretch/>
        </p:blipFill>
        <p:spPr>
          <a:xfrm>
            <a:off x="521391" y="1466115"/>
            <a:ext cx="11365119" cy="449146"/>
          </a:xfrm>
          <a:prstGeom prst="rect">
            <a:avLst/>
          </a:prstGeom>
        </p:spPr>
      </p:pic>
      <p:pic>
        <p:nvPicPr>
          <p:cNvPr id="11" name="Picture 10">
            <a:extLst>
              <a:ext uri="{FF2B5EF4-FFF2-40B4-BE49-F238E27FC236}">
                <a16:creationId xmlns:a16="http://schemas.microsoft.com/office/drawing/2014/main" id="{1E770A82-171B-0AD7-E601-7BDED6A74768}"/>
              </a:ext>
            </a:extLst>
          </p:cNvPr>
          <p:cNvPicPr>
            <a:picLocks noChangeAspect="1"/>
          </p:cNvPicPr>
          <p:nvPr/>
        </p:nvPicPr>
        <p:blipFill>
          <a:blip r:embed="rId3"/>
          <a:srcRect t="54880"/>
          <a:stretch/>
        </p:blipFill>
        <p:spPr>
          <a:xfrm>
            <a:off x="521390" y="1915261"/>
            <a:ext cx="11365119" cy="1752833"/>
          </a:xfrm>
          <a:prstGeom prst="rect">
            <a:avLst/>
          </a:prstGeom>
        </p:spPr>
      </p:pic>
      <p:pic>
        <p:nvPicPr>
          <p:cNvPr id="12" name="Picture 11">
            <a:extLst>
              <a:ext uri="{FF2B5EF4-FFF2-40B4-BE49-F238E27FC236}">
                <a16:creationId xmlns:a16="http://schemas.microsoft.com/office/drawing/2014/main" id="{0FD9A890-578C-BE3E-E06A-124D134421D0}"/>
              </a:ext>
            </a:extLst>
          </p:cNvPr>
          <p:cNvPicPr>
            <a:picLocks noChangeAspect="1"/>
          </p:cNvPicPr>
          <p:nvPr/>
        </p:nvPicPr>
        <p:blipFill>
          <a:blip r:embed="rId4"/>
          <a:srcRect r="76249"/>
          <a:stretch/>
        </p:blipFill>
        <p:spPr>
          <a:xfrm>
            <a:off x="521390" y="3741729"/>
            <a:ext cx="1716339" cy="2979746"/>
          </a:xfrm>
          <a:prstGeom prst="rect">
            <a:avLst/>
          </a:prstGeom>
        </p:spPr>
      </p:pic>
      <p:pic>
        <p:nvPicPr>
          <p:cNvPr id="13" name="Picture 12">
            <a:extLst>
              <a:ext uri="{FF2B5EF4-FFF2-40B4-BE49-F238E27FC236}">
                <a16:creationId xmlns:a16="http://schemas.microsoft.com/office/drawing/2014/main" id="{E8BF1530-0B1F-9F15-A344-43E71D16320D}"/>
              </a:ext>
            </a:extLst>
          </p:cNvPr>
          <p:cNvPicPr>
            <a:picLocks noChangeAspect="1"/>
          </p:cNvPicPr>
          <p:nvPr/>
        </p:nvPicPr>
        <p:blipFill>
          <a:blip r:embed="rId4"/>
          <a:srcRect l="21902" r="54347"/>
          <a:stretch/>
        </p:blipFill>
        <p:spPr>
          <a:xfrm>
            <a:off x="2237729" y="3741729"/>
            <a:ext cx="1716339" cy="2979746"/>
          </a:xfrm>
          <a:prstGeom prst="rect">
            <a:avLst/>
          </a:prstGeom>
        </p:spPr>
      </p:pic>
      <p:pic>
        <p:nvPicPr>
          <p:cNvPr id="15" name="Picture 14">
            <a:extLst>
              <a:ext uri="{FF2B5EF4-FFF2-40B4-BE49-F238E27FC236}">
                <a16:creationId xmlns:a16="http://schemas.microsoft.com/office/drawing/2014/main" id="{843CFDE8-D1B1-69C3-0975-0242B53E1783}"/>
              </a:ext>
            </a:extLst>
          </p:cNvPr>
          <p:cNvPicPr>
            <a:picLocks noChangeAspect="1"/>
          </p:cNvPicPr>
          <p:nvPr/>
        </p:nvPicPr>
        <p:blipFill>
          <a:blip r:embed="rId5"/>
          <a:stretch>
            <a:fillRect/>
          </a:stretch>
        </p:blipFill>
        <p:spPr>
          <a:xfrm>
            <a:off x="4348742" y="3738408"/>
            <a:ext cx="6535158" cy="2983067"/>
          </a:xfrm>
          <a:prstGeom prst="rect">
            <a:avLst/>
          </a:prstGeom>
        </p:spPr>
      </p:pic>
    </p:spTree>
    <p:extLst>
      <p:ext uri="{BB962C8B-B14F-4D97-AF65-F5344CB8AC3E}">
        <p14:creationId xmlns:p14="http://schemas.microsoft.com/office/powerpoint/2010/main" val="310151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C35C7-ABEA-35E2-E2BA-7CCB3D7AF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CAFCB-0A07-1F53-2B09-D948BD13D6E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Jeopardy Question Generation</a:t>
            </a:r>
          </a:p>
        </p:txBody>
      </p:sp>
      <p:sp>
        <p:nvSpPr>
          <p:cNvPr id="4" name="Slide Number Placeholder 3">
            <a:extLst>
              <a:ext uri="{FF2B5EF4-FFF2-40B4-BE49-F238E27FC236}">
                <a16:creationId xmlns:a16="http://schemas.microsoft.com/office/drawing/2014/main" id="{EC78E6B0-0DE9-D83A-A853-C4B63B774699}"/>
              </a:ext>
            </a:extLst>
          </p:cNvPr>
          <p:cNvSpPr>
            <a:spLocks noGrp="1"/>
          </p:cNvSpPr>
          <p:nvPr>
            <p:ph type="sldNum" sz="quarter" idx="12"/>
          </p:nvPr>
        </p:nvSpPr>
        <p:spPr/>
        <p:txBody>
          <a:bodyPr/>
          <a:lstStyle/>
          <a:p>
            <a:fld id="{330EA680-D336-4FF7-8B7A-9848BB0A1C32}" type="slidenum">
              <a:rPr lang="en-US" smtClean="0"/>
              <a:t>15</a:t>
            </a:fld>
            <a:endParaRPr lang="en-US"/>
          </a:p>
        </p:txBody>
      </p:sp>
      <p:pic>
        <p:nvPicPr>
          <p:cNvPr id="5" name="Picture 4">
            <a:extLst>
              <a:ext uri="{FF2B5EF4-FFF2-40B4-BE49-F238E27FC236}">
                <a16:creationId xmlns:a16="http://schemas.microsoft.com/office/drawing/2014/main" id="{C4ABB0EB-D7C2-4A1A-16E6-A12267267953}"/>
              </a:ext>
            </a:extLst>
          </p:cNvPr>
          <p:cNvPicPr>
            <a:picLocks noChangeAspect="1"/>
          </p:cNvPicPr>
          <p:nvPr/>
        </p:nvPicPr>
        <p:blipFill>
          <a:blip r:embed="rId3"/>
          <a:stretch>
            <a:fillRect/>
          </a:stretch>
        </p:blipFill>
        <p:spPr>
          <a:xfrm>
            <a:off x="1132782" y="1461871"/>
            <a:ext cx="9926435" cy="3096057"/>
          </a:xfrm>
          <a:prstGeom prst="rect">
            <a:avLst/>
          </a:prstGeom>
        </p:spPr>
      </p:pic>
      <p:pic>
        <p:nvPicPr>
          <p:cNvPr id="7" name="Picture 6">
            <a:extLst>
              <a:ext uri="{FF2B5EF4-FFF2-40B4-BE49-F238E27FC236}">
                <a16:creationId xmlns:a16="http://schemas.microsoft.com/office/drawing/2014/main" id="{EC004AA9-20E1-7049-72B4-982FF3AC73D5}"/>
              </a:ext>
            </a:extLst>
          </p:cNvPr>
          <p:cNvPicPr>
            <a:picLocks noChangeAspect="1"/>
          </p:cNvPicPr>
          <p:nvPr/>
        </p:nvPicPr>
        <p:blipFill>
          <a:blip r:embed="rId4"/>
          <a:stretch>
            <a:fillRect/>
          </a:stretch>
        </p:blipFill>
        <p:spPr>
          <a:xfrm>
            <a:off x="2266389" y="4557928"/>
            <a:ext cx="8040222" cy="2181529"/>
          </a:xfrm>
          <a:prstGeom prst="rect">
            <a:avLst/>
          </a:prstGeom>
        </p:spPr>
      </p:pic>
    </p:spTree>
    <p:extLst>
      <p:ext uri="{BB962C8B-B14F-4D97-AF65-F5344CB8AC3E}">
        <p14:creationId xmlns:p14="http://schemas.microsoft.com/office/powerpoint/2010/main" val="2252941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82100-15B9-5907-0463-60E707753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CF3A9-73FB-8499-6862-F052AAE3E7F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Fact checking</a:t>
            </a:r>
          </a:p>
        </p:txBody>
      </p:sp>
      <p:sp>
        <p:nvSpPr>
          <p:cNvPr id="4" name="Slide Number Placeholder 3">
            <a:extLst>
              <a:ext uri="{FF2B5EF4-FFF2-40B4-BE49-F238E27FC236}">
                <a16:creationId xmlns:a16="http://schemas.microsoft.com/office/drawing/2014/main" id="{8B5611ED-E37F-A1E5-A3C1-58D237633D51}"/>
              </a:ext>
            </a:extLst>
          </p:cNvPr>
          <p:cNvSpPr>
            <a:spLocks noGrp="1"/>
          </p:cNvSpPr>
          <p:nvPr>
            <p:ph type="sldNum" sz="quarter" idx="12"/>
          </p:nvPr>
        </p:nvSpPr>
        <p:spPr/>
        <p:txBody>
          <a:bodyPr/>
          <a:lstStyle/>
          <a:p>
            <a:fld id="{330EA680-D336-4FF7-8B7A-9848BB0A1C32}" type="slidenum">
              <a:rPr lang="en-US" smtClean="0"/>
              <a:t>16</a:t>
            </a:fld>
            <a:endParaRPr lang="en-US"/>
          </a:p>
        </p:txBody>
      </p:sp>
      <p:pic>
        <p:nvPicPr>
          <p:cNvPr id="3" name="Picture 2">
            <a:extLst>
              <a:ext uri="{FF2B5EF4-FFF2-40B4-BE49-F238E27FC236}">
                <a16:creationId xmlns:a16="http://schemas.microsoft.com/office/drawing/2014/main" id="{3D3840CB-6B36-F5A5-3923-8FA0E7088AB2}"/>
              </a:ext>
            </a:extLst>
          </p:cNvPr>
          <p:cNvPicPr>
            <a:picLocks noChangeAspect="1"/>
          </p:cNvPicPr>
          <p:nvPr/>
        </p:nvPicPr>
        <p:blipFill>
          <a:blip r:embed="rId3"/>
          <a:srcRect r="76249"/>
          <a:stretch/>
        </p:blipFill>
        <p:spPr>
          <a:xfrm>
            <a:off x="7220075" y="1803028"/>
            <a:ext cx="1873125" cy="3251944"/>
          </a:xfrm>
          <a:prstGeom prst="rect">
            <a:avLst/>
          </a:prstGeom>
        </p:spPr>
      </p:pic>
      <p:pic>
        <p:nvPicPr>
          <p:cNvPr id="7" name="Picture 6">
            <a:extLst>
              <a:ext uri="{FF2B5EF4-FFF2-40B4-BE49-F238E27FC236}">
                <a16:creationId xmlns:a16="http://schemas.microsoft.com/office/drawing/2014/main" id="{E06D7839-4DDB-D5A2-6933-D290C13D8D5E}"/>
              </a:ext>
            </a:extLst>
          </p:cNvPr>
          <p:cNvPicPr>
            <a:picLocks noChangeAspect="1"/>
          </p:cNvPicPr>
          <p:nvPr/>
        </p:nvPicPr>
        <p:blipFill>
          <a:blip r:embed="rId3"/>
          <a:srcRect l="70934" r="401"/>
          <a:stretch/>
        </p:blipFill>
        <p:spPr>
          <a:xfrm>
            <a:off x="9093200" y="1803028"/>
            <a:ext cx="2260600" cy="3251944"/>
          </a:xfrm>
          <a:prstGeom prst="rect">
            <a:avLst/>
          </a:prstGeom>
        </p:spPr>
      </p:pic>
      <p:sp>
        <p:nvSpPr>
          <p:cNvPr id="9" name="TextBox 8">
            <a:extLst>
              <a:ext uri="{FF2B5EF4-FFF2-40B4-BE49-F238E27FC236}">
                <a16:creationId xmlns:a16="http://schemas.microsoft.com/office/drawing/2014/main" id="{DD2FC380-7680-2ECE-96B2-CA56782A22BA}"/>
              </a:ext>
            </a:extLst>
          </p:cNvPr>
          <p:cNvSpPr txBox="1"/>
          <p:nvPr/>
        </p:nvSpPr>
        <p:spPr>
          <a:xfrm>
            <a:off x="2219325" y="6321365"/>
            <a:ext cx="7753350"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*Uses gold context/evidence. Best model without gold access underlined.</a:t>
            </a:r>
          </a:p>
        </p:txBody>
      </p:sp>
      <p:sp>
        <p:nvSpPr>
          <p:cNvPr id="11" name="TextBox 10">
            <a:extLst>
              <a:ext uri="{FF2B5EF4-FFF2-40B4-BE49-F238E27FC236}">
                <a16:creationId xmlns:a16="http://schemas.microsoft.com/office/drawing/2014/main" id="{E8B8A803-0155-C22D-A720-F92A2BB906C6}"/>
              </a:ext>
            </a:extLst>
          </p:cNvPr>
          <p:cNvSpPr txBox="1"/>
          <p:nvPr/>
        </p:nvSpPr>
        <p:spPr>
          <a:xfrm>
            <a:off x="457200" y="1672264"/>
            <a:ext cx="6527800" cy="4193456"/>
          </a:xfrm>
          <a:prstGeom prst="rect">
            <a:avLst/>
          </a:prstGeom>
          <a:noFill/>
        </p:spPr>
        <p:txBody>
          <a:bodyPr wrap="square">
            <a:spAutoFit/>
          </a:bodyPr>
          <a:lstStyle/>
          <a:p>
            <a:pPr algn="l"/>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FVR3</a:t>
            </a:r>
            <a:r>
              <a:rPr lang="en-US" sz="2400" i="0" dirty="0">
                <a:effectLst/>
                <a:latin typeface="Times New Roman" panose="02020603050405020304" pitchFamily="18" charset="0"/>
                <a:cs typeface="Times New Roman" panose="02020603050405020304" pitchFamily="18" charset="0"/>
              </a:rPr>
              <a:t>: supports/refutes/not enough info</a:t>
            </a:r>
            <a:endParaRPr lang="en-US" sz="24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FVR2</a:t>
            </a:r>
            <a:r>
              <a:rPr lang="en-US" sz="2400" i="0" dirty="0">
                <a:effectLst/>
                <a:latin typeface="Times New Roman" panose="02020603050405020304" pitchFamily="18" charset="0"/>
                <a:cs typeface="Times New Roman" panose="02020603050405020304" pitchFamily="18" charset="0"/>
              </a:rPr>
              <a:t>: supports/refutes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SotA</a:t>
            </a:r>
            <a:r>
              <a:rPr lang="en-US" sz="2400" b="1"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complex pipeline, retrieval supervision</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RAG: </a:t>
            </a:r>
            <a:r>
              <a:rPr lang="en-US" sz="2400" dirty="0">
                <a:latin typeface="Times New Roman" panose="02020603050405020304" pitchFamily="18" charset="0"/>
                <a:cs typeface="Times New Roman" panose="02020603050405020304" pitchFamily="18" charset="0"/>
              </a:rPr>
              <a:t>No supervision on retrieved evidence</a:t>
            </a:r>
          </a:p>
          <a:p>
            <a:pPr marL="342900" indent="-342900">
              <a:buFont typeface="Arial" panose="020B0604020202020204" pitchFamily="34" charset="0"/>
              <a:buChar char="•"/>
            </a:pPr>
            <a:endParaRPr lang="en-US" sz="240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i="0" dirty="0">
              <a:effectLst/>
              <a:latin typeface="Times New Roman" panose="02020603050405020304" pitchFamily="18" charset="0"/>
              <a:cs typeface="Times New Roman" panose="02020603050405020304" pitchFamily="18" charset="0"/>
            </a:endParaRPr>
          </a:p>
          <a:p>
            <a:pPr algn="l">
              <a:spcBef>
                <a:spcPts val="300"/>
              </a:spcBef>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42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66FB-0C5B-071B-57CA-3421E1321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3BCAF-06B8-528C-4F04-D8BBFA73AC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 Ablation</a:t>
            </a:r>
          </a:p>
        </p:txBody>
      </p:sp>
      <p:sp>
        <p:nvSpPr>
          <p:cNvPr id="4" name="Slide Number Placeholder 3">
            <a:extLst>
              <a:ext uri="{FF2B5EF4-FFF2-40B4-BE49-F238E27FC236}">
                <a16:creationId xmlns:a16="http://schemas.microsoft.com/office/drawing/2014/main" id="{08175C4A-95ED-6623-CBC3-B24B7D53A5A9}"/>
              </a:ext>
            </a:extLst>
          </p:cNvPr>
          <p:cNvSpPr>
            <a:spLocks noGrp="1"/>
          </p:cNvSpPr>
          <p:nvPr>
            <p:ph type="sldNum" sz="quarter" idx="12"/>
          </p:nvPr>
        </p:nvSpPr>
        <p:spPr/>
        <p:txBody>
          <a:bodyPr/>
          <a:lstStyle/>
          <a:p>
            <a:fld id="{330EA680-D336-4FF7-8B7A-9848BB0A1C32}" type="slidenum">
              <a:rPr lang="en-US" smtClean="0"/>
              <a:t>17</a:t>
            </a:fld>
            <a:endParaRPr lang="en-US"/>
          </a:p>
        </p:txBody>
      </p:sp>
      <p:pic>
        <p:nvPicPr>
          <p:cNvPr id="6" name="Picture 5">
            <a:extLst>
              <a:ext uri="{FF2B5EF4-FFF2-40B4-BE49-F238E27FC236}">
                <a16:creationId xmlns:a16="http://schemas.microsoft.com/office/drawing/2014/main" id="{69F6EE14-6763-C72C-AF26-E6C446FB63EA}"/>
              </a:ext>
            </a:extLst>
          </p:cNvPr>
          <p:cNvPicPr>
            <a:picLocks noChangeAspect="1"/>
          </p:cNvPicPr>
          <p:nvPr/>
        </p:nvPicPr>
        <p:blipFill>
          <a:blip r:embed="rId3"/>
          <a:stretch>
            <a:fillRect/>
          </a:stretch>
        </p:blipFill>
        <p:spPr>
          <a:xfrm>
            <a:off x="0" y="2193150"/>
            <a:ext cx="12192000" cy="3081299"/>
          </a:xfrm>
          <a:prstGeom prst="rect">
            <a:avLst/>
          </a:prstGeom>
        </p:spPr>
      </p:pic>
    </p:spTree>
    <p:extLst>
      <p:ext uri="{BB962C8B-B14F-4D97-AF65-F5344CB8AC3E}">
        <p14:creationId xmlns:p14="http://schemas.microsoft.com/office/powerpoint/2010/main" val="2439346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BE83F-DE21-666B-57C0-F6C280334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320F9-4532-E3B8-9C42-0A34B8432D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CEB7FDE9-D4BE-B401-88A8-400E7481E462}"/>
              </a:ext>
            </a:extLst>
          </p:cNvPr>
          <p:cNvSpPr>
            <a:spLocks noGrp="1"/>
          </p:cNvSpPr>
          <p:nvPr>
            <p:ph type="sldNum" sz="quarter" idx="12"/>
          </p:nvPr>
        </p:nvSpPr>
        <p:spPr/>
        <p:txBody>
          <a:bodyPr/>
          <a:lstStyle/>
          <a:p>
            <a:fld id="{330EA680-D336-4FF7-8B7A-9848BB0A1C32}" type="slidenum">
              <a:rPr lang="en-US" smtClean="0"/>
              <a:t>18</a:t>
            </a:fld>
            <a:endParaRPr lang="en-US"/>
          </a:p>
        </p:txBody>
      </p:sp>
      <p:sp>
        <p:nvSpPr>
          <p:cNvPr id="5" name="TextBox 4">
            <a:extLst>
              <a:ext uri="{FF2B5EF4-FFF2-40B4-BE49-F238E27FC236}">
                <a16:creationId xmlns:a16="http://schemas.microsoft.com/office/drawing/2014/main" id="{31776243-74B1-447B-A403-D7BDA7C566C1}"/>
              </a:ext>
            </a:extLst>
          </p:cNvPr>
          <p:cNvSpPr txBox="1"/>
          <p:nvPr/>
        </p:nvSpPr>
        <p:spPr>
          <a:xfrm>
            <a:off x="457200" y="1672264"/>
            <a:ext cx="10198100" cy="4193456"/>
          </a:xfrm>
          <a:prstGeom prst="rect">
            <a:avLst/>
          </a:prstGeom>
          <a:noFill/>
        </p:spPr>
        <p:txBody>
          <a:bodyPr wrap="square">
            <a:spAutoFit/>
          </a:bodyPr>
          <a:lstStyle/>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Hybrid generation</a:t>
            </a:r>
            <a:r>
              <a:rPr lang="en-US" sz="2400" i="0" dirty="0">
                <a:effectLst/>
                <a:latin typeface="Times New Roman" panose="02020603050405020304" pitchFamily="18" charset="0"/>
                <a:cs typeface="Times New Roman" panose="02020603050405020304" pitchFamily="18" charset="0"/>
              </a:rPr>
              <a:t>: Access to parametric/non-parametric memory</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Learned retrieval</a:t>
            </a:r>
            <a:r>
              <a:rPr lang="en-US" sz="2400" i="0" dirty="0">
                <a:effectLst/>
                <a:latin typeface="Times New Roman" panose="02020603050405020304" pitchFamily="18" charset="0"/>
                <a:cs typeface="Times New Roman" panose="02020603050405020304" pitchFamily="18" charset="0"/>
              </a:rPr>
              <a:t>: Ablations support trainable retriever</a:t>
            </a:r>
          </a:p>
          <a:p>
            <a:pPr marL="342900" indent="-342900">
              <a:buFont typeface="Arial" panose="020B0604020202020204" pitchFamily="34" charset="0"/>
              <a:buChar char="•"/>
            </a:pPr>
            <a:endParaRPr lang="en-US" sz="24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Index hot-Swapping</a:t>
            </a:r>
            <a:r>
              <a:rPr lang="en-US" sz="2400" i="0" dirty="0">
                <a:effectLst/>
                <a:latin typeface="Times New Roman" panose="02020603050405020304" pitchFamily="18" charset="0"/>
                <a:cs typeface="Times New Roman" panose="02020603050405020304" pitchFamily="18" charset="0"/>
              </a:rPr>
              <a:t>: Update model memory on the fly</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Fewer hallucinations</a:t>
            </a:r>
          </a:p>
          <a:p>
            <a:pPr marL="342900" indent="-342900">
              <a:buFont typeface="Arial" panose="020B0604020202020204" pitchFamily="34" charset="0"/>
              <a:buChar char="•"/>
            </a:pPr>
            <a:endParaRPr lang="en-US" sz="24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Knowledge source bias </a:t>
            </a:r>
            <a:endParaRPr lang="en-US" sz="2400" b="1"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i="0" dirty="0">
              <a:effectLst/>
              <a:latin typeface="Times New Roman" panose="02020603050405020304" pitchFamily="18" charset="0"/>
              <a:cs typeface="Times New Roman" panose="02020603050405020304" pitchFamily="18" charset="0"/>
            </a:endParaRPr>
          </a:p>
          <a:p>
            <a:pPr algn="l">
              <a:spcBef>
                <a:spcPts val="300"/>
              </a:spcBef>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051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E6B0-69A1-14B6-FC18-B462FA0B8820}"/>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Questions?</a:t>
            </a:r>
          </a:p>
        </p:txBody>
      </p:sp>
      <p:sp>
        <p:nvSpPr>
          <p:cNvPr id="3" name="Subtitle 2">
            <a:extLst>
              <a:ext uri="{FF2B5EF4-FFF2-40B4-BE49-F238E27FC236}">
                <a16:creationId xmlns:a16="http://schemas.microsoft.com/office/drawing/2014/main" id="{2D9BBFE0-2F4B-89C5-21D3-9C50BC311190}"/>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7EE1F20-26A1-935C-1C58-6E6F1AC0D9B0}"/>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935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2F5A6-3700-2094-F07C-F901277F0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45818-FE43-D280-F45D-65B47C2E2EB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Knowledge-Intensive NLP Tasks</a:t>
            </a:r>
          </a:p>
        </p:txBody>
      </p:sp>
      <p:sp>
        <p:nvSpPr>
          <p:cNvPr id="4" name="Rectangle 3">
            <a:extLst>
              <a:ext uri="{FF2B5EF4-FFF2-40B4-BE49-F238E27FC236}">
                <a16:creationId xmlns:a16="http://schemas.microsoft.com/office/drawing/2014/main" id="{5831CB1F-BFED-3CEA-64F2-4E7C586B04CE}"/>
              </a:ext>
            </a:extLst>
          </p:cNvPr>
          <p:cNvSpPr/>
          <p:nvPr/>
        </p:nvSpPr>
        <p:spPr>
          <a:xfrm>
            <a:off x="791444" y="3625660"/>
            <a:ext cx="5040578" cy="64284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a:cs typeface="Times New Roman"/>
              </a:rPr>
              <a:t>Pretrained LM</a:t>
            </a:r>
          </a:p>
        </p:txBody>
      </p:sp>
      <p:sp>
        <p:nvSpPr>
          <p:cNvPr id="8" name="Rectangle 7">
            <a:extLst>
              <a:ext uri="{FF2B5EF4-FFF2-40B4-BE49-F238E27FC236}">
                <a16:creationId xmlns:a16="http://schemas.microsoft.com/office/drawing/2014/main" id="{11762D25-FE7A-705C-16CA-24F5A5BD6061}"/>
              </a:ext>
            </a:extLst>
          </p:cNvPr>
          <p:cNvSpPr/>
          <p:nvPr/>
        </p:nvSpPr>
        <p:spPr>
          <a:xfrm>
            <a:off x="791444" y="4355466"/>
            <a:ext cx="5040578" cy="8413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0B050"/>
                </a:solidFill>
                <a:latin typeface="Times New Roman"/>
                <a:cs typeface="Times New Roman"/>
              </a:rPr>
              <a:t>Fixed parameters capture knowledge</a:t>
            </a:r>
            <a:endParaRPr lang="en-US" sz="2400" dirty="0">
              <a:solidFill>
                <a:schemeClr val="tx1"/>
              </a:solidFill>
              <a:latin typeface="Times New Roman"/>
              <a:cs typeface="Times New Roman"/>
            </a:endParaRPr>
          </a:p>
          <a:p>
            <a:pPr algn="ctr"/>
            <a:r>
              <a:rPr lang="en-US" sz="2400" dirty="0">
                <a:solidFill>
                  <a:srgbClr val="FF0000"/>
                </a:solidFill>
                <a:latin typeface="Times New Roman"/>
                <a:cs typeface="Times New Roman"/>
              </a:rPr>
              <a:t>Prone to hallucination</a:t>
            </a:r>
          </a:p>
        </p:txBody>
      </p:sp>
      <p:sp>
        <p:nvSpPr>
          <p:cNvPr id="3" name="Slide Number Placeholder 2">
            <a:extLst>
              <a:ext uri="{FF2B5EF4-FFF2-40B4-BE49-F238E27FC236}">
                <a16:creationId xmlns:a16="http://schemas.microsoft.com/office/drawing/2014/main" id="{995BAE89-CE89-E1AA-D4C2-20B4941274B9}"/>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26" name="Rectangle 25">
            <a:extLst>
              <a:ext uri="{FF2B5EF4-FFF2-40B4-BE49-F238E27FC236}">
                <a16:creationId xmlns:a16="http://schemas.microsoft.com/office/drawing/2014/main" id="{64FE2F50-1C5C-3984-D154-75E5251BF726}"/>
              </a:ext>
            </a:extLst>
          </p:cNvPr>
          <p:cNvSpPr/>
          <p:nvPr/>
        </p:nvSpPr>
        <p:spPr>
          <a:xfrm>
            <a:off x="6477570" y="3622666"/>
            <a:ext cx="5040578" cy="64284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a:cs typeface="Times New Roman"/>
              </a:rPr>
              <a:t>IR + Heuristics</a:t>
            </a:r>
          </a:p>
        </p:txBody>
      </p:sp>
      <p:sp>
        <p:nvSpPr>
          <p:cNvPr id="5" name="Rectangle 4">
            <a:extLst>
              <a:ext uri="{FF2B5EF4-FFF2-40B4-BE49-F238E27FC236}">
                <a16:creationId xmlns:a16="http://schemas.microsoft.com/office/drawing/2014/main" id="{ED79C6C6-2368-743B-5F56-9EDC01AD1B5B}"/>
              </a:ext>
            </a:extLst>
          </p:cNvPr>
          <p:cNvSpPr/>
          <p:nvPr/>
        </p:nvSpPr>
        <p:spPr>
          <a:xfrm>
            <a:off x="4601443" y="1489339"/>
            <a:ext cx="2985900" cy="64284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imes New Roman"/>
                <a:cs typeface="Times New Roman"/>
              </a:rPr>
              <a:t>Parametric?</a:t>
            </a:r>
            <a:endParaRPr lang="en-US" dirty="0">
              <a:solidFill>
                <a:schemeClr val="tx1"/>
              </a:solidFill>
            </a:endParaRPr>
          </a:p>
        </p:txBody>
      </p:sp>
      <p:cxnSp>
        <p:nvCxnSpPr>
          <p:cNvPr id="13" name="Connector: Elbow 12">
            <a:extLst>
              <a:ext uri="{FF2B5EF4-FFF2-40B4-BE49-F238E27FC236}">
                <a16:creationId xmlns:a16="http://schemas.microsoft.com/office/drawing/2014/main" id="{6272E753-3C79-A06C-1504-CF2DF6C5DC53}"/>
              </a:ext>
            </a:extLst>
          </p:cNvPr>
          <p:cNvCxnSpPr>
            <a:cxnSpLocks/>
            <a:stCxn id="5" idx="2"/>
            <a:endCxn id="4" idx="0"/>
          </p:cNvCxnSpPr>
          <p:nvPr/>
        </p:nvCxnSpPr>
        <p:spPr>
          <a:xfrm rot="5400000">
            <a:off x="3956324" y="1487591"/>
            <a:ext cx="1493478" cy="278266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0BE13E3-249B-8FB1-ED6C-97ACAC92BBE8}"/>
              </a:ext>
            </a:extLst>
          </p:cNvPr>
          <p:cNvSpPr txBox="1"/>
          <p:nvPr/>
        </p:nvSpPr>
        <p:spPr>
          <a:xfrm>
            <a:off x="3749636" y="2523231"/>
            <a:ext cx="8518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Yes</a:t>
            </a:r>
          </a:p>
        </p:txBody>
      </p:sp>
      <p:sp>
        <p:nvSpPr>
          <p:cNvPr id="17" name="TextBox 16">
            <a:extLst>
              <a:ext uri="{FF2B5EF4-FFF2-40B4-BE49-F238E27FC236}">
                <a16:creationId xmlns:a16="http://schemas.microsoft.com/office/drawing/2014/main" id="{C340CD1B-80AD-C033-9A92-EE991B711B7F}"/>
              </a:ext>
            </a:extLst>
          </p:cNvPr>
          <p:cNvSpPr txBox="1"/>
          <p:nvPr/>
        </p:nvSpPr>
        <p:spPr>
          <a:xfrm>
            <a:off x="7977847" y="2523231"/>
            <a:ext cx="66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a:t>
            </a:r>
          </a:p>
        </p:txBody>
      </p:sp>
      <p:cxnSp>
        <p:nvCxnSpPr>
          <p:cNvPr id="18" name="Connector: Elbow 17">
            <a:extLst>
              <a:ext uri="{FF2B5EF4-FFF2-40B4-BE49-F238E27FC236}">
                <a16:creationId xmlns:a16="http://schemas.microsoft.com/office/drawing/2014/main" id="{798B5F82-1FCD-A693-56BA-131AB12456C2}"/>
              </a:ext>
            </a:extLst>
          </p:cNvPr>
          <p:cNvCxnSpPr>
            <a:cxnSpLocks/>
            <a:stCxn id="5" idx="2"/>
            <a:endCxn id="26" idx="0"/>
          </p:cNvCxnSpPr>
          <p:nvPr/>
        </p:nvCxnSpPr>
        <p:spPr>
          <a:xfrm rot="16200000" flipH="1">
            <a:off x="6800884" y="1425691"/>
            <a:ext cx="1490484" cy="29034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D20EF080-2F73-7CE1-509D-F44CD0F3927B}"/>
              </a:ext>
            </a:extLst>
          </p:cNvPr>
          <p:cNvSpPr/>
          <p:nvPr/>
        </p:nvSpPr>
        <p:spPr>
          <a:xfrm>
            <a:off x="6477570" y="4355466"/>
            <a:ext cx="5040578" cy="8413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rgbClr val="00B050"/>
                </a:solidFill>
                <a:latin typeface="Times New Roman"/>
                <a:cs typeface="Times New Roman"/>
              </a:rPr>
              <a:t>Accurate document reference</a:t>
            </a:r>
          </a:p>
          <a:p>
            <a:pPr algn="ctr"/>
            <a:r>
              <a:rPr lang="en-US" sz="2400" dirty="0">
                <a:solidFill>
                  <a:srgbClr val="FF0000"/>
                </a:solidFill>
                <a:latin typeface="Times New Roman"/>
                <a:cs typeface="Times New Roman"/>
              </a:rPr>
              <a:t>Lacks flexibility  </a:t>
            </a:r>
          </a:p>
        </p:txBody>
      </p:sp>
      <p:sp>
        <p:nvSpPr>
          <p:cNvPr id="21" name="TextBox 20">
            <a:extLst>
              <a:ext uri="{FF2B5EF4-FFF2-40B4-BE49-F238E27FC236}">
                <a16:creationId xmlns:a16="http://schemas.microsoft.com/office/drawing/2014/main" id="{4164C6D5-C2E8-C797-FEF1-EE2789F8570B}"/>
              </a:ext>
            </a:extLst>
          </p:cNvPr>
          <p:cNvSpPr txBox="1"/>
          <p:nvPr/>
        </p:nvSpPr>
        <p:spPr>
          <a:xfrm>
            <a:off x="1867651" y="5869726"/>
            <a:ext cx="2888163"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Coherent generation</a:t>
            </a:r>
          </a:p>
        </p:txBody>
      </p:sp>
      <p:sp>
        <p:nvSpPr>
          <p:cNvPr id="22" name="TextBox 21">
            <a:extLst>
              <a:ext uri="{FF2B5EF4-FFF2-40B4-BE49-F238E27FC236}">
                <a16:creationId xmlns:a16="http://schemas.microsoft.com/office/drawing/2014/main" id="{21823061-AC21-21CC-2D1A-C3250C68209B}"/>
              </a:ext>
            </a:extLst>
          </p:cNvPr>
          <p:cNvSpPr txBox="1"/>
          <p:nvPr/>
        </p:nvSpPr>
        <p:spPr>
          <a:xfrm>
            <a:off x="7135811" y="5869726"/>
            <a:ext cx="372409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Dynamic knowledge access</a:t>
            </a:r>
          </a:p>
        </p:txBody>
      </p:sp>
      <p:cxnSp>
        <p:nvCxnSpPr>
          <p:cNvPr id="24" name="Straight Arrow Connector 23">
            <a:extLst>
              <a:ext uri="{FF2B5EF4-FFF2-40B4-BE49-F238E27FC236}">
                <a16:creationId xmlns:a16="http://schemas.microsoft.com/office/drawing/2014/main" id="{06B0E857-FB4B-1788-3BC5-4765D73FD44B}"/>
              </a:ext>
            </a:extLst>
          </p:cNvPr>
          <p:cNvCxnSpPr>
            <a:cxnSpLocks/>
            <a:stCxn id="21" idx="0"/>
            <a:endCxn id="8" idx="2"/>
          </p:cNvCxnSpPr>
          <p:nvPr/>
        </p:nvCxnSpPr>
        <p:spPr>
          <a:xfrm flipV="1">
            <a:off x="3311733" y="5196840"/>
            <a:ext cx="0" cy="672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2216D92-E04A-1BF9-7CC9-D7593066B7B3}"/>
              </a:ext>
            </a:extLst>
          </p:cNvPr>
          <p:cNvCxnSpPr>
            <a:cxnSpLocks/>
            <a:stCxn id="22" idx="0"/>
            <a:endCxn id="20" idx="2"/>
          </p:cNvCxnSpPr>
          <p:nvPr/>
        </p:nvCxnSpPr>
        <p:spPr>
          <a:xfrm flipV="1">
            <a:off x="8997859" y="5196840"/>
            <a:ext cx="0" cy="672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1" name="Graphic 30" descr="Bridge scene outline">
            <a:extLst>
              <a:ext uri="{FF2B5EF4-FFF2-40B4-BE49-F238E27FC236}">
                <a16:creationId xmlns:a16="http://schemas.microsoft.com/office/drawing/2014/main" id="{059C4244-E0FC-6940-A1BC-93CB3C1ADC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1128" y="5460710"/>
            <a:ext cx="2685351" cy="1473553"/>
          </a:xfrm>
          <a:prstGeom prst="rect">
            <a:avLst/>
          </a:prstGeom>
        </p:spPr>
      </p:pic>
    </p:spTree>
    <p:extLst>
      <p:ext uri="{BB962C8B-B14F-4D97-AF65-F5344CB8AC3E}">
        <p14:creationId xmlns:p14="http://schemas.microsoft.com/office/powerpoint/2010/main" val="246313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6" grpId="0" animBg="1"/>
      <p:bldP spid="5" grpId="0" animBg="1"/>
      <p:bldP spid="15" grpId="0"/>
      <p:bldP spid="17" grpId="0"/>
      <p:bldP spid="20" grpId="0" animBg="1"/>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0F1C620-AB3A-1B66-901F-24363732C508}"/>
            </a:ext>
          </a:extLst>
        </p:cNvPr>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25191D99-61D5-C47D-7EB8-A5D623A6BC2B}"/>
              </a:ext>
            </a:extLst>
          </p:cNvPr>
          <p:cNvSpPr>
            <a:spLocks noGrp="1"/>
          </p:cNvSpPr>
          <p:nvPr>
            <p:ph type="sldNum" sz="quarter" idx="12"/>
          </p:nvPr>
        </p:nvSpPr>
        <p:spPr/>
        <p:txBody>
          <a:bodyPr/>
          <a:lstStyle/>
          <a:p>
            <a:fld id="{330EA680-D336-4FF7-8B7A-9848BB0A1C32}" type="slidenum">
              <a:rPr lang="en-US" smtClean="0"/>
              <a:t>20</a:t>
            </a:fld>
            <a:endParaRPr lang="en-US"/>
          </a:p>
        </p:txBody>
      </p:sp>
      <p:pic>
        <p:nvPicPr>
          <p:cNvPr id="6" name="Picture 5">
            <a:extLst>
              <a:ext uri="{FF2B5EF4-FFF2-40B4-BE49-F238E27FC236}">
                <a16:creationId xmlns:a16="http://schemas.microsoft.com/office/drawing/2014/main" id="{0952BBA4-1708-4347-8BB3-65EE9E935F34}"/>
              </a:ext>
            </a:extLst>
          </p:cNvPr>
          <p:cNvPicPr>
            <a:picLocks noChangeAspect="1"/>
          </p:cNvPicPr>
          <p:nvPr/>
        </p:nvPicPr>
        <p:blipFill>
          <a:blip r:embed="rId3"/>
          <a:stretch>
            <a:fillRect/>
          </a:stretch>
        </p:blipFill>
        <p:spPr>
          <a:xfrm>
            <a:off x="1003300" y="589221"/>
            <a:ext cx="10185400" cy="5949691"/>
          </a:xfrm>
          <a:prstGeom prst="rect">
            <a:avLst/>
          </a:prstGeom>
        </p:spPr>
      </p:pic>
      <p:pic>
        <p:nvPicPr>
          <p:cNvPr id="12" name="Picture 11">
            <a:extLst>
              <a:ext uri="{FF2B5EF4-FFF2-40B4-BE49-F238E27FC236}">
                <a16:creationId xmlns:a16="http://schemas.microsoft.com/office/drawing/2014/main" id="{5BD39585-4E97-0756-8080-031B8293F33E}"/>
              </a:ext>
            </a:extLst>
          </p:cNvPr>
          <p:cNvPicPr>
            <a:picLocks noChangeAspect="1"/>
          </p:cNvPicPr>
          <p:nvPr/>
        </p:nvPicPr>
        <p:blipFill>
          <a:blip r:embed="rId4"/>
          <a:stretch>
            <a:fillRect/>
          </a:stretch>
        </p:blipFill>
        <p:spPr>
          <a:xfrm>
            <a:off x="1069337" y="589221"/>
            <a:ext cx="10284463" cy="5949690"/>
          </a:xfrm>
          <a:prstGeom prst="rect">
            <a:avLst/>
          </a:prstGeom>
        </p:spPr>
      </p:pic>
    </p:spTree>
    <p:extLst>
      <p:ext uri="{BB962C8B-B14F-4D97-AF65-F5344CB8AC3E}">
        <p14:creationId xmlns:p14="http://schemas.microsoft.com/office/powerpoint/2010/main" val="322087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4BED-B206-E891-563A-BF43AE383E5B}"/>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49D4FB44-CF9E-1833-BE8E-2EC8EBE1AE3A}"/>
              </a:ext>
            </a:extLst>
          </p:cNvPr>
          <p:cNvSpPr>
            <a:spLocks noGrp="1"/>
          </p:cNvSpPr>
          <p:nvPr>
            <p:ph type="sldNum" sz="quarter" idx="12"/>
          </p:nvPr>
        </p:nvSpPr>
        <p:spPr/>
        <p:txBody>
          <a:bodyPr/>
          <a:lstStyle/>
          <a:p>
            <a:fld id="{330EA680-D336-4FF7-8B7A-9848BB0A1C32}" type="slidenum">
              <a:rPr lang="en-US" smtClean="0"/>
              <a:t>21</a:t>
            </a:fld>
            <a:endParaRPr lang="en-US"/>
          </a:p>
        </p:txBody>
      </p:sp>
      <p:sp>
        <p:nvSpPr>
          <p:cNvPr id="5" name="TextBox 4">
            <a:extLst>
              <a:ext uri="{FF2B5EF4-FFF2-40B4-BE49-F238E27FC236}">
                <a16:creationId xmlns:a16="http://schemas.microsoft.com/office/drawing/2014/main" id="{421B3CC8-F1A9-66A0-355E-F5078B4584BA}"/>
              </a:ext>
            </a:extLst>
          </p:cNvPr>
          <p:cNvSpPr txBox="1"/>
          <p:nvPr/>
        </p:nvSpPr>
        <p:spPr>
          <a:xfrm>
            <a:off x="2722" y="6214382"/>
            <a:ext cx="625384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https://docs.aws.amazon.com/sagemaker/latest/dg/jumpstart-foundation-models-customize-rag.html</a:t>
            </a:r>
          </a:p>
        </p:txBody>
      </p:sp>
      <p:pic>
        <p:nvPicPr>
          <p:cNvPr id="9" name="Content Placeholder 8" descr="A diagram of a computer language&#10;&#10;AI-generated content may be incorrect.">
            <a:extLst>
              <a:ext uri="{FF2B5EF4-FFF2-40B4-BE49-F238E27FC236}">
                <a16:creationId xmlns:a16="http://schemas.microsoft.com/office/drawing/2014/main" id="{DD2C4E59-E08B-CD78-EAF9-8D75C14AFF49}"/>
              </a:ext>
            </a:extLst>
          </p:cNvPr>
          <p:cNvPicPr>
            <a:picLocks noGrp="1" noChangeAspect="1"/>
          </p:cNvPicPr>
          <p:nvPr>
            <p:ph idx="1"/>
          </p:nvPr>
        </p:nvPicPr>
        <p:blipFill>
          <a:blip r:embed="rId2"/>
          <a:stretch>
            <a:fillRect/>
          </a:stretch>
        </p:blipFill>
        <p:spPr>
          <a:xfrm>
            <a:off x="2762250" y="2024856"/>
            <a:ext cx="6667500" cy="3952875"/>
          </a:xfrm>
        </p:spPr>
      </p:pic>
    </p:spTree>
    <p:extLst>
      <p:ext uri="{BB962C8B-B14F-4D97-AF65-F5344CB8AC3E}">
        <p14:creationId xmlns:p14="http://schemas.microsoft.com/office/powerpoint/2010/main" val="343812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E6BB-5252-C5C1-3E39-F2F3B7E60559}"/>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28BE5C1-F811-B218-5F53-77D9E528F58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BDBD490-0A89-4589-1D28-1A66F7FEE762}"/>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95620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Graphic 2" descr="Retrieval-Augmented Generation Pipeline">
            <a:extLst>
              <a:ext uri="{FF2B5EF4-FFF2-40B4-BE49-F238E27FC236}">
                <a16:creationId xmlns:a16="http://schemas.microsoft.com/office/drawing/2014/main" id="{28F4BF55-5052-A2C6-E792-FA9883891B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36416" y="339253"/>
            <a:ext cx="4924064" cy="5861423"/>
          </a:xfrm>
          <a:prstGeom prst="rect">
            <a:avLst/>
          </a:prstGeom>
        </p:spPr>
      </p:pic>
      <p:sp>
        <p:nvSpPr>
          <p:cNvPr id="4" name="TextBox 3">
            <a:extLst>
              <a:ext uri="{FF2B5EF4-FFF2-40B4-BE49-F238E27FC236}">
                <a16:creationId xmlns:a16="http://schemas.microsoft.com/office/drawing/2014/main" id="{5E1D2713-D374-A039-750D-80F9C69A9822}"/>
              </a:ext>
            </a:extLst>
          </p:cNvPr>
          <p:cNvSpPr txBox="1"/>
          <p:nvPr/>
        </p:nvSpPr>
        <p:spPr>
          <a:xfrm>
            <a:off x="0" y="6482861"/>
            <a:ext cx="73855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https://developer.nvidia.com/topics/ai/retrieval-augmented-generation</a:t>
            </a:r>
          </a:p>
        </p:txBody>
      </p:sp>
      <p:sp>
        <p:nvSpPr>
          <p:cNvPr id="2" name="Slide Number Placeholder 1">
            <a:extLst>
              <a:ext uri="{FF2B5EF4-FFF2-40B4-BE49-F238E27FC236}">
                <a16:creationId xmlns:a16="http://schemas.microsoft.com/office/drawing/2014/main" id="{2373A152-8FC9-A180-3CEB-16109AF56B95}"/>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237311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36DEA1-417B-63A0-DE82-15EF14796C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950446-F327-DC55-DEB9-278C0C51C031}"/>
              </a:ext>
            </a:extLst>
          </p:cNvPr>
          <p:cNvSpPr>
            <a:spLocks noGrp="1"/>
          </p:cNvSpPr>
          <p:nvPr>
            <p:ph type="sldNum" sz="quarter" idx="12"/>
          </p:nvPr>
        </p:nvSpPr>
        <p:spPr/>
        <p:txBody>
          <a:bodyPr/>
          <a:lstStyle/>
          <a:p>
            <a:fld id="{330EA680-D336-4FF7-8B7A-9848BB0A1C32}" type="slidenum">
              <a:rPr lang="en-US" smtClean="0"/>
              <a:t>24</a:t>
            </a:fld>
            <a:endParaRPr lang="en-US"/>
          </a:p>
        </p:txBody>
      </p:sp>
      <p:pic>
        <p:nvPicPr>
          <p:cNvPr id="8" name="Picture 7">
            <a:extLst>
              <a:ext uri="{FF2B5EF4-FFF2-40B4-BE49-F238E27FC236}">
                <a16:creationId xmlns:a16="http://schemas.microsoft.com/office/drawing/2014/main" id="{0E902945-3DC4-85C3-B56B-A314D9B3B706}"/>
              </a:ext>
            </a:extLst>
          </p:cNvPr>
          <p:cNvPicPr>
            <a:picLocks noChangeAspect="1"/>
          </p:cNvPicPr>
          <p:nvPr/>
        </p:nvPicPr>
        <p:blipFill>
          <a:blip r:embed="rId2"/>
          <a:stretch>
            <a:fillRect/>
          </a:stretch>
        </p:blipFill>
        <p:spPr>
          <a:xfrm>
            <a:off x="2731104" y="3763911"/>
            <a:ext cx="6729792" cy="2775001"/>
          </a:xfrm>
          <a:prstGeom prst="rect">
            <a:avLst/>
          </a:prstGeom>
        </p:spPr>
      </p:pic>
    </p:spTree>
    <p:extLst>
      <p:ext uri="{BB962C8B-B14F-4D97-AF65-F5344CB8AC3E}">
        <p14:creationId xmlns:p14="http://schemas.microsoft.com/office/powerpoint/2010/main" val="151885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ABA4368-ECBA-0D01-4B20-B754444C69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3A899-D650-A636-3C91-C8B3673C6208}"/>
              </a:ext>
            </a:extLst>
          </p:cNvPr>
          <p:cNvSpPr>
            <a:spLocks noGrp="1"/>
          </p:cNvSpPr>
          <p:nvPr>
            <p:ph type="sldNum" sz="quarter" idx="12"/>
          </p:nvPr>
        </p:nvSpPr>
        <p:spPr/>
        <p:txBody>
          <a:bodyPr/>
          <a:lstStyle/>
          <a:p>
            <a:fld id="{330EA680-D336-4FF7-8B7A-9848BB0A1C32}" type="slidenum">
              <a:rPr lang="en-US" smtClean="0"/>
              <a:t>25</a:t>
            </a:fld>
            <a:endParaRPr lang="en-US"/>
          </a:p>
        </p:txBody>
      </p:sp>
      <p:pic>
        <p:nvPicPr>
          <p:cNvPr id="10" name="Picture 9">
            <a:extLst>
              <a:ext uri="{FF2B5EF4-FFF2-40B4-BE49-F238E27FC236}">
                <a16:creationId xmlns:a16="http://schemas.microsoft.com/office/drawing/2014/main" id="{412459D9-A431-EE1C-4BD5-60ADAFF035F0}"/>
              </a:ext>
            </a:extLst>
          </p:cNvPr>
          <p:cNvPicPr>
            <a:picLocks noChangeAspect="1"/>
          </p:cNvPicPr>
          <p:nvPr/>
        </p:nvPicPr>
        <p:blipFill>
          <a:blip r:embed="rId2"/>
          <a:stretch>
            <a:fillRect/>
          </a:stretch>
        </p:blipFill>
        <p:spPr>
          <a:xfrm>
            <a:off x="2731104" y="449796"/>
            <a:ext cx="6729792" cy="3063025"/>
          </a:xfrm>
          <a:prstGeom prst="rect">
            <a:avLst/>
          </a:prstGeom>
        </p:spPr>
      </p:pic>
    </p:spTree>
    <p:extLst>
      <p:ext uri="{BB962C8B-B14F-4D97-AF65-F5344CB8AC3E}">
        <p14:creationId xmlns:p14="http://schemas.microsoft.com/office/powerpoint/2010/main" val="315021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B918D34-9AB0-4064-380F-87D4F5D34C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18B2598-F81B-8C15-C17E-89F79487E1AB}"/>
              </a:ext>
            </a:extLst>
          </p:cNvPr>
          <p:cNvSpPr txBox="1"/>
          <p:nvPr/>
        </p:nvSpPr>
        <p:spPr>
          <a:xfrm>
            <a:off x="0" y="6482861"/>
            <a:ext cx="73855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https://developer.nvidia.com/topics/ai/retrieval-augmented-generation</a:t>
            </a:r>
          </a:p>
        </p:txBody>
      </p:sp>
      <p:sp>
        <p:nvSpPr>
          <p:cNvPr id="2" name="TextBox 1">
            <a:extLst>
              <a:ext uri="{FF2B5EF4-FFF2-40B4-BE49-F238E27FC236}">
                <a16:creationId xmlns:a16="http://schemas.microsoft.com/office/drawing/2014/main" id="{36DB1417-19A7-DC6A-DBA5-DDCB18047D5A}"/>
              </a:ext>
            </a:extLst>
          </p:cNvPr>
          <p:cNvSpPr txBox="1"/>
          <p:nvPr/>
        </p:nvSpPr>
        <p:spPr>
          <a:xfrm>
            <a:off x="4724400" y="3200400"/>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https://blog.langchain.dev/tutorial-chatgpt-over-your-data/</a:t>
            </a:r>
          </a:p>
        </p:txBody>
      </p:sp>
      <p:sp>
        <p:nvSpPr>
          <p:cNvPr id="3" name="Slide Number Placeholder 2">
            <a:extLst>
              <a:ext uri="{FF2B5EF4-FFF2-40B4-BE49-F238E27FC236}">
                <a16:creationId xmlns:a16="http://schemas.microsoft.com/office/drawing/2014/main" id="{43F7086B-914C-B9E8-0B71-1FDDE16D2FA4}"/>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540080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E74CA8F-81C4-5691-713B-B250F65376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9E1E6F0-CF37-8AF8-E741-DFF3D80BA301}"/>
              </a:ext>
            </a:extLst>
          </p:cNvPr>
          <p:cNvSpPr txBox="1"/>
          <p:nvPr/>
        </p:nvSpPr>
        <p:spPr>
          <a:xfrm>
            <a:off x="0" y="6482861"/>
            <a:ext cx="73855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https://developer.nvidia.com/topics/ai/retrieval-augmented-generation</a:t>
            </a:r>
          </a:p>
        </p:txBody>
      </p:sp>
      <p:sp>
        <p:nvSpPr>
          <p:cNvPr id="3" name="TextBox 2">
            <a:extLst>
              <a:ext uri="{FF2B5EF4-FFF2-40B4-BE49-F238E27FC236}">
                <a16:creationId xmlns:a16="http://schemas.microsoft.com/office/drawing/2014/main" id="{D3B5715B-96FB-F4AE-AE22-97CBC14FA786}"/>
              </a:ext>
            </a:extLst>
          </p:cNvPr>
          <p:cNvSpPr txBox="1"/>
          <p:nvPr/>
        </p:nvSpPr>
        <p:spPr>
          <a:xfrm>
            <a:off x="4724400" y="3200400"/>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https://github.com/aishwaryanr/awesome-generative-ai-guide/blob/main/research_updates/rag_research_table.md</a:t>
            </a:r>
          </a:p>
        </p:txBody>
      </p:sp>
      <p:sp>
        <p:nvSpPr>
          <p:cNvPr id="2" name="Slide Number Placeholder 1">
            <a:extLst>
              <a:ext uri="{FF2B5EF4-FFF2-40B4-BE49-F238E27FC236}">
                <a16:creationId xmlns:a16="http://schemas.microsoft.com/office/drawing/2014/main" id="{080C3931-703E-8F2F-015F-4EAA318C21A6}"/>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3821530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485F291-7400-02FD-72A9-319251C0F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7DAC9-2A52-CE64-9E45-6D7B02774BB6}"/>
              </a:ext>
            </a:extLst>
          </p:cNvPr>
          <p:cNvSpPr>
            <a:spLocks noGrp="1"/>
          </p:cNvSpPr>
          <p:nvPr>
            <p:ph type="title"/>
          </p:nvPr>
        </p:nvSpPr>
        <p:spPr/>
        <p:txBody>
          <a:bodyPr/>
          <a:lstStyle/>
          <a:p>
            <a:r>
              <a:rPr lang="en-US" dirty="0"/>
              <a:t>Dense Passage Retrieval</a:t>
            </a:r>
          </a:p>
        </p:txBody>
      </p:sp>
      <p:pic>
        <p:nvPicPr>
          <p:cNvPr id="287" name="Picture 286" descr="IguanaTex Picture Display&#10;&#10;\documentclass[varwidth]{standalone}&#10;\usepackage{amsmath}    &#10;\usepackage{amsfonts}   &#10;\usepackage{amssymb}    &#10;\usepackage{mathrsfs}&#10;\DeclareMathOperator*{\argmax}{arg\,max}&#10;\DeclareMathOperator*{\argmin}{arg\,min}&#10;\begin{document}&#10;$q \in \mathbb{R}^d$ \\&#10;\end{document}&#10;&#10;">
            <a:extLst>
              <a:ext uri="{FF2B5EF4-FFF2-40B4-BE49-F238E27FC236}">
                <a16:creationId xmlns:a16="http://schemas.microsoft.com/office/drawing/2014/main" id="{3E43BB52-CEAF-48E4-509F-A746B6073E3F}"/>
              </a:ext>
            </a:extLst>
          </p:cNvPr>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360644" y="2508983"/>
            <a:ext cx="707048" cy="263619"/>
          </a:xfrm>
          <a:prstGeom prst="rect">
            <a:avLst/>
          </a:prstGeom>
        </p:spPr>
      </p:pic>
      <p:pic>
        <p:nvPicPr>
          <p:cNvPr id="17" name="Picture 16" descr="\documentclass[varwidth]{standalone}&#10;\usepackage{amsmath}    &#10;\usepackage{amsfonts}   &#10;\usepackage{amssymb}    &#10;\usepackage{mathrsfs}&#10;\DeclareMathOperator*{\argmax}{arg\,max}&#10;\DeclareMathOperator*{\argmin}{arg\,min}&#10;\begin{document}&#10;$Z = \{z_1, \ldots, z_n\};\ z_i \in \mathbb{R}^d$&#10;\end{document}&#10;&#10;" title="IguanaTex Picture Display">
            <a:extLst>
              <a:ext uri="{FF2B5EF4-FFF2-40B4-BE49-F238E27FC236}">
                <a16:creationId xmlns:a16="http://schemas.microsoft.com/office/drawing/2014/main" id="{9F003E61-A676-61F9-CB8D-122D34838D43}"/>
              </a:ext>
            </a:extLst>
          </p:cNvPr>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360645" y="3113765"/>
            <a:ext cx="2808379" cy="278857"/>
          </a:xfrm>
          <a:prstGeom prst="rect">
            <a:avLst/>
          </a:prstGeom>
        </p:spPr>
      </p:pic>
      <p:pic>
        <p:nvPicPr>
          <p:cNvPr id="14" name="Picture 13" descr="\documentclass[varwidth]{standalone}&#10;\usepackage{amsmath}    &#10;\usepackage{amsfonts}   &#10;\usepackage{amssymb}    &#10;\usepackage{mathrsfs}&#10;\DeclareMathOperator*{\argmax}{arg\,max}&#10;\DeclareMathOperator*{\argmin}{arg\,min}&#10;\begin{document}&#10;$\argmax\limits_{i \in \{1,\ldots,n\}} q^T z_i \Leftrightarrow \argmax\limits_{i \in \{1,\ldots,n\}} \sum\limits_{j=1}^d q_j z_{i,j}$ \\&#10;\end{document}&#10;&#10;" title="IguanaTex Picture Display">
            <a:extLst>
              <a:ext uri="{FF2B5EF4-FFF2-40B4-BE49-F238E27FC236}">
                <a16:creationId xmlns:a16="http://schemas.microsoft.com/office/drawing/2014/main" id="{A9F1D911-ED7A-FA52-5475-CB5588421F08}"/>
              </a:ext>
            </a:extLst>
          </p:cNvPr>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360645" y="3709493"/>
            <a:ext cx="3774477" cy="630857"/>
          </a:xfrm>
          <a:prstGeom prst="rect">
            <a:avLst/>
          </a:prstGeom>
        </p:spPr>
      </p:pic>
      <p:sp>
        <p:nvSpPr>
          <p:cNvPr id="319" name="TextBox 318">
            <a:extLst>
              <a:ext uri="{FF2B5EF4-FFF2-40B4-BE49-F238E27FC236}">
                <a16:creationId xmlns:a16="http://schemas.microsoft.com/office/drawing/2014/main" id="{62CC75AB-585C-DC9B-EA9E-0575D9567BE4}"/>
              </a:ext>
            </a:extLst>
          </p:cNvPr>
          <p:cNvSpPr txBox="1"/>
          <p:nvPr/>
        </p:nvSpPr>
        <p:spPr>
          <a:xfrm>
            <a:off x="5087640" y="3053138"/>
            <a:ext cx="307321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Database of passage vectors</a:t>
            </a:r>
          </a:p>
        </p:txBody>
      </p:sp>
      <p:sp>
        <p:nvSpPr>
          <p:cNvPr id="320" name="TextBox 319">
            <a:extLst>
              <a:ext uri="{FF2B5EF4-FFF2-40B4-BE49-F238E27FC236}">
                <a16:creationId xmlns:a16="http://schemas.microsoft.com/office/drawing/2014/main" id="{82B2C9C5-1C8A-D95E-1FC2-86DADABFBAAE}"/>
              </a:ext>
            </a:extLst>
          </p:cNvPr>
          <p:cNvSpPr txBox="1"/>
          <p:nvPr/>
        </p:nvSpPr>
        <p:spPr>
          <a:xfrm>
            <a:off x="2750972" y="2440737"/>
            <a:ext cx="213360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Question vector</a:t>
            </a:r>
          </a:p>
        </p:txBody>
      </p:sp>
      <p:cxnSp>
        <p:nvCxnSpPr>
          <p:cNvPr id="322" name="Straight Arrow Connector 321">
            <a:extLst>
              <a:ext uri="{FF2B5EF4-FFF2-40B4-BE49-F238E27FC236}">
                <a16:creationId xmlns:a16="http://schemas.microsoft.com/office/drawing/2014/main" id="{15E69862-8960-7585-0E73-3F437254019D}"/>
              </a:ext>
            </a:extLst>
          </p:cNvPr>
          <p:cNvCxnSpPr>
            <a:cxnSpLocks/>
            <a:stCxn id="319" idx="1"/>
          </p:cNvCxnSpPr>
          <p:nvPr/>
        </p:nvCxnSpPr>
        <p:spPr>
          <a:xfrm flipH="1">
            <a:off x="4379495" y="3253193"/>
            <a:ext cx="7081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5" name="Straight Arrow Connector 324">
            <a:extLst>
              <a:ext uri="{FF2B5EF4-FFF2-40B4-BE49-F238E27FC236}">
                <a16:creationId xmlns:a16="http://schemas.microsoft.com/office/drawing/2014/main" id="{1EC46BA6-D67C-84E9-194F-00CF231D2C3F}"/>
              </a:ext>
            </a:extLst>
          </p:cNvPr>
          <p:cNvCxnSpPr>
            <a:cxnSpLocks/>
            <a:stCxn id="320" idx="1"/>
          </p:cNvCxnSpPr>
          <p:nvPr/>
        </p:nvCxnSpPr>
        <p:spPr>
          <a:xfrm flipH="1">
            <a:off x="2160421" y="2640792"/>
            <a:ext cx="5905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0" name="TextBox 329">
            <a:extLst>
              <a:ext uri="{FF2B5EF4-FFF2-40B4-BE49-F238E27FC236}">
                <a16:creationId xmlns:a16="http://schemas.microsoft.com/office/drawing/2014/main" id="{FAD3E7FF-E843-E1CA-E862-41BF9C6342FB}"/>
              </a:ext>
            </a:extLst>
          </p:cNvPr>
          <p:cNvSpPr txBox="1"/>
          <p:nvPr/>
        </p:nvSpPr>
        <p:spPr>
          <a:xfrm>
            <a:off x="6055398" y="3847185"/>
            <a:ext cx="434891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Maximum Inner Product Search (MIPS)</a:t>
            </a:r>
          </a:p>
        </p:txBody>
      </p:sp>
      <p:cxnSp>
        <p:nvCxnSpPr>
          <p:cNvPr id="331" name="Straight Arrow Connector 330">
            <a:extLst>
              <a:ext uri="{FF2B5EF4-FFF2-40B4-BE49-F238E27FC236}">
                <a16:creationId xmlns:a16="http://schemas.microsoft.com/office/drawing/2014/main" id="{BCF2C330-4A45-5956-B565-A60CFEFBFF90}"/>
              </a:ext>
            </a:extLst>
          </p:cNvPr>
          <p:cNvCxnSpPr>
            <a:cxnSpLocks/>
            <a:stCxn id="330" idx="1"/>
          </p:cNvCxnSpPr>
          <p:nvPr/>
        </p:nvCxnSpPr>
        <p:spPr>
          <a:xfrm flipH="1">
            <a:off x="5347254" y="4047240"/>
            <a:ext cx="7081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0" name="Picture 29" descr="\documentclass[varwidth]{standalone}&#10;\usepackage{amsmath}    &#10;\usepackage{amsfonts}   &#10;\usepackage{amssymb}    &#10;\usepackage{mathrsfs}&#10;\DeclareMathOperator*{\argmax}{arg\,max}&#10;\DeclareMathOperator*{\argmin}{arg\,min}&#10;\begin{document}&#10;$\cos(q,z) = \frac{q^T z}{\|q\|\|z\|}$ where $\|q\| = \|z\| = 1$&#10;\end{document}&#10;&#10;" title="IguanaTex Picture Display">
            <a:extLst>
              <a:ext uri="{FF2B5EF4-FFF2-40B4-BE49-F238E27FC236}">
                <a16:creationId xmlns:a16="http://schemas.microsoft.com/office/drawing/2014/main" id="{DB2C7AE4-849F-5A78-7DEA-AC4E12A1BF5C}"/>
              </a:ext>
            </a:extLst>
          </p:cNvPr>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101091" y="4800857"/>
            <a:ext cx="4260572" cy="405333"/>
          </a:xfrm>
          <a:prstGeom prst="rect">
            <a:avLst/>
          </a:prstGeom>
        </p:spPr>
      </p:pic>
      <p:cxnSp>
        <p:nvCxnSpPr>
          <p:cNvPr id="338" name="Straight Arrow Connector 337">
            <a:extLst>
              <a:ext uri="{FF2B5EF4-FFF2-40B4-BE49-F238E27FC236}">
                <a16:creationId xmlns:a16="http://schemas.microsoft.com/office/drawing/2014/main" id="{79BDFEBF-E2FD-7D96-49E9-64B808F10D41}"/>
              </a:ext>
            </a:extLst>
          </p:cNvPr>
          <p:cNvCxnSpPr>
            <a:cxnSpLocks/>
            <a:stCxn id="330" idx="2"/>
          </p:cNvCxnSpPr>
          <p:nvPr/>
        </p:nvCxnSpPr>
        <p:spPr>
          <a:xfrm>
            <a:off x="8229853" y="4247295"/>
            <a:ext cx="0" cy="458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6703C1AF-7A79-63BB-DB2E-C00B725DD770}"/>
              </a:ext>
            </a:extLst>
          </p:cNvPr>
          <p:cNvSpPr>
            <a:spLocks noGrp="1"/>
          </p:cNvSpPr>
          <p:nvPr>
            <p:ph type="sldNum" sz="quarter" idx="12"/>
          </p:nvPr>
        </p:nvSpPr>
        <p:spPr/>
        <p:txBody>
          <a:bodyPr/>
          <a:lstStyle/>
          <a:p>
            <a:fld id="{330EA680-D336-4FF7-8B7A-9848BB0A1C32}" type="slidenum">
              <a:rPr lang="en-US" smtClean="0"/>
              <a:t>28</a:t>
            </a:fld>
            <a:endParaRPr lang="en-US"/>
          </a:p>
        </p:txBody>
      </p:sp>
      <p:sp>
        <p:nvSpPr>
          <p:cNvPr id="5" name="TextBox 4">
            <a:extLst>
              <a:ext uri="{FF2B5EF4-FFF2-40B4-BE49-F238E27FC236}">
                <a16:creationId xmlns:a16="http://schemas.microsoft.com/office/drawing/2014/main" id="{F47AFBFD-821B-337E-8460-46A1ACBCDD8B}"/>
              </a:ext>
            </a:extLst>
          </p:cNvPr>
          <p:cNvSpPr txBox="1"/>
          <p:nvPr/>
        </p:nvSpPr>
        <p:spPr>
          <a:xfrm>
            <a:off x="0" y="6592462"/>
            <a:ext cx="885357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latin typeface="Times New Roman" panose="02020603050405020304" pitchFamily="18" charset="0"/>
                <a:cs typeface="Times New Roman" panose="02020603050405020304" pitchFamily="18" charset="0"/>
              </a:rPr>
              <a:t>Karpukhin</a:t>
            </a:r>
            <a:r>
              <a:rPr lang="en-US" sz="1050" dirty="0">
                <a:latin typeface="Times New Roman" panose="02020603050405020304" pitchFamily="18" charset="0"/>
                <a:cs typeface="Times New Roman" panose="02020603050405020304" pitchFamily="18" charset="0"/>
              </a:rPr>
              <a:t>, V. et al. (2020). </a:t>
            </a:r>
            <a:r>
              <a:rPr lang="en-US" sz="1050" i="1" dirty="0">
                <a:latin typeface="Times New Roman" panose="02020603050405020304" pitchFamily="18" charset="0"/>
                <a:cs typeface="Times New Roman" panose="02020603050405020304" pitchFamily="18" charset="0"/>
              </a:rPr>
              <a:t>Dense Passage Retrieval for Open-Domain Question Answering.</a:t>
            </a:r>
            <a:r>
              <a:rPr lang="en-US" sz="1050" dirty="0">
                <a:latin typeface="Times New Roman" panose="02020603050405020304" pitchFamily="18" charset="0"/>
                <a:cs typeface="Times New Roman" panose="02020603050405020304" pitchFamily="18" charset="0"/>
              </a:rPr>
              <a:t> EMNLP 2020, Online. </a:t>
            </a:r>
            <a:r>
              <a:rPr lang="en-US" sz="1050" dirty="0">
                <a:latin typeface="Times New Roman" panose="02020603050405020304" pitchFamily="18" charset="0"/>
                <a:cs typeface="Times New Roman" panose="02020603050405020304" pitchFamily="18" charset="0"/>
                <a:hlinkClick r:id="rId13"/>
              </a:rPr>
              <a:t>ACL</a:t>
            </a:r>
            <a:r>
              <a:rPr lang="en-US" sz="1050" dirty="0">
                <a:latin typeface="Times New Roman" panose="02020603050405020304" pitchFamily="18" charset="0"/>
                <a:cs typeface="Times New Roman" panose="02020603050405020304" pitchFamily="18" charset="0"/>
              </a:rPr>
              <a:t>.</a:t>
            </a:r>
            <a:endParaRPr lang="en-US" sz="1050" b="0" i="0" dirty="0">
              <a:solidFill>
                <a:srgbClr val="212529"/>
              </a:solidFill>
              <a:effectLst/>
              <a:latin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2510852D-266B-2424-7274-4483DE1DD0BE}"/>
              </a:ext>
            </a:extLst>
          </p:cNvPr>
          <p:cNvCxnSpPr>
            <a:cxnSpLocks/>
          </p:cNvCxnSpPr>
          <p:nvPr/>
        </p:nvCxnSpPr>
        <p:spPr>
          <a:xfrm>
            <a:off x="3028200" y="4247295"/>
            <a:ext cx="0" cy="458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9" descr="\documentclass[varwidth]{standalone}&#10;\usepackage{amsmath}    &#10;\usepackage{amsfonts}   &#10;\usepackage{amssymb}    &#10;\usepackage{mathrsfs}&#10;\DeclareMathOperator*{\argmax}{arg\,max}&#10;\DeclareMathOperator*{\argmin}{arg\,min}&#10;\begin{document}&#10;$\text{top-k}(\{q^T z_i\}_{i=1}^n)$ \\&#10;\end{document}&#10;&#10;" title="IguanaTex Picture Display">
            <a:extLst>
              <a:ext uri="{FF2B5EF4-FFF2-40B4-BE49-F238E27FC236}">
                <a16:creationId xmlns:a16="http://schemas.microsoft.com/office/drawing/2014/main" id="{2884B635-204A-C0F2-7076-5B266B4833DE}"/>
              </a:ext>
            </a:extLst>
          </p:cNvPr>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110105" y="4862000"/>
            <a:ext cx="1827047" cy="278857"/>
          </a:xfrm>
          <a:prstGeom prst="rect">
            <a:avLst/>
          </a:prstGeom>
        </p:spPr>
      </p:pic>
      <p:sp>
        <p:nvSpPr>
          <p:cNvPr id="19" name="Rectangle 18">
            <a:extLst>
              <a:ext uri="{FF2B5EF4-FFF2-40B4-BE49-F238E27FC236}">
                <a16:creationId xmlns:a16="http://schemas.microsoft.com/office/drawing/2014/main" id="{D6451DCC-27F5-B490-4AF5-B85D78ED4E57}"/>
              </a:ext>
            </a:extLst>
          </p:cNvPr>
          <p:cNvSpPr/>
          <p:nvPr/>
        </p:nvSpPr>
        <p:spPr>
          <a:xfrm>
            <a:off x="1956638" y="4778894"/>
            <a:ext cx="2143124" cy="4580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6B20A47A-12CE-D9D7-21B3-EB06A7E98418}"/>
              </a:ext>
            </a:extLst>
          </p:cNvPr>
          <p:cNvCxnSpPr/>
          <p:nvPr/>
        </p:nvCxnSpPr>
        <p:spPr>
          <a:xfrm>
            <a:off x="4099762" y="5236949"/>
            <a:ext cx="500813" cy="373276"/>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DFE8A071-F71B-2B68-B2CF-A6F962AC55E8}"/>
              </a:ext>
            </a:extLst>
          </p:cNvPr>
          <p:cNvSpPr txBox="1"/>
          <p:nvPr/>
        </p:nvSpPr>
        <p:spPr>
          <a:xfrm>
            <a:off x="4600575" y="5521991"/>
            <a:ext cx="38788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Facebook AI Similarity Search (FAISS)</a:t>
            </a:r>
          </a:p>
        </p:txBody>
      </p:sp>
      <p:sp>
        <p:nvSpPr>
          <p:cNvPr id="31" name="TextBox 30">
            <a:extLst>
              <a:ext uri="{FF2B5EF4-FFF2-40B4-BE49-F238E27FC236}">
                <a16:creationId xmlns:a16="http://schemas.microsoft.com/office/drawing/2014/main" id="{615685CE-A106-5DF8-6EF5-9A2EB1554AD5}"/>
              </a:ext>
            </a:extLst>
          </p:cNvPr>
          <p:cNvSpPr txBox="1"/>
          <p:nvPr/>
        </p:nvSpPr>
        <p:spPr>
          <a:xfrm>
            <a:off x="7193958" y="1315005"/>
            <a:ext cx="2846228" cy="523220"/>
          </a:xfrm>
          <a:prstGeom prst="rect">
            <a:avLst/>
          </a:prstGeom>
          <a:noFill/>
        </p:spPr>
        <p:txBody>
          <a:bodyPr wrap="non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FAISS READING</a:t>
            </a:r>
          </a:p>
        </p:txBody>
      </p:sp>
      <p:pic>
        <p:nvPicPr>
          <p:cNvPr id="288" name="Picture 287" descr="\documentclass[varwidth]{standalone}&#10;\usepackage{amsmath}    &#10;\usepackage{amsfonts}   &#10;\usepackage{amssymb}    &#10;\usepackage{mathrsfs}&#10;\usepackage{mathtools}&#10;\DeclareMathOperator*{\argmax}{arg\,max}&#10;\DeclareMathOperator*{\argmin}{arg\,min}&#10;\begin{document}&#10;$p_{\eta}(z|x) \propto \exp(\mathbf{d}(z)^T\mathbf{q}(x))$&#10;\end{document}&#10;&#10;" title="IguanaTex Picture Display">
            <a:extLst>
              <a:ext uri="{FF2B5EF4-FFF2-40B4-BE49-F238E27FC236}">
                <a16:creationId xmlns:a16="http://schemas.microsoft.com/office/drawing/2014/main" id="{123BB7C6-0F32-8DF5-07E8-A34D594CE424}"/>
              </a:ext>
            </a:extLst>
          </p:cNvPr>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8620757" y="2074337"/>
            <a:ext cx="2838857" cy="288000"/>
          </a:xfrm>
          <a:prstGeom prst="rect">
            <a:avLst/>
          </a:prstGeom>
        </p:spPr>
      </p:pic>
      <p:sp>
        <p:nvSpPr>
          <p:cNvPr id="282" name="TextBox 281">
            <a:extLst>
              <a:ext uri="{FF2B5EF4-FFF2-40B4-BE49-F238E27FC236}">
                <a16:creationId xmlns:a16="http://schemas.microsoft.com/office/drawing/2014/main" id="{82530351-E7EF-39B4-0382-03F20E47342B}"/>
              </a:ext>
            </a:extLst>
          </p:cNvPr>
          <p:cNvSpPr txBox="1"/>
          <p:nvPr/>
        </p:nvSpPr>
        <p:spPr>
          <a:xfrm>
            <a:off x="8669041" y="2718569"/>
            <a:ext cx="269522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Bi-Encoder Architecture</a:t>
            </a:r>
          </a:p>
        </p:txBody>
      </p:sp>
      <p:cxnSp>
        <p:nvCxnSpPr>
          <p:cNvPr id="284" name="Straight Arrow Connector 283">
            <a:extLst>
              <a:ext uri="{FF2B5EF4-FFF2-40B4-BE49-F238E27FC236}">
                <a16:creationId xmlns:a16="http://schemas.microsoft.com/office/drawing/2014/main" id="{8A4CD43C-1167-F5BB-7A0F-34EECD8948BA}"/>
              </a:ext>
            </a:extLst>
          </p:cNvPr>
          <p:cNvCxnSpPr>
            <a:cxnSpLocks/>
            <a:stCxn id="282" idx="0"/>
          </p:cNvCxnSpPr>
          <p:nvPr/>
        </p:nvCxnSpPr>
        <p:spPr>
          <a:xfrm flipV="1">
            <a:off x="10016654" y="2442992"/>
            <a:ext cx="0" cy="2755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7027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0"/>
      <p:bldP spid="320" grpId="0"/>
      <p:bldP spid="330" grpId="0"/>
      <p:bldP spid="19" grpId="0" animBg="1"/>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1E1EC4-7288-00B2-952B-0B8463B14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CDD5CFA-FCE8-AF24-7D67-70CFAB6211AC}"/>
              </a:ext>
            </a:extLst>
          </p:cNvPr>
          <p:cNvSpPr txBox="1"/>
          <p:nvPr/>
        </p:nvSpPr>
        <p:spPr>
          <a:xfrm>
            <a:off x="0" y="6482861"/>
            <a:ext cx="73855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https://developer.nvidia.com/topics/ai/retrieval-augmented-generation</a:t>
            </a:r>
          </a:p>
        </p:txBody>
      </p:sp>
      <p:sp>
        <p:nvSpPr>
          <p:cNvPr id="2" name="TextBox 1">
            <a:extLst>
              <a:ext uri="{FF2B5EF4-FFF2-40B4-BE49-F238E27FC236}">
                <a16:creationId xmlns:a16="http://schemas.microsoft.com/office/drawing/2014/main" id="{B33B4C1A-4529-66D4-9120-55F5F69A97EC}"/>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https://arxiv.org/abs/2408.13533</a:t>
            </a:r>
          </a:p>
        </p:txBody>
      </p:sp>
      <p:sp>
        <p:nvSpPr>
          <p:cNvPr id="3" name="Slide Number Placeholder 2">
            <a:extLst>
              <a:ext uri="{FF2B5EF4-FFF2-40B4-BE49-F238E27FC236}">
                <a16:creationId xmlns:a16="http://schemas.microsoft.com/office/drawing/2014/main" id="{F91E270F-B6BA-7B15-CC38-1A0C8810C97A}"/>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394428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D1866-4A99-7991-B99B-6D5A09E0A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1D22D-12C0-1BE3-AFDC-50CF859986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Previous Approaches</a:t>
            </a:r>
          </a:p>
        </p:txBody>
      </p:sp>
      <p:sp>
        <p:nvSpPr>
          <p:cNvPr id="11" name="TextBox 10">
            <a:extLst>
              <a:ext uri="{FF2B5EF4-FFF2-40B4-BE49-F238E27FC236}">
                <a16:creationId xmlns:a16="http://schemas.microsoft.com/office/drawing/2014/main" id="{934F2BE2-89B7-9B75-2510-6DE044CC3EFA}"/>
              </a:ext>
            </a:extLst>
          </p:cNvPr>
          <p:cNvSpPr txBox="1"/>
          <p:nvPr/>
        </p:nvSpPr>
        <p:spPr>
          <a:xfrm>
            <a:off x="1900527" y="2546945"/>
            <a:ext cx="2888163"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latin typeface="Times New Roman" panose="02020603050405020304" pitchFamily="18" charset="0"/>
                <a:cs typeface="Times New Roman" panose="02020603050405020304" pitchFamily="18" charset="0"/>
              </a:rPr>
              <a:t>Coherent generation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GPT-2/3</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LSTM/RNN</a:t>
            </a:r>
          </a:p>
        </p:txBody>
      </p:sp>
      <p:sp>
        <p:nvSpPr>
          <p:cNvPr id="13" name="TextBox 12">
            <a:extLst>
              <a:ext uri="{FF2B5EF4-FFF2-40B4-BE49-F238E27FC236}">
                <a16:creationId xmlns:a16="http://schemas.microsoft.com/office/drawing/2014/main" id="{30898FB5-0E88-3F8A-91CC-6E8899FC0978}"/>
              </a:ext>
            </a:extLst>
          </p:cNvPr>
          <p:cNvSpPr txBox="1"/>
          <p:nvPr/>
        </p:nvSpPr>
        <p:spPr>
          <a:xfrm>
            <a:off x="7212706" y="2546945"/>
            <a:ext cx="3724096"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knowledge access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TF-IDF</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BM25</a:t>
            </a:r>
          </a:p>
        </p:txBody>
      </p:sp>
      <p:pic>
        <p:nvPicPr>
          <p:cNvPr id="14" name="Graphic 13" descr="Bridge scene outline">
            <a:extLst>
              <a:ext uri="{FF2B5EF4-FFF2-40B4-BE49-F238E27FC236}">
                <a16:creationId xmlns:a16="http://schemas.microsoft.com/office/drawing/2014/main" id="{64BF8B28-96E4-7DF7-77E2-E5799D7CC6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54264" y="2573268"/>
            <a:ext cx="2685351" cy="1473553"/>
          </a:xfrm>
          <a:prstGeom prst="rect">
            <a:avLst/>
          </a:prstGeom>
        </p:spPr>
      </p:pic>
      <p:sp>
        <p:nvSpPr>
          <p:cNvPr id="19" name="TextBox 18">
            <a:extLst>
              <a:ext uri="{FF2B5EF4-FFF2-40B4-BE49-F238E27FC236}">
                <a16:creationId xmlns:a16="http://schemas.microsoft.com/office/drawing/2014/main" id="{63675CA3-7981-D911-3B3C-4D6A05586303}"/>
              </a:ext>
            </a:extLst>
          </p:cNvPr>
          <p:cNvSpPr txBox="1"/>
          <p:nvPr/>
        </p:nvSpPr>
        <p:spPr>
          <a:xfrm>
            <a:off x="4762874" y="4329236"/>
            <a:ext cx="249174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Hybrid Systems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ORQA</a:t>
            </a:r>
          </a:p>
        </p:txBody>
      </p:sp>
      <p:sp>
        <p:nvSpPr>
          <p:cNvPr id="21" name="Rectangle 20">
            <a:extLst>
              <a:ext uri="{FF2B5EF4-FFF2-40B4-BE49-F238E27FC236}">
                <a16:creationId xmlns:a16="http://schemas.microsoft.com/office/drawing/2014/main" id="{B07E4DD1-62C1-BF2A-40F5-EAB0639A1E22}"/>
              </a:ext>
            </a:extLst>
          </p:cNvPr>
          <p:cNvSpPr/>
          <p:nvPr/>
        </p:nvSpPr>
        <p:spPr>
          <a:xfrm>
            <a:off x="5787338" y="2601347"/>
            <a:ext cx="426720" cy="8553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0BF1CBB-C200-D266-7317-2407F39AE664}"/>
              </a:ext>
            </a:extLst>
          </p:cNvPr>
          <p:cNvCxnSpPr>
            <a:cxnSpLocks/>
          </p:cNvCxnSpPr>
          <p:nvPr/>
        </p:nvCxnSpPr>
        <p:spPr>
          <a:xfrm flipH="1">
            <a:off x="5996939" y="1876430"/>
            <a:ext cx="815341" cy="12706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120A406D-51AC-F4BB-F0A2-87FAD635C76E}"/>
              </a:ext>
            </a:extLst>
          </p:cNvPr>
          <p:cNvSpPr txBox="1"/>
          <p:nvPr/>
        </p:nvSpPr>
        <p:spPr>
          <a:xfrm>
            <a:off x="6748641" y="1459855"/>
            <a:ext cx="4520789"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Gap: </a:t>
            </a:r>
            <a:r>
              <a:rPr lang="en-US" sz="2400" dirty="0">
                <a:solidFill>
                  <a:srgbClr val="FF0000"/>
                </a:solidFill>
                <a:latin typeface="Times New Roman" panose="02020603050405020304" pitchFamily="18" charset="0"/>
                <a:cs typeface="Times New Roman" panose="02020603050405020304" pitchFamily="18" charset="0"/>
              </a:rPr>
              <a:t>Joint retrieval and generation</a:t>
            </a:r>
          </a:p>
        </p:txBody>
      </p:sp>
      <p:sp>
        <p:nvSpPr>
          <p:cNvPr id="33" name="Rectangle 32">
            <a:extLst>
              <a:ext uri="{FF2B5EF4-FFF2-40B4-BE49-F238E27FC236}">
                <a16:creationId xmlns:a16="http://schemas.microsoft.com/office/drawing/2014/main" id="{FF1D216F-3A27-0A98-7CCD-007D2582F1CC}"/>
              </a:ext>
            </a:extLst>
          </p:cNvPr>
          <p:cNvSpPr/>
          <p:nvPr/>
        </p:nvSpPr>
        <p:spPr>
          <a:xfrm>
            <a:off x="4822031" y="3648057"/>
            <a:ext cx="2350294" cy="330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Brace 33">
            <a:extLst>
              <a:ext uri="{FF2B5EF4-FFF2-40B4-BE49-F238E27FC236}">
                <a16:creationId xmlns:a16="http://schemas.microsoft.com/office/drawing/2014/main" id="{0ED4F24F-AF7B-1134-A597-3694206AF51E}"/>
              </a:ext>
            </a:extLst>
          </p:cNvPr>
          <p:cNvSpPr/>
          <p:nvPr/>
        </p:nvSpPr>
        <p:spPr>
          <a:xfrm rot="5400000">
            <a:off x="5773473" y="2812427"/>
            <a:ext cx="454450" cy="220566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6" name="Slide Number Placeholder 35">
            <a:extLst>
              <a:ext uri="{FF2B5EF4-FFF2-40B4-BE49-F238E27FC236}">
                <a16:creationId xmlns:a16="http://schemas.microsoft.com/office/drawing/2014/main" id="{C64200DC-526D-48F5-6D9D-8EF751559D56}"/>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89084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1" grpId="0" animBg="1"/>
      <p:bldP spid="24" grpId="0"/>
      <p:bldP spid="34"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E13590E-7BE3-135A-51B1-075B87F29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08DD4-4BA6-E5A6-C8DC-E3E25101553F}"/>
              </a:ext>
            </a:extLst>
          </p:cNvPr>
          <p:cNvSpPr>
            <a:spLocks noGrp="1"/>
          </p:cNvSpPr>
          <p:nvPr>
            <p:ph type="title"/>
          </p:nvPr>
        </p:nvSpPr>
        <p:spPr/>
        <p:txBody>
          <a:bodyPr/>
          <a:lstStyle/>
          <a:p>
            <a:r>
              <a:rPr lang="en-US" dirty="0">
                <a:latin typeface="Aptos Display"/>
                <a:cs typeface="Times New Roman"/>
              </a:rPr>
              <a:t>Knowledge-Intensive NLP Tasks</a:t>
            </a:r>
          </a:p>
        </p:txBody>
      </p:sp>
      <p:sp>
        <p:nvSpPr>
          <p:cNvPr id="4" name="Rectangle 3">
            <a:extLst>
              <a:ext uri="{FF2B5EF4-FFF2-40B4-BE49-F238E27FC236}">
                <a16:creationId xmlns:a16="http://schemas.microsoft.com/office/drawing/2014/main" id="{67E2C958-F120-4477-70EE-5BC04313AA77}"/>
              </a:ext>
            </a:extLst>
          </p:cNvPr>
          <p:cNvSpPr/>
          <p:nvPr/>
        </p:nvSpPr>
        <p:spPr>
          <a:xfrm>
            <a:off x="791444" y="3625660"/>
            <a:ext cx="5040578" cy="64284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a:cs typeface="Times New Roman"/>
              </a:rPr>
              <a:t>Pretrained Language Model</a:t>
            </a:r>
          </a:p>
        </p:txBody>
      </p:sp>
      <p:sp>
        <p:nvSpPr>
          <p:cNvPr id="6" name="Rectangle 5">
            <a:extLst>
              <a:ext uri="{FF2B5EF4-FFF2-40B4-BE49-F238E27FC236}">
                <a16:creationId xmlns:a16="http://schemas.microsoft.com/office/drawing/2014/main" id="{136D91CE-A35F-17AB-C550-CC5E300F22AF}"/>
              </a:ext>
            </a:extLst>
          </p:cNvPr>
          <p:cNvSpPr/>
          <p:nvPr/>
        </p:nvSpPr>
        <p:spPr>
          <a:xfrm>
            <a:off x="3910122" y="4355763"/>
            <a:ext cx="19202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Costly updates</a:t>
            </a:r>
            <a:endParaRPr lang="en-US" dirty="0"/>
          </a:p>
        </p:txBody>
      </p:sp>
      <p:sp>
        <p:nvSpPr>
          <p:cNvPr id="7" name="Rectangle 6">
            <a:extLst>
              <a:ext uri="{FF2B5EF4-FFF2-40B4-BE49-F238E27FC236}">
                <a16:creationId xmlns:a16="http://schemas.microsoft.com/office/drawing/2014/main" id="{7724E955-857B-7D05-7F76-5C883169331C}"/>
              </a:ext>
            </a:extLst>
          </p:cNvPr>
          <p:cNvSpPr/>
          <p:nvPr/>
        </p:nvSpPr>
        <p:spPr>
          <a:xfrm>
            <a:off x="3910121" y="4913466"/>
            <a:ext cx="19202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Hallucinations</a:t>
            </a:r>
            <a:endParaRPr lang="en-US" dirty="0"/>
          </a:p>
        </p:txBody>
      </p:sp>
      <p:sp>
        <p:nvSpPr>
          <p:cNvPr id="8" name="Rectangle 7">
            <a:extLst>
              <a:ext uri="{FF2B5EF4-FFF2-40B4-BE49-F238E27FC236}">
                <a16:creationId xmlns:a16="http://schemas.microsoft.com/office/drawing/2014/main" id="{B0C3270D-C83D-3030-D1AA-BF4F566F523D}"/>
              </a:ext>
            </a:extLst>
          </p:cNvPr>
          <p:cNvSpPr/>
          <p:nvPr/>
        </p:nvSpPr>
        <p:spPr>
          <a:xfrm>
            <a:off x="791444" y="4355466"/>
            <a:ext cx="3004241"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Parameters capture knowledge</a:t>
            </a:r>
          </a:p>
        </p:txBody>
      </p:sp>
      <p:sp>
        <p:nvSpPr>
          <p:cNvPr id="9" name="Rectangle 8">
            <a:extLst>
              <a:ext uri="{FF2B5EF4-FFF2-40B4-BE49-F238E27FC236}">
                <a16:creationId xmlns:a16="http://schemas.microsoft.com/office/drawing/2014/main" id="{8C56E1CA-D138-E1FE-621D-466B34C07A35}"/>
              </a:ext>
            </a:extLst>
          </p:cNvPr>
          <p:cNvSpPr/>
          <p:nvPr/>
        </p:nvSpPr>
        <p:spPr>
          <a:xfrm>
            <a:off x="791444" y="4913466"/>
            <a:ext cx="3004241"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Strong results for several tasks</a:t>
            </a:r>
            <a:endParaRPr lang="en-US" dirty="0"/>
          </a:p>
        </p:txBody>
      </p:sp>
      <p:sp>
        <p:nvSpPr>
          <p:cNvPr id="10" name="Rectangle 9">
            <a:extLst>
              <a:ext uri="{FF2B5EF4-FFF2-40B4-BE49-F238E27FC236}">
                <a16:creationId xmlns:a16="http://schemas.microsoft.com/office/drawing/2014/main" id="{635A6E26-9B59-4961-6D4E-7E0751B279BE}"/>
              </a:ext>
            </a:extLst>
          </p:cNvPr>
          <p:cNvSpPr/>
          <p:nvPr/>
        </p:nvSpPr>
        <p:spPr>
          <a:xfrm>
            <a:off x="791444" y="5483466"/>
            <a:ext cx="3004241"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Diverse application space</a:t>
            </a:r>
            <a:endParaRPr lang="en-US" dirty="0"/>
          </a:p>
        </p:txBody>
      </p:sp>
      <p:sp>
        <p:nvSpPr>
          <p:cNvPr id="11" name="Rectangle 10">
            <a:extLst>
              <a:ext uri="{FF2B5EF4-FFF2-40B4-BE49-F238E27FC236}">
                <a16:creationId xmlns:a16="http://schemas.microsoft.com/office/drawing/2014/main" id="{6A61D418-37FD-62F1-925B-7F6D4A5847FC}"/>
              </a:ext>
            </a:extLst>
          </p:cNvPr>
          <p:cNvSpPr/>
          <p:nvPr/>
        </p:nvSpPr>
        <p:spPr>
          <a:xfrm>
            <a:off x="3910122" y="5483763"/>
            <a:ext cx="19202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Limited depth</a:t>
            </a:r>
          </a:p>
        </p:txBody>
      </p:sp>
      <p:sp>
        <p:nvSpPr>
          <p:cNvPr id="3" name="Slide Number Placeholder 2">
            <a:extLst>
              <a:ext uri="{FF2B5EF4-FFF2-40B4-BE49-F238E27FC236}">
                <a16:creationId xmlns:a16="http://schemas.microsoft.com/office/drawing/2014/main" id="{4E783C23-C413-EAD2-AC6E-7CD50E91AE98}"/>
              </a:ext>
            </a:extLst>
          </p:cNvPr>
          <p:cNvSpPr>
            <a:spLocks noGrp="1"/>
          </p:cNvSpPr>
          <p:nvPr>
            <p:ph type="sldNum" sz="quarter" idx="12"/>
          </p:nvPr>
        </p:nvSpPr>
        <p:spPr/>
        <p:txBody>
          <a:bodyPr/>
          <a:lstStyle/>
          <a:p>
            <a:fld id="{330EA680-D336-4FF7-8B7A-9848BB0A1C32}" type="slidenum">
              <a:rPr lang="en-US" smtClean="0"/>
              <a:t>30</a:t>
            </a:fld>
            <a:endParaRPr lang="en-US"/>
          </a:p>
        </p:txBody>
      </p:sp>
      <p:sp>
        <p:nvSpPr>
          <p:cNvPr id="26" name="Rectangle 25">
            <a:extLst>
              <a:ext uri="{FF2B5EF4-FFF2-40B4-BE49-F238E27FC236}">
                <a16:creationId xmlns:a16="http://schemas.microsoft.com/office/drawing/2014/main" id="{DC57F933-A415-6D2D-CE2E-36F119FF28BF}"/>
              </a:ext>
            </a:extLst>
          </p:cNvPr>
          <p:cNvSpPr/>
          <p:nvPr/>
        </p:nvSpPr>
        <p:spPr>
          <a:xfrm>
            <a:off x="6477570" y="3622666"/>
            <a:ext cx="5040578" cy="64284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a:cs typeface="Times New Roman"/>
              </a:rPr>
              <a:t>Retrieval</a:t>
            </a:r>
          </a:p>
        </p:txBody>
      </p:sp>
      <p:sp>
        <p:nvSpPr>
          <p:cNvPr id="27" name="Rectangle 26">
            <a:extLst>
              <a:ext uri="{FF2B5EF4-FFF2-40B4-BE49-F238E27FC236}">
                <a16:creationId xmlns:a16="http://schemas.microsoft.com/office/drawing/2014/main" id="{02100A9C-CF72-182B-4E3E-734346A0C774}"/>
              </a:ext>
            </a:extLst>
          </p:cNvPr>
          <p:cNvSpPr/>
          <p:nvPr/>
        </p:nvSpPr>
        <p:spPr>
          <a:xfrm>
            <a:off x="8639448" y="4352769"/>
            <a:ext cx="28770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Costly labeling</a:t>
            </a:r>
            <a:endParaRPr lang="en-US" dirty="0"/>
          </a:p>
        </p:txBody>
      </p:sp>
      <p:sp>
        <p:nvSpPr>
          <p:cNvPr id="28" name="Rectangle 27">
            <a:extLst>
              <a:ext uri="{FF2B5EF4-FFF2-40B4-BE49-F238E27FC236}">
                <a16:creationId xmlns:a16="http://schemas.microsoft.com/office/drawing/2014/main" id="{99BBFB0A-2A26-394C-C824-8B0F4ECA6C10}"/>
              </a:ext>
            </a:extLst>
          </p:cNvPr>
          <p:cNvSpPr/>
          <p:nvPr/>
        </p:nvSpPr>
        <p:spPr>
          <a:xfrm>
            <a:off x="8639447" y="4910472"/>
            <a:ext cx="28770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Heuristics lack flexibility</a:t>
            </a:r>
            <a:endParaRPr lang="en-US" dirty="0"/>
          </a:p>
        </p:txBody>
      </p:sp>
      <p:sp>
        <p:nvSpPr>
          <p:cNvPr id="32" name="Rectangle 31">
            <a:extLst>
              <a:ext uri="{FF2B5EF4-FFF2-40B4-BE49-F238E27FC236}">
                <a16:creationId xmlns:a16="http://schemas.microsoft.com/office/drawing/2014/main" id="{3824E188-2A07-D24B-614E-2B051D00A990}"/>
              </a:ext>
            </a:extLst>
          </p:cNvPr>
          <p:cNvSpPr/>
          <p:nvPr/>
        </p:nvSpPr>
        <p:spPr>
          <a:xfrm>
            <a:off x="8639448" y="5480769"/>
            <a:ext cx="2877041" cy="4824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Challenging integration</a:t>
            </a:r>
          </a:p>
        </p:txBody>
      </p:sp>
      <p:sp>
        <p:nvSpPr>
          <p:cNvPr id="33" name="Rectangle 32">
            <a:extLst>
              <a:ext uri="{FF2B5EF4-FFF2-40B4-BE49-F238E27FC236}">
                <a16:creationId xmlns:a16="http://schemas.microsoft.com/office/drawing/2014/main" id="{0DCE5C9F-B0AF-9F4D-637B-2C46B884B4EB}"/>
              </a:ext>
            </a:extLst>
          </p:cNvPr>
          <p:cNvSpPr/>
          <p:nvPr/>
        </p:nvSpPr>
        <p:spPr>
          <a:xfrm>
            <a:off x="6479230" y="4352769"/>
            <a:ext cx="2160217"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Precise and accurate</a:t>
            </a:r>
          </a:p>
        </p:txBody>
      </p:sp>
      <p:sp>
        <p:nvSpPr>
          <p:cNvPr id="34" name="Rectangle 33">
            <a:extLst>
              <a:ext uri="{FF2B5EF4-FFF2-40B4-BE49-F238E27FC236}">
                <a16:creationId xmlns:a16="http://schemas.microsoft.com/office/drawing/2014/main" id="{06CF15D4-E7FA-A187-2393-C266F563CD06}"/>
              </a:ext>
            </a:extLst>
          </p:cNvPr>
          <p:cNvSpPr/>
          <p:nvPr/>
        </p:nvSpPr>
        <p:spPr>
          <a:xfrm>
            <a:off x="6479230" y="4910769"/>
            <a:ext cx="2160217"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Easy to update</a:t>
            </a:r>
            <a:endParaRPr lang="en-US" dirty="0"/>
          </a:p>
        </p:txBody>
      </p:sp>
      <p:sp>
        <p:nvSpPr>
          <p:cNvPr id="35" name="Rectangle 34">
            <a:extLst>
              <a:ext uri="{FF2B5EF4-FFF2-40B4-BE49-F238E27FC236}">
                <a16:creationId xmlns:a16="http://schemas.microsoft.com/office/drawing/2014/main" id="{46BB26C6-A7F3-2F5B-2EAB-A2FC1D0DFBB6}"/>
              </a:ext>
            </a:extLst>
          </p:cNvPr>
          <p:cNvSpPr/>
          <p:nvPr/>
        </p:nvSpPr>
        <p:spPr>
          <a:xfrm>
            <a:off x="6479230" y="5480769"/>
            <a:ext cx="2160217" cy="4824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latin typeface="Times New Roman"/>
                <a:cs typeface="Times New Roman"/>
              </a:rPr>
              <a:t>Dense Retrieval</a:t>
            </a:r>
            <a:endParaRPr lang="en-US" dirty="0"/>
          </a:p>
        </p:txBody>
      </p:sp>
      <p:sp>
        <p:nvSpPr>
          <p:cNvPr id="5" name="Rectangle 4">
            <a:extLst>
              <a:ext uri="{FF2B5EF4-FFF2-40B4-BE49-F238E27FC236}">
                <a16:creationId xmlns:a16="http://schemas.microsoft.com/office/drawing/2014/main" id="{9A5B3851-C0B9-3E38-1DA1-A111D5B92478}"/>
              </a:ext>
            </a:extLst>
          </p:cNvPr>
          <p:cNvSpPr/>
          <p:nvPr/>
        </p:nvSpPr>
        <p:spPr>
          <a:xfrm>
            <a:off x="4601443" y="1489339"/>
            <a:ext cx="2985900" cy="64284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imes New Roman"/>
                <a:cs typeface="Times New Roman"/>
              </a:rPr>
              <a:t>Parametric?</a:t>
            </a:r>
            <a:endParaRPr lang="en-US" dirty="0">
              <a:solidFill>
                <a:schemeClr val="tx1"/>
              </a:solidFill>
            </a:endParaRPr>
          </a:p>
        </p:txBody>
      </p:sp>
      <p:cxnSp>
        <p:nvCxnSpPr>
          <p:cNvPr id="13" name="Connector: Elbow 12">
            <a:extLst>
              <a:ext uri="{FF2B5EF4-FFF2-40B4-BE49-F238E27FC236}">
                <a16:creationId xmlns:a16="http://schemas.microsoft.com/office/drawing/2014/main" id="{2531A403-AB90-9AFB-9731-24F224CF2CFB}"/>
              </a:ext>
            </a:extLst>
          </p:cNvPr>
          <p:cNvCxnSpPr>
            <a:cxnSpLocks/>
            <a:stCxn id="5" idx="2"/>
            <a:endCxn id="4" idx="0"/>
          </p:cNvCxnSpPr>
          <p:nvPr/>
        </p:nvCxnSpPr>
        <p:spPr>
          <a:xfrm rot="5400000">
            <a:off x="3956324" y="1487591"/>
            <a:ext cx="1493478" cy="278266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577880B3-13AA-72A6-C58D-F6A6156397FE}"/>
              </a:ext>
            </a:extLst>
          </p:cNvPr>
          <p:cNvSpPr txBox="1"/>
          <p:nvPr/>
        </p:nvSpPr>
        <p:spPr>
          <a:xfrm>
            <a:off x="3749636" y="2523231"/>
            <a:ext cx="8518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Yes</a:t>
            </a:r>
          </a:p>
        </p:txBody>
      </p:sp>
      <p:sp>
        <p:nvSpPr>
          <p:cNvPr id="17" name="TextBox 16">
            <a:extLst>
              <a:ext uri="{FF2B5EF4-FFF2-40B4-BE49-F238E27FC236}">
                <a16:creationId xmlns:a16="http://schemas.microsoft.com/office/drawing/2014/main" id="{B34910B4-EAFE-3ED2-4B10-3C863762EAE2}"/>
              </a:ext>
            </a:extLst>
          </p:cNvPr>
          <p:cNvSpPr txBox="1"/>
          <p:nvPr/>
        </p:nvSpPr>
        <p:spPr>
          <a:xfrm>
            <a:off x="7977847" y="2523231"/>
            <a:ext cx="66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No</a:t>
            </a:r>
          </a:p>
        </p:txBody>
      </p:sp>
      <p:cxnSp>
        <p:nvCxnSpPr>
          <p:cNvPr id="18" name="Connector: Elbow 17">
            <a:extLst>
              <a:ext uri="{FF2B5EF4-FFF2-40B4-BE49-F238E27FC236}">
                <a16:creationId xmlns:a16="http://schemas.microsoft.com/office/drawing/2014/main" id="{625973A5-B20D-309F-1427-B777F5E7C650}"/>
              </a:ext>
            </a:extLst>
          </p:cNvPr>
          <p:cNvCxnSpPr>
            <a:cxnSpLocks/>
            <a:stCxn id="5" idx="2"/>
            <a:endCxn id="26" idx="0"/>
          </p:cNvCxnSpPr>
          <p:nvPr/>
        </p:nvCxnSpPr>
        <p:spPr>
          <a:xfrm rot="16200000" flipH="1">
            <a:off x="6800884" y="1425691"/>
            <a:ext cx="1490484" cy="29034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27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5" grpId="0" animBg="1"/>
      <p:bldP spid="15"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C954867-2F25-3D12-1693-2CE3CAA54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E93FB8-3373-6D0F-4790-E7018886766D}"/>
              </a:ext>
            </a:extLst>
          </p:cNvPr>
          <p:cNvSpPr>
            <a:spLocks noGrp="1"/>
          </p:cNvSpPr>
          <p:nvPr>
            <p:ph type="title"/>
          </p:nvPr>
        </p:nvSpPr>
        <p:spPr/>
        <p:txBody>
          <a:bodyPr/>
          <a:lstStyle/>
          <a:p>
            <a:r>
              <a:rPr lang="en-US" dirty="0"/>
              <a:t>Knowledge-Intensive NLP Tasks</a:t>
            </a:r>
          </a:p>
        </p:txBody>
      </p:sp>
      <p:sp>
        <p:nvSpPr>
          <p:cNvPr id="4" name="Rectangle 3">
            <a:extLst>
              <a:ext uri="{FF2B5EF4-FFF2-40B4-BE49-F238E27FC236}">
                <a16:creationId xmlns:a16="http://schemas.microsoft.com/office/drawing/2014/main" id="{49AB03FE-3D47-4905-569B-3822507AC94E}"/>
              </a:ext>
            </a:extLst>
          </p:cNvPr>
          <p:cNvSpPr/>
          <p:nvPr/>
        </p:nvSpPr>
        <p:spPr>
          <a:xfrm>
            <a:off x="2459525"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Parametric Memory (BART)</a:t>
            </a:r>
          </a:p>
        </p:txBody>
      </p:sp>
      <p:sp>
        <p:nvSpPr>
          <p:cNvPr id="5" name="Rectangle 4">
            <a:extLst>
              <a:ext uri="{FF2B5EF4-FFF2-40B4-BE49-F238E27FC236}">
                <a16:creationId xmlns:a16="http://schemas.microsoft.com/office/drawing/2014/main" id="{AFACA6B9-2554-33EA-7417-1289831C9D05}"/>
              </a:ext>
            </a:extLst>
          </p:cNvPr>
          <p:cNvSpPr/>
          <p:nvPr/>
        </p:nvSpPr>
        <p:spPr>
          <a:xfrm>
            <a:off x="6940618"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Non-parametric Memory (Wikipedia)</a:t>
            </a:r>
          </a:p>
        </p:txBody>
      </p:sp>
      <p:sp>
        <p:nvSpPr>
          <p:cNvPr id="3" name="Slide Number Placeholder 2">
            <a:extLst>
              <a:ext uri="{FF2B5EF4-FFF2-40B4-BE49-F238E27FC236}">
                <a16:creationId xmlns:a16="http://schemas.microsoft.com/office/drawing/2014/main" id="{C3BEB6D6-88CE-3CDE-C23E-E8CF0D0886EC}"/>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4123098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8EB30A1-6E15-7E6F-33D8-5DE92C6E6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48AD4-4D5E-0EF5-5EA8-CAE45A82FA5F}"/>
              </a:ext>
            </a:extLst>
          </p:cNvPr>
          <p:cNvSpPr>
            <a:spLocks noGrp="1"/>
          </p:cNvSpPr>
          <p:nvPr>
            <p:ph type="title"/>
          </p:nvPr>
        </p:nvSpPr>
        <p:spPr/>
        <p:txBody>
          <a:bodyPr/>
          <a:lstStyle/>
          <a:p>
            <a:r>
              <a:rPr lang="en-US" dirty="0"/>
              <a:t>Significance</a:t>
            </a:r>
          </a:p>
        </p:txBody>
      </p:sp>
      <p:sp>
        <p:nvSpPr>
          <p:cNvPr id="4" name="Rectangle 3">
            <a:extLst>
              <a:ext uri="{FF2B5EF4-FFF2-40B4-BE49-F238E27FC236}">
                <a16:creationId xmlns:a16="http://schemas.microsoft.com/office/drawing/2014/main" id="{0C12F9B9-03F7-513F-1D61-04D6829EA27F}"/>
              </a:ext>
            </a:extLst>
          </p:cNvPr>
          <p:cNvSpPr/>
          <p:nvPr/>
        </p:nvSpPr>
        <p:spPr>
          <a:xfrm>
            <a:off x="2459525"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Parametric Memory (BART)</a:t>
            </a:r>
          </a:p>
        </p:txBody>
      </p:sp>
      <p:sp>
        <p:nvSpPr>
          <p:cNvPr id="5" name="Rectangle 4">
            <a:extLst>
              <a:ext uri="{FF2B5EF4-FFF2-40B4-BE49-F238E27FC236}">
                <a16:creationId xmlns:a16="http://schemas.microsoft.com/office/drawing/2014/main" id="{56D440D4-D998-0F36-1469-79A474951087}"/>
              </a:ext>
            </a:extLst>
          </p:cNvPr>
          <p:cNvSpPr/>
          <p:nvPr/>
        </p:nvSpPr>
        <p:spPr>
          <a:xfrm>
            <a:off x="6940618"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Non-parametric Memory (Wikipedia)</a:t>
            </a:r>
          </a:p>
        </p:txBody>
      </p:sp>
      <p:sp>
        <p:nvSpPr>
          <p:cNvPr id="3" name="Slide Number Placeholder 2">
            <a:extLst>
              <a:ext uri="{FF2B5EF4-FFF2-40B4-BE49-F238E27FC236}">
                <a16:creationId xmlns:a16="http://schemas.microsoft.com/office/drawing/2014/main" id="{7CC99B21-E05D-3A41-759C-958E24EB8609}"/>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2417945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BAEAA95-7702-DAB0-5006-3A7964EA1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AFD22-C637-D205-93C0-F0904CA9408A}"/>
              </a:ext>
            </a:extLst>
          </p:cNvPr>
          <p:cNvSpPr>
            <a:spLocks noGrp="1"/>
          </p:cNvSpPr>
          <p:nvPr>
            <p:ph type="title"/>
          </p:nvPr>
        </p:nvSpPr>
        <p:spPr/>
        <p:txBody>
          <a:bodyPr/>
          <a:lstStyle/>
          <a:p>
            <a:r>
              <a:rPr lang="en-US" dirty="0"/>
              <a:t>Developments</a:t>
            </a:r>
          </a:p>
        </p:txBody>
      </p:sp>
      <p:sp>
        <p:nvSpPr>
          <p:cNvPr id="4" name="Rectangle 3">
            <a:extLst>
              <a:ext uri="{FF2B5EF4-FFF2-40B4-BE49-F238E27FC236}">
                <a16:creationId xmlns:a16="http://schemas.microsoft.com/office/drawing/2014/main" id="{EED07D4A-91F6-F1F4-0392-93C8D2184483}"/>
              </a:ext>
            </a:extLst>
          </p:cNvPr>
          <p:cNvSpPr/>
          <p:nvPr/>
        </p:nvSpPr>
        <p:spPr>
          <a:xfrm>
            <a:off x="2459525"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Parametric Memory (BART)</a:t>
            </a:r>
          </a:p>
        </p:txBody>
      </p:sp>
      <p:sp>
        <p:nvSpPr>
          <p:cNvPr id="5" name="Rectangle 4">
            <a:extLst>
              <a:ext uri="{FF2B5EF4-FFF2-40B4-BE49-F238E27FC236}">
                <a16:creationId xmlns:a16="http://schemas.microsoft.com/office/drawing/2014/main" id="{FA516CC7-5BBF-5257-F2D0-100F332DAEF2}"/>
              </a:ext>
            </a:extLst>
          </p:cNvPr>
          <p:cNvSpPr/>
          <p:nvPr/>
        </p:nvSpPr>
        <p:spPr>
          <a:xfrm>
            <a:off x="6940618"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Non-parametric Memory (Wikipedia)</a:t>
            </a:r>
          </a:p>
        </p:txBody>
      </p:sp>
      <p:sp>
        <p:nvSpPr>
          <p:cNvPr id="3" name="Slide Number Placeholder 2">
            <a:extLst>
              <a:ext uri="{FF2B5EF4-FFF2-40B4-BE49-F238E27FC236}">
                <a16:creationId xmlns:a16="http://schemas.microsoft.com/office/drawing/2014/main" id="{7A3AEDD0-C333-65EB-99FD-955C33AE71F8}"/>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1199695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88D97B-74F3-4BA3-B740-E16616103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9CDA9-CB0B-EA50-0041-E1E008E286A6}"/>
              </a:ext>
            </a:extLst>
          </p:cNvPr>
          <p:cNvSpPr>
            <a:spLocks noGrp="1"/>
          </p:cNvSpPr>
          <p:nvPr>
            <p:ph type="title"/>
          </p:nvPr>
        </p:nvSpPr>
        <p:spPr/>
        <p:txBody>
          <a:bodyPr/>
          <a:lstStyle/>
          <a:p>
            <a:r>
              <a:rPr lang="en-US" dirty="0"/>
              <a:t>Conclusion &amp; Future Directions</a:t>
            </a:r>
          </a:p>
        </p:txBody>
      </p:sp>
      <p:sp>
        <p:nvSpPr>
          <p:cNvPr id="4" name="Rectangle 3">
            <a:extLst>
              <a:ext uri="{FF2B5EF4-FFF2-40B4-BE49-F238E27FC236}">
                <a16:creationId xmlns:a16="http://schemas.microsoft.com/office/drawing/2014/main" id="{EF13E62E-6958-BD01-0041-9EFA95E03B04}"/>
              </a:ext>
            </a:extLst>
          </p:cNvPr>
          <p:cNvSpPr/>
          <p:nvPr/>
        </p:nvSpPr>
        <p:spPr>
          <a:xfrm>
            <a:off x="2459525"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Parametric Memory (BART)</a:t>
            </a:r>
          </a:p>
        </p:txBody>
      </p:sp>
      <p:sp>
        <p:nvSpPr>
          <p:cNvPr id="5" name="Rectangle 4">
            <a:extLst>
              <a:ext uri="{FF2B5EF4-FFF2-40B4-BE49-F238E27FC236}">
                <a16:creationId xmlns:a16="http://schemas.microsoft.com/office/drawing/2014/main" id="{DDCE3696-F056-D896-383E-93C053B4A44C}"/>
              </a:ext>
            </a:extLst>
          </p:cNvPr>
          <p:cNvSpPr/>
          <p:nvPr/>
        </p:nvSpPr>
        <p:spPr>
          <a:xfrm>
            <a:off x="6940618" y="2331267"/>
            <a:ext cx="3805495" cy="9855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Non-parametric Memory (Wikipedia)</a:t>
            </a:r>
          </a:p>
        </p:txBody>
      </p:sp>
      <p:sp>
        <p:nvSpPr>
          <p:cNvPr id="3" name="Slide Number Placeholder 2">
            <a:extLst>
              <a:ext uri="{FF2B5EF4-FFF2-40B4-BE49-F238E27FC236}">
                <a16:creationId xmlns:a16="http://schemas.microsoft.com/office/drawing/2014/main" id="{0CA38A3B-F842-A0EE-5181-57E7E53A4044}"/>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1261213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B0C6595-AD66-EC0A-58BF-D7649059FD0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F8A7A5A-F683-BE9A-EAB3-18FA440CB422}"/>
              </a:ext>
            </a:extLst>
          </p:cNvPr>
          <p:cNvSpPr txBox="1"/>
          <p:nvPr/>
        </p:nvSpPr>
        <p:spPr>
          <a:xfrm>
            <a:off x="0" y="6482861"/>
            <a:ext cx="73855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https://developer.nvidia.com/topics/ai/retrieval-augmented-generation</a:t>
            </a:r>
          </a:p>
        </p:txBody>
      </p:sp>
      <p:sp>
        <p:nvSpPr>
          <p:cNvPr id="3" name="TextBox 2">
            <a:extLst>
              <a:ext uri="{FF2B5EF4-FFF2-40B4-BE49-F238E27FC236}">
                <a16:creationId xmlns:a16="http://schemas.microsoft.com/office/drawing/2014/main" id="{2C38D7CD-6837-FCCD-071B-83B6B6F761A3}"/>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https://arxiv.org/pdf/2404.10981</a:t>
            </a:r>
          </a:p>
        </p:txBody>
      </p:sp>
      <p:sp>
        <p:nvSpPr>
          <p:cNvPr id="2" name="Slide Number Placeholder 1">
            <a:extLst>
              <a:ext uri="{FF2B5EF4-FFF2-40B4-BE49-F238E27FC236}">
                <a16:creationId xmlns:a16="http://schemas.microsoft.com/office/drawing/2014/main" id="{49630685-D33C-97DD-865C-191CC07182F8}"/>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302342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541C5-9D68-3204-86C4-9BC88D458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2C4CB-538F-8E7D-7FF2-CF939D92E31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Retrieval-Augmented Generation (RAG)</a:t>
            </a:r>
          </a:p>
        </p:txBody>
      </p:sp>
      <p:pic>
        <p:nvPicPr>
          <p:cNvPr id="4" name="Picture 3">
            <a:extLst>
              <a:ext uri="{FF2B5EF4-FFF2-40B4-BE49-F238E27FC236}">
                <a16:creationId xmlns:a16="http://schemas.microsoft.com/office/drawing/2014/main" id="{CF0A67D6-A84F-8D7F-6E94-5FE953098D56}"/>
              </a:ext>
            </a:extLst>
          </p:cNvPr>
          <p:cNvPicPr>
            <a:picLocks noChangeAspect="1"/>
          </p:cNvPicPr>
          <p:nvPr/>
        </p:nvPicPr>
        <p:blipFill>
          <a:blip r:embed="rId3"/>
          <a:stretch>
            <a:fillRect/>
          </a:stretch>
        </p:blipFill>
        <p:spPr>
          <a:xfrm>
            <a:off x="1000125" y="2122499"/>
            <a:ext cx="10353675" cy="3107618"/>
          </a:xfrm>
          <a:prstGeom prst="rect">
            <a:avLst/>
          </a:prstGeom>
        </p:spPr>
      </p:pic>
      <p:pic>
        <p:nvPicPr>
          <p:cNvPr id="5" name="Picture 4">
            <a:extLst>
              <a:ext uri="{FF2B5EF4-FFF2-40B4-BE49-F238E27FC236}">
                <a16:creationId xmlns:a16="http://schemas.microsoft.com/office/drawing/2014/main" id="{8F4F7A05-73B3-D698-37CC-12655889A65F}"/>
              </a:ext>
            </a:extLst>
          </p:cNvPr>
          <p:cNvPicPr>
            <a:picLocks noChangeAspect="1"/>
          </p:cNvPicPr>
          <p:nvPr/>
        </p:nvPicPr>
        <p:blipFill>
          <a:blip r:embed="rId3"/>
          <a:srcRect l="17802" t="21046" r="36154" b="2174"/>
          <a:stretch/>
        </p:blipFill>
        <p:spPr>
          <a:xfrm>
            <a:off x="2843212" y="2776538"/>
            <a:ext cx="4767263" cy="2386012"/>
          </a:xfrm>
          <a:prstGeom prst="rect">
            <a:avLst/>
          </a:prstGeom>
        </p:spPr>
      </p:pic>
      <p:sp>
        <p:nvSpPr>
          <p:cNvPr id="6" name="Slide Number Placeholder 5">
            <a:extLst>
              <a:ext uri="{FF2B5EF4-FFF2-40B4-BE49-F238E27FC236}">
                <a16:creationId xmlns:a16="http://schemas.microsoft.com/office/drawing/2014/main" id="{8A3305B6-ABAF-E625-825F-D767FACE6DB2}"/>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107363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90787-A231-CD3F-C7A1-971003691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65A25-84E8-F5F8-C099-10FB51C906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RAG Variants</a:t>
            </a:r>
          </a:p>
        </p:txBody>
      </p:sp>
      <p:pic>
        <p:nvPicPr>
          <p:cNvPr id="5" name="Picture 4" descr="\documentclass[varwidth]{standalone}&#10;\usepackage{amsmath}    &#10;\usepackage{amsfonts}   &#10;\usepackage{amssymb}    &#10;\usepackage{mathrsfs}&#10;\usepackage{mathtools}&#10;\DeclareMathOperator*{\argmax}{arg\,max}&#10;\DeclareMathOperator*{\argmin}{arg\,min}&#10;\begin{document}&#10;\[&#10;p_{\text{RAG-Sequence}}(y|x) \approx \sum_{\mathclap{z \in \text{top-}k(p(\cdot|x))}} p_{\eta}(z|x) p_{\theta}(y|x, z) = \sum_{\mathclap{z \in \text{top-}k(p(\cdot|x))}} p_{\eta}(z|x) \prod_{i}^{N} p_{\theta}(y_i|x, z, y_{1:i-1})&#10;\]&#10;\end{document}&#10;&#10;" title="IguanaTex Picture Display">
            <a:extLst>
              <a:ext uri="{FF2B5EF4-FFF2-40B4-BE49-F238E27FC236}">
                <a16:creationId xmlns:a16="http://schemas.microsoft.com/office/drawing/2014/main" id="{AE58F9E2-5E82-0995-81F4-0A6C7268F052}"/>
              </a:ext>
            </a:extLst>
          </p:cNvPr>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838200" y="2010292"/>
            <a:ext cx="8409957" cy="802585"/>
          </a:xfrm>
          <a:prstGeom prst="rect">
            <a:avLst/>
          </a:prstGeom>
        </p:spPr>
      </p:pic>
      <p:sp>
        <p:nvSpPr>
          <p:cNvPr id="41" name="Slide Number Placeholder 40">
            <a:extLst>
              <a:ext uri="{FF2B5EF4-FFF2-40B4-BE49-F238E27FC236}">
                <a16:creationId xmlns:a16="http://schemas.microsoft.com/office/drawing/2014/main" id="{C4896B91-76A5-76AA-29DC-A74681B481FB}"/>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42" name="TextBox 41">
            <a:extLst>
              <a:ext uri="{FF2B5EF4-FFF2-40B4-BE49-F238E27FC236}">
                <a16:creationId xmlns:a16="http://schemas.microsoft.com/office/drawing/2014/main" id="{CA164451-34B9-03FA-55E6-EFD3FBE92B2C}"/>
              </a:ext>
            </a:extLst>
          </p:cNvPr>
          <p:cNvSpPr txBox="1"/>
          <p:nvPr/>
        </p:nvSpPr>
        <p:spPr>
          <a:xfrm>
            <a:off x="0" y="6592462"/>
            <a:ext cx="885357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latin typeface="Times New Roman" panose="02020603050405020304" pitchFamily="18" charset="0"/>
                <a:cs typeface="Times New Roman" panose="02020603050405020304" pitchFamily="18" charset="0"/>
              </a:rPr>
              <a:t>Karpukhin</a:t>
            </a:r>
            <a:r>
              <a:rPr lang="en-US" sz="1050" dirty="0">
                <a:latin typeface="Times New Roman" panose="02020603050405020304" pitchFamily="18" charset="0"/>
                <a:cs typeface="Times New Roman" panose="02020603050405020304" pitchFamily="18" charset="0"/>
              </a:rPr>
              <a:t>, V. et al. (2020). </a:t>
            </a:r>
            <a:r>
              <a:rPr lang="en-US" sz="1050" i="1" dirty="0">
                <a:latin typeface="Times New Roman" panose="02020603050405020304" pitchFamily="18" charset="0"/>
                <a:cs typeface="Times New Roman" panose="02020603050405020304" pitchFamily="18" charset="0"/>
              </a:rPr>
              <a:t>Dense Passage Retrieval for Open-Domain Question Answering.</a:t>
            </a:r>
            <a:r>
              <a:rPr lang="en-US" sz="1050" dirty="0">
                <a:latin typeface="Times New Roman" panose="02020603050405020304" pitchFamily="18" charset="0"/>
                <a:cs typeface="Times New Roman" panose="02020603050405020304" pitchFamily="18" charset="0"/>
              </a:rPr>
              <a:t> EMNLP 2020, Online. </a:t>
            </a:r>
            <a:r>
              <a:rPr lang="en-US" sz="1050" dirty="0">
                <a:latin typeface="Times New Roman" panose="02020603050405020304" pitchFamily="18" charset="0"/>
                <a:cs typeface="Times New Roman" panose="02020603050405020304" pitchFamily="18" charset="0"/>
                <a:hlinkClick r:id="rId12"/>
              </a:rPr>
              <a:t>ACL</a:t>
            </a:r>
            <a:r>
              <a:rPr lang="en-US" sz="1050" dirty="0">
                <a:latin typeface="Times New Roman" panose="02020603050405020304" pitchFamily="18" charset="0"/>
                <a:cs typeface="Times New Roman" panose="02020603050405020304" pitchFamily="18" charset="0"/>
              </a:rPr>
              <a:t>.</a:t>
            </a:r>
            <a:endParaRPr lang="en-US" sz="1050" b="0" i="0" dirty="0">
              <a:solidFill>
                <a:srgbClr val="212529"/>
              </a:solidFill>
              <a:effectLst/>
              <a:latin typeface="Times New Roman" panose="02020603050405020304" pitchFamily="18" charset="0"/>
              <a:cs typeface="Times New Roman" panose="02020603050405020304" pitchFamily="18" charset="0"/>
            </a:endParaRPr>
          </a:p>
        </p:txBody>
      </p:sp>
      <p:pic>
        <p:nvPicPr>
          <p:cNvPr id="10" name="Picture 9" descr="\documentclass[varwidth]{standalone}&#10;\usepackage{amsmath}    &#10;\usepackage{amsfonts}   &#10;\usepackage{amssymb}    &#10;\usepackage{mathrsfs}&#10;\usepackage{mathtools}&#10;\DeclareMathOperator*{\argmax}{arg\,max}&#10;\DeclareMathOperator*{\argmin}{arg\,min}&#10;\begin{document}&#10;\[&#10;p_{\text{RAG-Token}}(y|x) \approx \prod_{i}^{N}\sum_{{z \in \text{top-}k(p(\cdot|x))}} p_{\eta}(z|x) p_{\theta}(y_i|x, z, y_{1:i-1})&#10;\]&#10;&#10;\end{document}&#10;&#10;" title="IguanaTex Picture Display">
            <a:extLst>
              <a:ext uri="{FF2B5EF4-FFF2-40B4-BE49-F238E27FC236}">
                <a16:creationId xmlns:a16="http://schemas.microsoft.com/office/drawing/2014/main" id="{D5D53180-4BA7-A824-DB40-0706EC4EA371}"/>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838200" y="3732715"/>
            <a:ext cx="6459428" cy="795429"/>
          </a:xfrm>
          <a:prstGeom prst="rect">
            <a:avLst/>
          </a:prstGeom>
        </p:spPr>
      </p:pic>
      <p:pic>
        <p:nvPicPr>
          <p:cNvPr id="20" name="Picture 19" descr="\documentclass[varwidth]{standalone}&#10;\usepackage{amsmath}    &#10;\usepackage{amsfonts}   &#10;\usepackage{amssymb}    &#10;\usepackage{mathrsfs}&#10;\usepackage{mathtools}&#10;\DeclareMathOperator*{\argmax}{arg\,max}&#10;\DeclareMathOperator*{\argmin}{arg\,min}&#10;\begin{document}&#10;$p_\eta(\cdot)$&#10;\end{document}&#10;&#10;" title="IguanaTex Picture Display">
            <a:extLst>
              <a:ext uri="{FF2B5EF4-FFF2-40B4-BE49-F238E27FC236}">
                <a16:creationId xmlns:a16="http://schemas.microsoft.com/office/drawing/2014/main" id="{D1FAAD2D-46BC-A929-15A6-5D6AB6F3D399}"/>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153800" y="3756851"/>
            <a:ext cx="502857" cy="266667"/>
          </a:xfrm>
          <a:prstGeom prst="rect">
            <a:avLst/>
          </a:prstGeom>
        </p:spPr>
      </p:pic>
      <p:pic>
        <p:nvPicPr>
          <p:cNvPr id="17" name="Picture 16" descr="\documentclass[varwidth]{standalone}&#10;\usepackage{amsmath}    &#10;\usepackage{amsfonts}   &#10;\usepackage{amssymb}    &#10;\usepackage{mathrsfs}&#10;\usepackage{mathtools}&#10;\DeclareMathOperator*{\argmax}{arg\,max}&#10;\DeclareMathOperator*{\argmin}{arg\,min}&#10;\begin{document}&#10;$p_\theta(\cdot)$&#10;\end{document}&#10;&#10;" title="IguanaTex Picture Display">
            <a:extLst>
              <a:ext uri="{FF2B5EF4-FFF2-40B4-BE49-F238E27FC236}">
                <a16:creationId xmlns:a16="http://schemas.microsoft.com/office/drawing/2014/main" id="{BEFB07EE-45A9-CDAE-1E33-282EA94FE2B4}"/>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153800" y="4324820"/>
            <a:ext cx="493714" cy="254476"/>
          </a:xfrm>
          <a:prstGeom prst="rect">
            <a:avLst/>
          </a:prstGeom>
        </p:spPr>
      </p:pic>
      <p:sp>
        <p:nvSpPr>
          <p:cNvPr id="21" name="TextBox 20">
            <a:extLst>
              <a:ext uri="{FF2B5EF4-FFF2-40B4-BE49-F238E27FC236}">
                <a16:creationId xmlns:a16="http://schemas.microsoft.com/office/drawing/2014/main" id="{A5EF6739-6D42-F81D-E844-3A6C47E28129}"/>
              </a:ext>
            </a:extLst>
          </p:cNvPr>
          <p:cNvSpPr txBox="1"/>
          <p:nvPr/>
        </p:nvSpPr>
        <p:spPr>
          <a:xfrm>
            <a:off x="10342142" y="4252003"/>
            <a:ext cx="13012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Generator</a:t>
            </a:r>
          </a:p>
        </p:txBody>
      </p:sp>
      <p:sp>
        <p:nvSpPr>
          <p:cNvPr id="22" name="TextBox 21">
            <a:extLst>
              <a:ext uri="{FF2B5EF4-FFF2-40B4-BE49-F238E27FC236}">
                <a16:creationId xmlns:a16="http://schemas.microsoft.com/office/drawing/2014/main" id="{C1D3EF7C-2A80-44DA-BDB7-F25884CCE7E2}"/>
              </a:ext>
            </a:extLst>
          </p:cNvPr>
          <p:cNvSpPr txBox="1"/>
          <p:nvPr/>
        </p:nvSpPr>
        <p:spPr>
          <a:xfrm>
            <a:off x="10342143" y="3690129"/>
            <a:ext cx="13012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Retriever</a:t>
            </a:r>
          </a:p>
        </p:txBody>
      </p:sp>
      <p:cxnSp>
        <p:nvCxnSpPr>
          <p:cNvPr id="24" name="Straight Arrow Connector 23">
            <a:extLst>
              <a:ext uri="{FF2B5EF4-FFF2-40B4-BE49-F238E27FC236}">
                <a16:creationId xmlns:a16="http://schemas.microsoft.com/office/drawing/2014/main" id="{BC6DFA8A-822D-5745-2446-C71D305909B7}"/>
              </a:ext>
            </a:extLst>
          </p:cNvPr>
          <p:cNvCxnSpPr>
            <a:cxnSpLocks/>
            <a:stCxn id="22" idx="1"/>
          </p:cNvCxnSpPr>
          <p:nvPr/>
        </p:nvCxnSpPr>
        <p:spPr>
          <a:xfrm flipH="1">
            <a:off x="9753600" y="3890184"/>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AC52E706-2777-AACF-D2BA-F0D5BDE12A7B}"/>
              </a:ext>
            </a:extLst>
          </p:cNvPr>
          <p:cNvCxnSpPr>
            <a:cxnSpLocks/>
          </p:cNvCxnSpPr>
          <p:nvPr/>
        </p:nvCxnSpPr>
        <p:spPr>
          <a:xfrm flipH="1">
            <a:off x="9753599" y="4452058"/>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2" name="Picture 31" descr="\documentclass[varwidth]{standalone}&#10;\usepackage{amsmath}    &#10;\usepackage{amsfonts}   &#10;\usepackage{amssymb}    &#10;\usepackage{mathrsfs}&#10;\usepackage{mathtools}&#10;\DeclareMathOperator*{\argmax}{arg\,max}&#10;\DeclareMathOperator*{\argmin}{arg\,min}&#10;\begin{document}&#10;$z$&#10;\end{document}&#10;&#10;" title="IguanaTex Picture Display">
            <a:extLst>
              <a:ext uri="{FF2B5EF4-FFF2-40B4-BE49-F238E27FC236}">
                <a16:creationId xmlns:a16="http://schemas.microsoft.com/office/drawing/2014/main" id="{6D041E1A-48BF-CCAE-12AC-348339C89EF6}"/>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8757121" y="1197460"/>
            <a:ext cx="108190" cy="114286"/>
          </a:xfrm>
          <a:prstGeom prst="rect">
            <a:avLst/>
          </a:prstGeom>
        </p:spPr>
      </p:pic>
      <p:sp>
        <p:nvSpPr>
          <p:cNvPr id="29" name="TextBox 28">
            <a:extLst>
              <a:ext uri="{FF2B5EF4-FFF2-40B4-BE49-F238E27FC236}">
                <a16:creationId xmlns:a16="http://schemas.microsoft.com/office/drawing/2014/main" id="{29681A19-B4AA-6421-5221-609E4B24ACEE}"/>
              </a:ext>
            </a:extLst>
          </p:cNvPr>
          <p:cNvSpPr txBox="1"/>
          <p:nvPr/>
        </p:nvSpPr>
        <p:spPr>
          <a:xfrm>
            <a:off x="9656657" y="1049350"/>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Latent document</a:t>
            </a:r>
          </a:p>
        </p:txBody>
      </p:sp>
      <p:cxnSp>
        <p:nvCxnSpPr>
          <p:cNvPr id="30" name="Straight Arrow Connector 29">
            <a:extLst>
              <a:ext uri="{FF2B5EF4-FFF2-40B4-BE49-F238E27FC236}">
                <a16:creationId xmlns:a16="http://schemas.microsoft.com/office/drawing/2014/main" id="{1BDB9D5B-1365-17B1-7273-CF9F173E647B}"/>
              </a:ext>
            </a:extLst>
          </p:cNvPr>
          <p:cNvCxnSpPr>
            <a:cxnSpLocks/>
          </p:cNvCxnSpPr>
          <p:nvPr/>
        </p:nvCxnSpPr>
        <p:spPr>
          <a:xfrm flipH="1">
            <a:off x="9032289" y="1249405"/>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8" name="Picture 37" descr="\documentclass[varwidth]{standalone}&#10;\usepackage{amsmath}    &#10;\usepackage{amsfonts}   &#10;\usepackage{amssymb}    &#10;\usepackage{mathrsfs}&#10;\usepackage{mathtools}&#10;\DeclareMathOperator*{\argmax}{arg\,max}&#10;\DeclareMathOperator*{\argmin}{arg\,min}&#10;\begin{document}&#10;$x$&#10;\end{document}&#10;&#10;" title="IguanaTex Picture Display">
            <a:extLst>
              <a:ext uri="{FF2B5EF4-FFF2-40B4-BE49-F238E27FC236}">
                <a16:creationId xmlns:a16="http://schemas.microsoft.com/office/drawing/2014/main" id="{3C09148E-5854-EA2E-9BDC-6F06F66A9B45}"/>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8757121" y="505934"/>
            <a:ext cx="128000" cy="114286"/>
          </a:xfrm>
          <a:prstGeom prst="rect">
            <a:avLst/>
          </a:prstGeom>
        </p:spPr>
      </p:pic>
      <p:sp>
        <p:nvSpPr>
          <p:cNvPr id="35" name="TextBox 34">
            <a:extLst>
              <a:ext uri="{FF2B5EF4-FFF2-40B4-BE49-F238E27FC236}">
                <a16:creationId xmlns:a16="http://schemas.microsoft.com/office/drawing/2014/main" id="{E595C187-D0C1-9D71-8716-BCA1C4EC2B28}"/>
              </a:ext>
            </a:extLst>
          </p:cNvPr>
          <p:cNvSpPr txBox="1"/>
          <p:nvPr/>
        </p:nvSpPr>
        <p:spPr>
          <a:xfrm>
            <a:off x="9656657" y="357824"/>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sequence</a:t>
            </a:r>
          </a:p>
        </p:txBody>
      </p:sp>
      <p:cxnSp>
        <p:nvCxnSpPr>
          <p:cNvPr id="36" name="Straight Arrow Connector 35">
            <a:extLst>
              <a:ext uri="{FF2B5EF4-FFF2-40B4-BE49-F238E27FC236}">
                <a16:creationId xmlns:a16="http://schemas.microsoft.com/office/drawing/2014/main" id="{83E78FE1-06CC-D4EC-C5C3-408BE4FBBCFE}"/>
              </a:ext>
            </a:extLst>
          </p:cNvPr>
          <p:cNvCxnSpPr>
            <a:cxnSpLocks/>
          </p:cNvCxnSpPr>
          <p:nvPr/>
        </p:nvCxnSpPr>
        <p:spPr>
          <a:xfrm flipH="1">
            <a:off x="9032289" y="557879"/>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5" name="Picture 44" descr="\documentclass[varwidth]{standalone}&#10;\usepackage{amsmath}    &#10;\usepackage{amsfonts}   &#10;\usepackage{amssymb}    &#10;\usepackage{mathrsfs}&#10;\usepackage{mathtools}&#10;\DeclareMathOperator*{\argmax}{arg\,max}&#10;\DeclareMathOperator*{\argmin}{arg\,min}&#10;\begin{document}&#10;$y$&#10;\end{document}&#10;&#10;" title="IguanaTex Picture Display">
            <a:extLst>
              <a:ext uri="{FF2B5EF4-FFF2-40B4-BE49-F238E27FC236}">
                <a16:creationId xmlns:a16="http://schemas.microsoft.com/office/drawing/2014/main" id="{84AABABF-6DAC-0CA7-CBD4-0B12B6346BA9}"/>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8757121" y="856640"/>
            <a:ext cx="118857" cy="163048"/>
          </a:xfrm>
          <a:prstGeom prst="rect">
            <a:avLst/>
          </a:prstGeom>
        </p:spPr>
      </p:pic>
      <p:sp>
        <p:nvSpPr>
          <p:cNvPr id="40" name="TextBox 39">
            <a:extLst>
              <a:ext uri="{FF2B5EF4-FFF2-40B4-BE49-F238E27FC236}">
                <a16:creationId xmlns:a16="http://schemas.microsoft.com/office/drawing/2014/main" id="{5CB89771-A946-2212-7FA0-056B6D9F2BE4}"/>
              </a:ext>
            </a:extLst>
          </p:cNvPr>
          <p:cNvSpPr txBox="1"/>
          <p:nvPr/>
        </p:nvSpPr>
        <p:spPr>
          <a:xfrm>
            <a:off x="9656657" y="708530"/>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 sequence</a:t>
            </a:r>
          </a:p>
        </p:txBody>
      </p:sp>
      <p:cxnSp>
        <p:nvCxnSpPr>
          <p:cNvPr id="43" name="Straight Arrow Connector 42">
            <a:extLst>
              <a:ext uri="{FF2B5EF4-FFF2-40B4-BE49-F238E27FC236}">
                <a16:creationId xmlns:a16="http://schemas.microsoft.com/office/drawing/2014/main" id="{44843027-6DCC-05ED-6D92-7CC2E5093008}"/>
              </a:ext>
            </a:extLst>
          </p:cNvPr>
          <p:cNvCxnSpPr>
            <a:cxnSpLocks/>
          </p:cNvCxnSpPr>
          <p:nvPr/>
        </p:nvCxnSpPr>
        <p:spPr>
          <a:xfrm flipH="1">
            <a:off x="9032289" y="908585"/>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54EBBCBA-1400-D406-C273-5DF20BC69871}"/>
              </a:ext>
            </a:extLst>
          </p:cNvPr>
          <p:cNvSpPr txBox="1"/>
          <p:nvPr/>
        </p:nvSpPr>
        <p:spPr>
          <a:xfrm>
            <a:off x="3175743" y="1363492"/>
            <a:ext cx="389704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Sequence-level marginalization</a:t>
            </a:r>
          </a:p>
        </p:txBody>
      </p:sp>
      <p:cxnSp>
        <p:nvCxnSpPr>
          <p:cNvPr id="50" name="Straight Arrow Connector 49">
            <a:extLst>
              <a:ext uri="{FF2B5EF4-FFF2-40B4-BE49-F238E27FC236}">
                <a16:creationId xmlns:a16="http://schemas.microsoft.com/office/drawing/2014/main" id="{EEAEF5B9-34C5-3566-03C9-2B19102F3EEB}"/>
              </a:ext>
            </a:extLst>
          </p:cNvPr>
          <p:cNvCxnSpPr>
            <a:cxnSpLocks/>
          </p:cNvCxnSpPr>
          <p:nvPr/>
        </p:nvCxnSpPr>
        <p:spPr>
          <a:xfrm>
            <a:off x="4846320" y="1756301"/>
            <a:ext cx="0" cy="450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44A3BE00-2893-74C8-2C2E-C19D18436AD9}"/>
              </a:ext>
            </a:extLst>
          </p:cNvPr>
          <p:cNvSpPr txBox="1"/>
          <p:nvPr/>
        </p:nvSpPr>
        <p:spPr>
          <a:xfrm>
            <a:off x="4242543" y="3084809"/>
            <a:ext cx="389704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Token-level marginalization</a:t>
            </a:r>
          </a:p>
        </p:txBody>
      </p:sp>
      <p:cxnSp>
        <p:nvCxnSpPr>
          <p:cNvPr id="55" name="Straight Arrow Connector 54">
            <a:extLst>
              <a:ext uri="{FF2B5EF4-FFF2-40B4-BE49-F238E27FC236}">
                <a16:creationId xmlns:a16="http://schemas.microsoft.com/office/drawing/2014/main" id="{D105A288-C603-F4A6-79FE-BACB357EFC9C}"/>
              </a:ext>
            </a:extLst>
          </p:cNvPr>
          <p:cNvCxnSpPr>
            <a:cxnSpLocks/>
          </p:cNvCxnSpPr>
          <p:nvPr/>
        </p:nvCxnSpPr>
        <p:spPr>
          <a:xfrm>
            <a:off x="5913120" y="3477618"/>
            <a:ext cx="0" cy="450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67961272-1627-E782-2E86-3BC58220B2DE}"/>
              </a:ext>
            </a:extLst>
          </p:cNvPr>
          <p:cNvSpPr txBox="1"/>
          <p:nvPr/>
        </p:nvSpPr>
        <p:spPr>
          <a:xfrm>
            <a:off x="838200" y="5047872"/>
            <a:ext cx="66446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Training: minimization of negative marginal log likelihood</a:t>
            </a:r>
          </a:p>
        </p:txBody>
      </p:sp>
      <p:pic>
        <p:nvPicPr>
          <p:cNvPr id="3" name="Picture 2" descr="\documentclass[varwidth]{standalone}&#10;\usepackage{amsmath}    &#10;\usepackage{amsfonts}   &#10;\usepackage{amssymb}    &#10;\usepackage{mathrsfs}&#10;\usepackage{mathtools}&#10;\DeclareMathOperator*{\argmax}{arg\,max}&#10;\DeclareMathOperator*{\argmin}{arg\,min}&#10;\begin{document}&#10;$(x_j,y_j) \rightarrow&#10;\sum_j -\log p(y_j|x_j)$&#10;&#10;\end{document}&#10;&#10;" title="IguanaTex Picture Display">
            <a:extLst>
              <a:ext uri="{FF2B5EF4-FFF2-40B4-BE49-F238E27FC236}">
                <a16:creationId xmlns:a16="http://schemas.microsoft.com/office/drawing/2014/main" id="{32465B79-E327-A82C-897C-F5213B0039B5}"/>
              </a:ext>
            </a:extLst>
          </p:cNvPr>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242543" y="5521005"/>
            <a:ext cx="3035430" cy="303238"/>
          </a:xfrm>
          <a:prstGeom prst="rect">
            <a:avLst/>
          </a:prstGeom>
        </p:spPr>
      </p:pic>
    </p:spTree>
    <p:extLst>
      <p:ext uri="{BB962C8B-B14F-4D97-AF65-F5344CB8AC3E}">
        <p14:creationId xmlns:p14="http://schemas.microsoft.com/office/powerpoint/2010/main" val="248270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5321A-28E7-613B-13FA-E46AD7073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FFE12-213E-2FC1-F02C-41EC3FB753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Retrieval-Augmented Generation (RAG)</a:t>
            </a:r>
          </a:p>
        </p:txBody>
      </p:sp>
      <p:pic>
        <p:nvPicPr>
          <p:cNvPr id="4" name="Picture 3">
            <a:extLst>
              <a:ext uri="{FF2B5EF4-FFF2-40B4-BE49-F238E27FC236}">
                <a16:creationId xmlns:a16="http://schemas.microsoft.com/office/drawing/2014/main" id="{55188918-44D9-E9CB-B79E-01EE01A90CBA}"/>
              </a:ext>
            </a:extLst>
          </p:cNvPr>
          <p:cNvPicPr>
            <a:picLocks noChangeAspect="1"/>
          </p:cNvPicPr>
          <p:nvPr/>
        </p:nvPicPr>
        <p:blipFill>
          <a:blip r:embed="rId3"/>
          <a:stretch>
            <a:fillRect/>
          </a:stretch>
        </p:blipFill>
        <p:spPr>
          <a:xfrm>
            <a:off x="1000125" y="2122499"/>
            <a:ext cx="10353675" cy="3107618"/>
          </a:xfrm>
          <a:prstGeom prst="rect">
            <a:avLst/>
          </a:prstGeom>
        </p:spPr>
      </p:pic>
      <p:pic>
        <p:nvPicPr>
          <p:cNvPr id="5" name="Picture 4">
            <a:extLst>
              <a:ext uri="{FF2B5EF4-FFF2-40B4-BE49-F238E27FC236}">
                <a16:creationId xmlns:a16="http://schemas.microsoft.com/office/drawing/2014/main" id="{CFBD0E96-432D-AA46-C71B-58E818F039F7}"/>
              </a:ext>
            </a:extLst>
          </p:cNvPr>
          <p:cNvPicPr>
            <a:picLocks noChangeAspect="1"/>
          </p:cNvPicPr>
          <p:nvPr/>
        </p:nvPicPr>
        <p:blipFill>
          <a:blip r:embed="rId3"/>
          <a:srcRect l="17802" t="21046" r="36154" b="2174"/>
          <a:stretch/>
        </p:blipFill>
        <p:spPr>
          <a:xfrm>
            <a:off x="2843212" y="2776538"/>
            <a:ext cx="4767263" cy="2386012"/>
          </a:xfrm>
          <a:prstGeom prst="rect">
            <a:avLst/>
          </a:prstGeom>
        </p:spPr>
      </p:pic>
      <p:sp>
        <p:nvSpPr>
          <p:cNvPr id="3" name="Slide Number Placeholder 2">
            <a:extLst>
              <a:ext uri="{FF2B5EF4-FFF2-40B4-BE49-F238E27FC236}">
                <a16:creationId xmlns:a16="http://schemas.microsoft.com/office/drawing/2014/main" id="{9A9682DA-4BBD-87C2-FBA0-A0C4E52CB852}"/>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356491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EDF69-16F9-1663-E12D-B1E0056E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69F0D-FAB8-7917-AAF3-4A2BCC5030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Dense Passage Retrieval (DPR)</a:t>
            </a:r>
          </a:p>
        </p:txBody>
      </p:sp>
      <p:pic>
        <p:nvPicPr>
          <p:cNvPr id="62" name="Picture 61" descr="\documentclass[varwidth]{standalone}&#10;\usepackage{amsmath}    &#10;\usepackage{amsfonts}   &#10;\usepackage{amssymb}    &#10;\usepackage{mathrsfs}&#10;\DeclareMathOperator*{\argmax}{arg\,max}&#10;\DeclareMathOperator*{\argmin}{arg\,min}&#10;\begin{document}&#10;$\mathbf{q}(x)$ \\&#10;\end{document}&#10;&#10;" title="IguanaTex Picture Display">
            <a:extLst>
              <a:ext uri="{FF2B5EF4-FFF2-40B4-BE49-F238E27FC236}">
                <a16:creationId xmlns:a16="http://schemas.microsoft.com/office/drawing/2014/main" id="{67BD4F22-2025-EB5E-0BCD-136366E15D0A}"/>
              </a:ext>
            </a:extLst>
          </p:cNvPr>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385217" y="4497108"/>
            <a:ext cx="461714" cy="254476"/>
          </a:xfrm>
          <a:prstGeom prst="rect">
            <a:avLst/>
          </a:prstGeom>
        </p:spPr>
      </p:pic>
      <p:pic>
        <p:nvPicPr>
          <p:cNvPr id="37" name="Picture 36" descr="\documentclass[varwidth]{standalone}&#10;\usepackage{amsmath}    &#10;\usepackage{amsfonts}   &#10;\usepackage{amssymb}    &#10;\usepackage{mathrsfs}&#10;\DeclareMathOperator*{\argmax}{arg\,max}&#10;\DeclareMathOperator*{\argmin}{arg\,min}&#10;\begin{document}&#10;$$\mathbf{d}(z_i)$$&#10;\end{document}&#10;&#10;" title="IguanaTex Picture Display">
            <a:extLst>
              <a:ext uri="{FF2B5EF4-FFF2-40B4-BE49-F238E27FC236}">
                <a16:creationId xmlns:a16="http://schemas.microsoft.com/office/drawing/2014/main" id="{369B0693-802C-ADD4-9E30-7ACD4464040E}"/>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164466" y="4412474"/>
            <a:ext cx="525714" cy="254476"/>
          </a:xfrm>
          <a:prstGeom prst="rect">
            <a:avLst/>
          </a:prstGeom>
        </p:spPr>
      </p:pic>
      <p:pic>
        <p:nvPicPr>
          <p:cNvPr id="8" name="Graphic 7">
            <a:extLst>
              <a:ext uri="{FF2B5EF4-FFF2-40B4-BE49-F238E27FC236}">
                <a16:creationId xmlns:a16="http://schemas.microsoft.com/office/drawing/2014/main" id="{5841AE69-0EB1-5F6F-97D7-529F1B7302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17368" y="3713663"/>
            <a:ext cx="2911713" cy="698811"/>
          </a:xfrm>
          <a:prstGeom prst="rect">
            <a:avLst/>
          </a:prstGeom>
        </p:spPr>
      </p:pic>
      <p:pic>
        <p:nvPicPr>
          <p:cNvPr id="10" name="Graphic 9">
            <a:extLst>
              <a:ext uri="{FF2B5EF4-FFF2-40B4-BE49-F238E27FC236}">
                <a16:creationId xmlns:a16="http://schemas.microsoft.com/office/drawing/2014/main" id="{C828FA1F-5058-DE90-0F2D-38E9A097706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51036" y="3700763"/>
            <a:ext cx="2911713" cy="698811"/>
          </a:xfrm>
          <a:prstGeom prst="rect">
            <a:avLst/>
          </a:prstGeom>
        </p:spPr>
      </p:pic>
      <p:pic>
        <p:nvPicPr>
          <p:cNvPr id="11" name="Graphic 10">
            <a:extLst>
              <a:ext uri="{FF2B5EF4-FFF2-40B4-BE49-F238E27FC236}">
                <a16:creationId xmlns:a16="http://schemas.microsoft.com/office/drawing/2014/main" id="{1AE77164-26EF-6D47-47F1-A7FAC3ADF82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51036" y="4189968"/>
            <a:ext cx="2911713" cy="698811"/>
          </a:xfrm>
          <a:prstGeom prst="rect">
            <a:avLst/>
          </a:prstGeom>
        </p:spPr>
      </p:pic>
      <p:pic>
        <p:nvPicPr>
          <p:cNvPr id="12" name="Graphic 11">
            <a:extLst>
              <a:ext uri="{FF2B5EF4-FFF2-40B4-BE49-F238E27FC236}">
                <a16:creationId xmlns:a16="http://schemas.microsoft.com/office/drawing/2014/main" id="{66A95E6C-88A4-1D44-B504-13FAF977F0D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951036" y="4695009"/>
            <a:ext cx="2911713" cy="698811"/>
          </a:xfrm>
          <a:prstGeom prst="rect">
            <a:avLst/>
          </a:prstGeom>
        </p:spPr>
      </p:pic>
      <p:sp>
        <p:nvSpPr>
          <p:cNvPr id="13" name="Rectangle 12">
            <a:extLst>
              <a:ext uri="{FF2B5EF4-FFF2-40B4-BE49-F238E27FC236}">
                <a16:creationId xmlns:a16="http://schemas.microsoft.com/office/drawing/2014/main" id="{2AEF5382-6AE3-72CC-B464-2512DFA0E37D}"/>
              </a:ext>
            </a:extLst>
          </p:cNvPr>
          <p:cNvSpPr/>
          <p:nvPr/>
        </p:nvSpPr>
        <p:spPr>
          <a:xfrm>
            <a:off x="2917575" y="2830642"/>
            <a:ext cx="1511300" cy="45710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4AE48E5C-678F-6A56-C752-26AB69FA44BA}"/>
              </a:ext>
            </a:extLst>
          </p:cNvPr>
          <p:cNvSpPr/>
          <p:nvPr/>
        </p:nvSpPr>
        <p:spPr>
          <a:xfrm>
            <a:off x="6651242" y="2835681"/>
            <a:ext cx="1511300" cy="457104"/>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sp>
        <p:nvSpPr>
          <p:cNvPr id="16" name="Right Brace 15">
            <a:extLst>
              <a:ext uri="{FF2B5EF4-FFF2-40B4-BE49-F238E27FC236}">
                <a16:creationId xmlns:a16="http://schemas.microsoft.com/office/drawing/2014/main" id="{4C121DCC-2CC7-2757-5AA4-7AF5D3BE5284}"/>
              </a:ext>
            </a:extLst>
          </p:cNvPr>
          <p:cNvSpPr/>
          <p:nvPr/>
        </p:nvSpPr>
        <p:spPr>
          <a:xfrm rot="5400000">
            <a:off x="3595684" y="3049661"/>
            <a:ext cx="112964" cy="2624136"/>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1B192B9F-9886-E0A6-AC24-ADEDF90B01E0}"/>
              </a:ext>
            </a:extLst>
          </p:cNvPr>
          <p:cNvSpPr/>
          <p:nvPr/>
        </p:nvSpPr>
        <p:spPr>
          <a:xfrm>
            <a:off x="2917575" y="1693033"/>
            <a:ext cx="1511300" cy="45710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Question</a:t>
            </a:r>
          </a:p>
        </p:txBody>
      </p:sp>
      <p:sp>
        <p:nvSpPr>
          <p:cNvPr id="19" name="Rectangle 18">
            <a:extLst>
              <a:ext uri="{FF2B5EF4-FFF2-40B4-BE49-F238E27FC236}">
                <a16:creationId xmlns:a16="http://schemas.microsoft.com/office/drawing/2014/main" id="{F40A4628-6169-D14E-3ABA-DB30AF74494A}"/>
              </a:ext>
            </a:extLst>
          </p:cNvPr>
          <p:cNvSpPr/>
          <p:nvPr/>
        </p:nvSpPr>
        <p:spPr>
          <a:xfrm>
            <a:off x="6651242" y="1690688"/>
            <a:ext cx="1511300" cy="45710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Passages</a:t>
            </a:r>
          </a:p>
        </p:txBody>
      </p:sp>
      <p:cxnSp>
        <p:nvCxnSpPr>
          <p:cNvPr id="21" name="Straight Arrow Connector 20">
            <a:extLst>
              <a:ext uri="{FF2B5EF4-FFF2-40B4-BE49-F238E27FC236}">
                <a16:creationId xmlns:a16="http://schemas.microsoft.com/office/drawing/2014/main" id="{5876ED6E-F0F5-9B6C-D138-89BD2E01B6A8}"/>
              </a:ext>
            </a:extLst>
          </p:cNvPr>
          <p:cNvCxnSpPr>
            <a:stCxn id="18" idx="2"/>
            <a:endCxn id="13" idx="0"/>
          </p:cNvCxnSpPr>
          <p:nvPr/>
        </p:nvCxnSpPr>
        <p:spPr>
          <a:xfrm>
            <a:off x="3673225" y="2150137"/>
            <a:ext cx="0" cy="68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25017F07-2A72-A075-05DD-C7B831510981}"/>
              </a:ext>
            </a:extLst>
          </p:cNvPr>
          <p:cNvCxnSpPr>
            <a:stCxn id="19" idx="2"/>
            <a:endCxn id="14" idx="0"/>
          </p:cNvCxnSpPr>
          <p:nvPr/>
        </p:nvCxnSpPr>
        <p:spPr>
          <a:xfrm>
            <a:off x="7406892" y="2147792"/>
            <a:ext cx="0" cy="687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Right Brace 27">
            <a:extLst>
              <a:ext uri="{FF2B5EF4-FFF2-40B4-BE49-F238E27FC236}">
                <a16:creationId xmlns:a16="http://schemas.microsoft.com/office/drawing/2014/main" id="{B97113D1-2B2E-3F4C-D78E-CBB2348299EB}"/>
              </a:ext>
            </a:extLst>
          </p:cNvPr>
          <p:cNvSpPr/>
          <p:nvPr/>
        </p:nvSpPr>
        <p:spPr>
          <a:xfrm>
            <a:off x="8876303" y="3887708"/>
            <a:ext cx="127000" cy="12700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4CE8F71E-EC02-E4AC-F849-750BB98978E0}"/>
              </a:ext>
            </a:extLst>
          </p:cNvPr>
          <p:cNvCxnSpPr>
            <a:cxnSpLocks/>
            <a:stCxn id="13" idx="2"/>
          </p:cNvCxnSpPr>
          <p:nvPr/>
        </p:nvCxnSpPr>
        <p:spPr>
          <a:xfrm>
            <a:off x="3673225" y="3287746"/>
            <a:ext cx="0" cy="413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DFA689B8-CFD4-8537-A600-9F5011C7A353}"/>
              </a:ext>
            </a:extLst>
          </p:cNvPr>
          <p:cNvCxnSpPr>
            <a:cxnSpLocks/>
            <a:stCxn id="14" idx="2"/>
          </p:cNvCxnSpPr>
          <p:nvPr/>
        </p:nvCxnSpPr>
        <p:spPr>
          <a:xfrm>
            <a:off x="7406892" y="3292785"/>
            <a:ext cx="0" cy="3921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ight Brace 37">
            <a:extLst>
              <a:ext uri="{FF2B5EF4-FFF2-40B4-BE49-F238E27FC236}">
                <a16:creationId xmlns:a16="http://schemas.microsoft.com/office/drawing/2014/main" id="{95137E34-8053-E2C5-6FFA-59C572F186BC}"/>
              </a:ext>
            </a:extLst>
          </p:cNvPr>
          <p:cNvSpPr/>
          <p:nvPr/>
        </p:nvSpPr>
        <p:spPr>
          <a:xfrm rot="5400000">
            <a:off x="5523700" y="2301681"/>
            <a:ext cx="155448" cy="652265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FAC04BF7-A431-8EAA-254F-D05423795F52}"/>
              </a:ext>
            </a:extLst>
          </p:cNvPr>
          <p:cNvSpPr txBox="1"/>
          <p:nvPr/>
        </p:nvSpPr>
        <p:spPr>
          <a:xfrm>
            <a:off x="3673224" y="5707902"/>
            <a:ext cx="430919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Maximum Inner Product Search (MIPS)</a:t>
            </a:r>
          </a:p>
        </p:txBody>
      </p:sp>
      <p:sp>
        <p:nvSpPr>
          <p:cNvPr id="41" name="Slide Number Placeholder 40">
            <a:extLst>
              <a:ext uri="{FF2B5EF4-FFF2-40B4-BE49-F238E27FC236}">
                <a16:creationId xmlns:a16="http://schemas.microsoft.com/office/drawing/2014/main" id="{384BB726-2080-012B-29E0-B97328153B24}"/>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42" name="TextBox 41">
            <a:extLst>
              <a:ext uri="{FF2B5EF4-FFF2-40B4-BE49-F238E27FC236}">
                <a16:creationId xmlns:a16="http://schemas.microsoft.com/office/drawing/2014/main" id="{82B4533E-7489-61CF-BA53-0501C9C32B32}"/>
              </a:ext>
            </a:extLst>
          </p:cNvPr>
          <p:cNvSpPr txBox="1"/>
          <p:nvPr/>
        </p:nvSpPr>
        <p:spPr>
          <a:xfrm>
            <a:off x="0" y="6592462"/>
            <a:ext cx="885357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latin typeface="Times New Roman" panose="02020603050405020304" pitchFamily="18" charset="0"/>
                <a:cs typeface="Times New Roman" panose="02020603050405020304" pitchFamily="18" charset="0"/>
              </a:rPr>
              <a:t>Karpukhin</a:t>
            </a:r>
            <a:r>
              <a:rPr lang="en-US" sz="1050" dirty="0">
                <a:latin typeface="Times New Roman" panose="02020603050405020304" pitchFamily="18" charset="0"/>
                <a:cs typeface="Times New Roman" panose="02020603050405020304" pitchFamily="18" charset="0"/>
              </a:rPr>
              <a:t>, V. et al. (2020). </a:t>
            </a:r>
            <a:r>
              <a:rPr lang="en-US" sz="1050" i="1" dirty="0">
                <a:latin typeface="Times New Roman" panose="02020603050405020304" pitchFamily="18" charset="0"/>
                <a:cs typeface="Times New Roman" panose="02020603050405020304" pitchFamily="18" charset="0"/>
              </a:rPr>
              <a:t>Dense Passage Retrieval for Open-Domain Question Answering.</a:t>
            </a:r>
            <a:r>
              <a:rPr lang="en-US" sz="1050" dirty="0">
                <a:latin typeface="Times New Roman" panose="02020603050405020304" pitchFamily="18" charset="0"/>
                <a:cs typeface="Times New Roman" panose="02020603050405020304" pitchFamily="18" charset="0"/>
              </a:rPr>
              <a:t> EMNLP 2020, Online. </a:t>
            </a:r>
            <a:r>
              <a:rPr lang="en-US" sz="1050" dirty="0">
                <a:latin typeface="Times New Roman" panose="02020603050405020304" pitchFamily="18" charset="0"/>
                <a:cs typeface="Times New Roman" panose="02020603050405020304" pitchFamily="18" charset="0"/>
                <a:hlinkClick r:id="rId17"/>
              </a:rPr>
              <a:t>ACL</a:t>
            </a:r>
            <a:r>
              <a:rPr lang="en-US" sz="1050" dirty="0">
                <a:latin typeface="Times New Roman" panose="02020603050405020304" pitchFamily="18" charset="0"/>
                <a:cs typeface="Times New Roman" panose="02020603050405020304" pitchFamily="18" charset="0"/>
              </a:rPr>
              <a:t>.</a:t>
            </a:r>
            <a:endParaRPr lang="en-US" sz="1050" b="0" i="0" dirty="0">
              <a:solidFill>
                <a:srgbClr val="212529"/>
              </a:solidFill>
              <a:effectLst/>
              <a:latin typeface="Times New Roman" panose="02020603050405020304" pitchFamily="18" charset="0"/>
              <a:cs typeface="Times New Roman" panose="02020603050405020304" pitchFamily="18" charset="0"/>
            </a:endParaRPr>
          </a:p>
        </p:txBody>
      </p:sp>
      <p:pic>
        <p:nvPicPr>
          <p:cNvPr id="58" name="Picture 57" descr="\documentclass[varwidth]{standalone}&#10;\usepackage{amsmath}    &#10;\usepackage{amsfonts}   &#10;\usepackage{amssymb}    &#10;\usepackage{mathrsfs}&#10;\usepackage{mathtools}&#10;\DeclareMathOperator*{\argmax}{arg\,max}&#10;\DeclareMathOperator*{\argmin}{arg\,min}&#10;\begin{document}&#10;$$\{z_1, \ldots, z_n\}$$&#10;\end{document}&#10;&#10;" title="IguanaTex Picture Display">
            <a:extLst>
              <a:ext uri="{FF2B5EF4-FFF2-40B4-BE49-F238E27FC236}">
                <a16:creationId xmlns:a16="http://schemas.microsoft.com/office/drawing/2014/main" id="{3DA51623-6B43-3A1A-8A2B-18B2179ABDE6}"/>
              </a:ext>
            </a:extLst>
          </p:cNvPr>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7508240" y="2369181"/>
            <a:ext cx="1266286" cy="254476"/>
          </a:xfrm>
          <a:prstGeom prst="rect">
            <a:avLst/>
          </a:prstGeom>
        </p:spPr>
      </p:pic>
      <p:pic>
        <p:nvPicPr>
          <p:cNvPr id="34" name="Picture 33" descr="\documentclass[varwidth]{standalone}&#10;\usepackage{amsmath}    &#10;\usepackage{amsfonts}   &#10;\usepackage{amssymb}    &#10;\usepackage{mathrsfs}&#10;\usepackage{mathtools}&#10;\DeclareMathOperator*{\argmax}{arg\,max}&#10;\DeclareMathOperator*{\argmin}{arg\,min}&#10;\begin{document}&#10;$$x$$&#10;\end{document}&#10;&#10;" title="IguanaTex Picture Display">
            <a:extLst>
              <a:ext uri="{FF2B5EF4-FFF2-40B4-BE49-F238E27FC236}">
                <a16:creationId xmlns:a16="http://schemas.microsoft.com/office/drawing/2014/main" id="{52E3CBBA-4BC1-F6C2-21AA-7791D57964A4}"/>
              </a:ext>
            </a:extLst>
          </p:cNvPr>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3788270" y="2427059"/>
            <a:ext cx="128000" cy="114286"/>
          </a:xfrm>
          <a:prstGeom prst="rect">
            <a:avLst/>
          </a:prstGeom>
        </p:spPr>
      </p:pic>
      <p:pic>
        <p:nvPicPr>
          <p:cNvPr id="43" name="Picture 42" descr="\documentclass[varwidth]{standalone}&#10;\usepackage{amsmath}    &#10;\usepackage{amsfonts}   &#10;\usepackage{amssymb}    &#10;\usepackage{mathrsfs}&#10;\usepackage{mathtools}&#10;\DeclareMathOperator*{\argmax}{arg\,max}&#10;\DeclareMathOperator*{\argmin}{arg\,min}&#10;\begin{document}&#10;$\mathbf{BERT}_d(z)$&#10;\end{document}&#10;&#10;" title="IguanaTex Picture Display">
            <a:extLst>
              <a:ext uri="{FF2B5EF4-FFF2-40B4-BE49-F238E27FC236}">
                <a16:creationId xmlns:a16="http://schemas.microsoft.com/office/drawing/2014/main" id="{F5C069AE-6E70-8991-6876-2F84AD27CEA2}"/>
              </a:ext>
            </a:extLst>
          </p:cNvPr>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942669" y="2985008"/>
            <a:ext cx="1083428" cy="229029"/>
          </a:xfrm>
          <a:prstGeom prst="rect">
            <a:avLst/>
          </a:prstGeom>
        </p:spPr>
      </p:pic>
      <p:pic>
        <p:nvPicPr>
          <p:cNvPr id="46" name="Picture 45" descr="\documentclass[varwidth]{standalone}&#10;\usepackage{amsmath}    &#10;\usepackage{amsfonts}   &#10;\usepackage{amssymb}    &#10;\usepackage{mathrsfs}&#10;\usepackage{mathtools}&#10;\DeclareMathOperator*{\argmax}{arg\,max}&#10;\DeclareMathOperator*{\argmin}{arg\,min}&#10;\begin{document}&#10;$\mathbf{BERT}_q(x)$&#10;\end{document}&#10;&#10;" title="IguanaTex Picture Display">
            <a:extLst>
              <a:ext uri="{FF2B5EF4-FFF2-40B4-BE49-F238E27FC236}">
                <a16:creationId xmlns:a16="http://schemas.microsoft.com/office/drawing/2014/main" id="{4E3FFDEE-7588-7F99-9077-1879551047DD}"/>
              </a:ext>
            </a:extLst>
          </p:cNvPr>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3126710" y="2968937"/>
            <a:ext cx="1093028" cy="237258"/>
          </a:xfrm>
          <a:prstGeom prst="rect">
            <a:avLst/>
          </a:prstGeom>
        </p:spPr>
      </p:pic>
      <p:cxnSp>
        <p:nvCxnSpPr>
          <p:cNvPr id="47" name="Straight Arrow Connector 46">
            <a:extLst>
              <a:ext uri="{FF2B5EF4-FFF2-40B4-BE49-F238E27FC236}">
                <a16:creationId xmlns:a16="http://schemas.microsoft.com/office/drawing/2014/main" id="{7C5BAFC8-2596-E3E8-1E7E-386C1F84DD95}"/>
              </a:ext>
            </a:extLst>
          </p:cNvPr>
          <p:cNvCxnSpPr>
            <a:cxnSpLocks/>
            <a:stCxn id="40" idx="3"/>
          </p:cNvCxnSpPr>
          <p:nvPr/>
        </p:nvCxnSpPr>
        <p:spPr>
          <a:xfrm>
            <a:off x="7982417" y="5907957"/>
            <a:ext cx="52150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6" name="Picture 255" descr="\documentclass[varwidth]{standalone}&#10;\usepackage{amsmath}    &#10;\usepackage{amsfonts}   &#10;\usepackage{amssymb}    &#10;\usepackage{mathrsfs}&#10;\DeclareMathOperator*{\argmax}{arg\,max}&#10;\DeclareMathOperator*{\argmin}{arg\,min}&#10;\begin{document}&#10;$\argmax\limits_{i \in \{1,\ldots,n\}} \mathbf{q}(x)^T \mathbf{d}(z_i)$\\&#10;\end{document}&#10;&#10;" title="IguanaTex Picture Display">
            <a:extLst>
              <a:ext uri="{FF2B5EF4-FFF2-40B4-BE49-F238E27FC236}">
                <a16:creationId xmlns:a16="http://schemas.microsoft.com/office/drawing/2014/main" id="{4093D8DB-774B-03F2-BC5A-C1A1450038C9}"/>
              </a:ext>
            </a:extLst>
          </p:cNvPr>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8624977" y="5739758"/>
            <a:ext cx="1781161" cy="394839"/>
          </a:xfrm>
          <a:prstGeom prst="rect">
            <a:avLst/>
          </a:prstGeom>
        </p:spPr>
      </p:pic>
      <p:pic>
        <p:nvPicPr>
          <p:cNvPr id="272" name="Picture 271" descr="\documentclass[varwidth]{standalone}&#10;\usepackage{amsmath}    &#10;\usepackage{amsfonts}   &#10;\usepackage{amssymb}    &#10;\usepackage{mathrsfs}&#10;\DeclareMathOperator*{\argmax}{arg\,max}&#10;\DeclareMathOperator*{\argmin}{arg\,min}&#10;\begin{document}&#10;$\text{top-k}(\{\mathbf{q}(x)^T \mathbf{d}(z_i)\}_{i=1}^n)$ \\&#10;\end{document}&#10;&#10;" title="IguanaTex Picture Display">
            <a:extLst>
              <a:ext uri="{FF2B5EF4-FFF2-40B4-BE49-F238E27FC236}">
                <a16:creationId xmlns:a16="http://schemas.microsoft.com/office/drawing/2014/main" id="{846BC3D6-2654-C1C9-FD7B-748FB237C3EA}"/>
              </a:ext>
            </a:extLst>
          </p:cNvPr>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270647" y="5724398"/>
            <a:ext cx="2558475" cy="278857"/>
          </a:xfrm>
          <a:prstGeom prst="rect">
            <a:avLst/>
          </a:prstGeom>
        </p:spPr>
      </p:pic>
      <p:cxnSp>
        <p:nvCxnSpPr>
          <p:cNvPr id="53" name="Straight Arrow Connector 52">
            <a:extLst>
              <a:ext uri="{FF2B5EF4-FFF2-40B4-BE49-F238E27FC236}">
                <a16:creationId xmlns:a16="http://schemas.microsoft.com/office/drawing/2014/main" id="{FEC56514-D371-2702-B0CB-00B7B9094F0F}"/>
              </a:ext>
            </a:extLst>
          </p:cNvPr>
          <p:cNvCxnSpPr>
            <a:cxnSpLocks/>
          </p:cNvCxnSpPr>
          <p:nvPr/>
        </p:nvCxnSpPr>
        <p:spPr>
          <a:xfrm flipH="1">
            <a:off x="3002280" y="5892567"/>
            <a:ext cx="61379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Rectangle 55">
            <a:extLst>
              <a:ext uri="{FF2B5EF4-FFF2-40B4-BE49-F238E27FC236}">
                <a16:creationId xmlns:a16="http://schemas.microsoft.com/office/drawing/2014/main" id="{7DA4B3F1-BAC2-6FE2-268C-FA14B53AFA07}"/>
              </a:ext>
            </a:extLst>
          </p:cNvPr>
          <p:cNvSpPr/>
          <p:nvPr/>
        </p:nvSpPr>
        <p:spPr>
          <a:xfrm>
            <a:off x="213497" y="5657547"/>
            <a:ext cx="2731633" cy="4580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TextBox 256">
            <a:extLst>
              <a:ext uri="{FF2B5EF4-FFF2-40B4-BE49-F238E27FC236}">
                <a16:creationId xmlns:a16="http://schemas.microsoft.com/office/drawing/2014/main" id="{40EBCC6B-0527-DCB3-A05C-4D4D5BEB6AC6}"/>
              </a:ext>
            </a:extLst>
          </p:cNvPr>
          <p:cNvSpPr txBox="1"/>
          <p:nvPr/>
        </p:nvSpPr>
        <p:spPr>
          <a:xfrm>
            <a:off x="10406138" y="3115058"/>
            <a:ext cx="164500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Encoded </a:t>
            </a:r>
            <a:r>
              <a:rPr lang="en-US" sz="2000" b="1" dirty="0">
                <a:latin typeface="Times New Roman" panose="02020603050405020304" pitchFamily="18" charset="0"/>
                <a:cs typeface="Times New Roman" panose="02020603050405020304" pitchFamily="18" charset="0"/>
              </a:rPr>
              <a:t>once</a:t>
            </a:r>
          </a:p>
        </p:txBody>
      </p:sp>
      <p:cxnSp>
        <p:nvCxnSpPr>
          <p:cNvPr id="260" name="Straight Arrow Connector 259">
            <a:extLst>
              <a:ext uri="{FF2B5EF4-FFF2-40B4-BE49-F238E27FC236}">
                <a16:creationId xmlns:a16="http://schemas.microsoft.com/office/drawing/2014/main" id="{230A9035-B410-3F16-10BA-251BDBE338EB}"/>
              </a:ext>
            </a:extLst>
          </p:cNvPr>
          <p:cNvCxnSpPr>
            <a:cxnSpLocks/>
          </p:cNvCxnSpPr>
          <p:nvPr/>
        </p:nvCxnSpPr>
        <p:spPr>
          <a:xfrm flipH="1">
            <a:off x="9745980" y="3515168"/>
            <a:ext cx="660158" cy="8465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2" name="TextBox 261">
            <a:extLst>
              <a:ext uri="{FF2B5EF4-FFF2-40B4-BE49-F238E27FC236}">
                <a16:creationId xmlns:a16="http://schemas.microsoft.com/office/drawing/2014/main" id="{BCF1CA40-5D53-7B11-FDB2-472A12C2B69C}"/>
              </a:ext>
            </a:extLst>
          </p:cNvPr>
          <p:cNvSpPr txBox="1"/>
          <p:nvPr/>
        </p:nvSpPr>
        <p:spPr>
          <a:xfrm>
            <a:off x="6674" y="4771532"/>
            <a:ext cx="263822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Facebook AI Similarity Search (FAISS)</a:t>
            </a:r>
          </a:p>
        </p:txBody>
      </p:sp>
      <p:cxnSp>
        <p:nvCxnSpPr>
          <p:cNvPr id="264" name="Straight Arrow Connector 263">
            <a:extLst>
              <a:ext uri="{FF2B5EF4-FFF2-40B4-BE49-F238E27FC236}">
                <a16:creationId xmlns:a16="http://schemas.microsoft.com/office/drawing/2014/main" id="{75466278-761E-5802-31DE-826463AC0CF0}"/>
              </a:ext>
            </a:extLst>
          </p:cNvPr>
          <p:cNvCxnSpPr>
            <a:stCxn id="262" idx="2"/>
          </p:cNvCxnSpPr>
          <p:nvPr/>
        </p:nvCxnSpPr>
        <p:spPr>
          <a:xfrm flipH="1">
            <a:off x="1325785" y="5048531"/>
            <a:ext cx="1" cy="5144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6" name="Straight Arrow Connector 265">
            <a:extLst>
              <a:ext uri="{FF2B5EF4-FFF2-40B4-BE49-F238E27FC236}">
                <a16:creationId xmlns:a16="http://schemas.microsoft.com/office/drawing/2014/main" id="{530F26E1-0207-B35E-0E3C-323862124D23}"/>
              </a:ext>
            </a:extLst>
          </p:cNvPr>
          <p:cNvCxnSpPr/>
          <p:nvPr/>
        </p:nvCxnSpPr>
        <p:spPr>
          <a:xfrm flipV="1">
            <a:off x="4682294" y="1530029"/>
            <a:ext cx="0" cy="20229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7" name="Straight Arrow Connector 266">
            <a:extLst>
              <a:ext uri="{FF2B5EF4-FFF2-40B4-BE49-F238E27FC236}">
                <a16:creationId xmlns:a16="http://schemas.microsoft.com/office/drawing/2014/main" id="{07B94749-6645-FFF8-67CB-5ED46FC4FE47}"/>
              </a:ext>
            </a:extLst>
          </p:cNvPr>
          <p:cNvCxnSpPr/>
          <p:nvPr/>
        </p:nvCxnSpPr>
        <p:spPr>
          <a:xfrm flipV="1">
            <a:off x="6307259" y="1529857"/>
            <a:ext cx="0" cy="20229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0" name="TextBox 269">
            <a:extLst>
              <a:ext uri="{FF2B5EF4-FFF2-40B4-BE49-F238E27FC236}">
                <a16:creationId xmlns:a16="http://schemas.microsoft.com/office/drawing/2014/main" id="{83579721-9070-FAAF-C69D-6C485A7F8BA7}"/>
              </a:ext>
            </a:extLst>
          </p:cNvPr>
          <p:cNvSpPr txBox="1"/>
          <p:nvPr/>
        </p:nvSpPr>
        <p:spPr>
          <a:xfrm>
            <a:off x="4914266" y="2334920"/>
            <a:ext cx="118173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Backprop</a:t>
            </a:r>
          </a:p>
        </p:txBody>
      </p:sp>
      <p:pic>
        <p:nvPicPr>
          <p:cNvPr id="275" name="Graphic 274" descr="Close with solid fill">
            <a:extLst>
              <a:ext uri="{FF2B5EF4-FFF2-40B4-BE49-F238E27FC236}">
                <a16:creationId xmlns:a16="http://schemas.microsoft.com/office/drawing/2014/main" id="{8E629192-71BB-C9EA-09AE-97050E4C8721}"/>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5985988" y="2238681"/>
            <a:ext cx="642541" cy="642541"/>
          </a:xfrm>
          <a:prstGeom prst="rect">
            <a:avLst/>
          </a:prstGeom>
        </p:spPr>
      </p:pic>
    </p:spTree>
    <p:extLst>
      <p:ext uri="{BB962C8B-B14F-4D97-AF65-F5344CB8AC3E}">
        <p14:creationId xmlns:p14="http://schemas.microsoft.com/office/powerpoint/2010/main" val="11062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5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8" grpId="0" animBg="1"/>
      <p:bldP spid="19" grpId="0" animBg="1"/>
      <p:bldP spid="28" grpId="0" animBg="1"/>
      <p:bldP spid="38" grpId="0" animBg="1"/>
      <p:bldP spid="40" grpId="0"/>
      <p:bldP spid="56" grpId="0" animBg="1"/>
      <p:bldP spid="257" grpId="0"/>
      <p:bldP spid="262" grpId="0"/>
      <p:bldP spid="2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F3DBE-2BA6-DD79-04B8-85088977E8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13863B7-E6E7-D2F2-D7BF-6A1FEC774310}"/>
              </a:ext>
            </a:extLst>
          </p:cNvPr>
          <p:cNvPicPr>
            <a:picLocks noChangeAspect="1"/>
          </p:cNvPicPr>
          <p:nvPr/>
        </p:nvPicPr>
        <p:blipFill>
          <a:blip r:embed="rId3"/>
          <a:stretch>
            <a:fillRect/>
          </a:stretch>
        </p:blipFill>
        <p:spPr>
          <a:xfrm>
            <a:off x="1000125" y="2122499"/>
            <a:ext cx="10353675" cy="3107618"/>
          </a:xfrm>
          <a:prstGeom prst="rect">
            <a:avLst/>
          </a:prstGeom>
        </p:spPr>
      </p:pic>
      <p:sp>
        <p:nvSpPr>
          <p:cNvPr id="2" name="Title 1">
            <a:extLst>
              <a:ext uri="{FF2B5EF4-FFF2-40B4-BE49-F238E27FC236}">
                <a16:creationId xmlns:a16="http://schemas.microsoft.com/office/drawing/2014/main" id="{2E1C04C4-F817-2F30-24C9-5590BE1F47F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Retrieval-Augmented Generation (RAG)</a:t>
            </a:r>
          </a:p>
        </p:txBody>
      </p:sp>
      <p:pic>
        <p:nvPicPr>
          <p:cNvPr id="4" name="Picture 3">
            <a:extLst>
              <a:ext uri="{FF2B5EF4-FFF2-40B4-BE49-F238E27FC236}">
                <a16:creationId xmlns:a16="http://schemas.microsoft.com/office/drawing/2014/main" id="{90C5815A-6F3A-9317-92F0-818C35F460B3}"/>
              </a:ext>
            </a:extLst>
          </p:cNvPr>
          <p:cNvPicPr>
            <a:picLocks noChangeAspect="1"/>
          </p:cNvPicPr>
          <p:nvPr/>
        </p:nvPicPr>
        <p:blipFill>
          <a:blip r:embed="rId3"/>
          <a:srcRect l="63845" t="21046" r="19365"/>
          <a:stretch/>
        </p:blipFill>
        <p:spPr>
          <a:xfrm>
            <a:off x="7610475" y="2776537"/>
            <a:ext cx="1738313" cy="2453579"/>
          </a:xfrm>
          <a:prstGeom prst="rect">
            <a:avLst/>
          </a:prstGeom>
        </p:spPr>
      </p:pic>
      <p:pic>
        <p:nvPicPr>
          <p:cNvPr id="5" name="Picture 4">
            <a:extLst>
              <a:ext uri="{FF2B5EF4-FFF2-40B4-BE49-F238E27FC236}">
                <a16:creationId xmlns:a16="http://schemas.microsoft.com/office/drawing/2014/main" id="{1B1EFB62-D1AE-37AD-A6DE-4E59671319A4}"/>
              </a:ext>
            </a:extLst>
          </p:cNvPr>
          <p:cNvPicPr>
            <a:picLocks noChangeAspect="1"/>
          </p:cNvPicPr>
          <p:nvPr/>
        </p:nvPicPr>
        <p:blipFill>
          <a:blip r:embed="rId3"/>
          <a:srcRect l="17802" t="21046" r="36154" b="2174"/>
          <a:stretch/>
        </p:blipFill>
        <p:spPr>
          <a:xfrm>
            <a:off x="2843212" y="2776538"/>
            <a:ext cx="4767263" cy="2386012"/>
          </a:xfrm>
          <a:prstGeom prst="rect">
            <a:avLst/>
          </a:prstGeom>
        </p:spPr>
      </p:pic>
      <p:sp>
        <p:nvSpPr>
          <p:cNvPr id="7" name="TextBox 6">
            <a:extLst>
              <a:ext uri="{FF2B5EF4-FFF2-40B4-BE49-F238E27FC236}">
                <a16:creationId xmlns:a16="http://schemas.microsoft.com/office/drawing/2014/main" id="{49645053-96A2-C724-097C-267A7005A553}"/>
              </a:ext>
            </a:extLst>
          </p:cNvPr>
          <p:cNvSpPr txBox="1"/>
          <p:nvPr/>
        </p:nvSpPr>
        <p:spPr>
          <a:xfrm>
            <a:off x="6885781" y="5884154"/>
            <a:ext cx="318769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Pretrained Seq2seq (BART-Large)</a:t>
            </a:r>
          </a:p>
        </p:txBody>
      </p:sp>
      <p:cxnSp>
        <p:nvCxnSpPr>
          <p:cNvPr id="9" name="Straight Arrow Connector 8">
            <a:extLst>
              <a:ext uri="{FF2B5EF4-FFF2-40B4-BE49-F238E27FC236}">
                <a16:creationId xmlns:a16="http://schemas.microsoft.com/office/drawing/2014/main" id="{5E25312C-BE88-CA93-376A-E8BAA1B605E2}"/>
              </a:ext>
            </a:extLst>
          </p:cNvPr>
          <p:cNvCxnSpPr/>
          <p:nvPr/>
        </p:nvCxnSpPr>
        <p:spPr>
          <a:xfrm flipV="1">
            <a:off x="8479631" y="5011667"/>
            <a:ext cx="0" cy="8502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8A5C5D70-FDBD-71EF-BEB5-FCB4DA650CFA}"/>
              </a:ext>
            </a:extLst>
          </p:cNvPr>
          <p:cNvSpPr txBox="1"/>
          <p:nvPr/>
        </p:nvSpPr>
        <p:spPr>
          <a:xfrm>
            <a:off x="1500982" y="5442094"/>
            <a:ext cx="38052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Query</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concatenated</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documents</a:t>
            </a:r>
          </a:p>
        </p:txBody>
      </p:sp>
      <p:sp>
        <p:nvSpPr>
          <p:cNvPr id="12" name="Rectangle 11">
            <a:extLst>
              <a:ext uri="{FF2B5EF4-FFF2-40B4-BE49-F238E27FC236}">
                <a16:creationId xmlns:a16="http://schemas.microsoft.com/office/drawing/2014/main" id="{DEB76194-FE21-BC41-5963-60DF25353A5B}"/>
              </a:ext>
            </a:extLst>
          </p:cNvPr>
          <p:cNvSpPr/>
          <p:nvPr/>
        </p:nvSpPr>
        <p:spPr>
          <a:xfrm>
            <a:off x="5872161" y="3162300"/>
            <a:ext cx="1738313" cy="184936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A47C4D7-BAC4-901E-DF97-36BF8E9E99E9}"/>
              </a:ext>
            </a:extLst>
          </p:cNvPr>
          <p:cNvCxnSpPr/>
          <p:nvPr/>
        </p:nvCxnSpPr>
        <p:spPr>
          <a:xfrm flipH="1">
            <a:off x="5306220" y="5037937"/>
            <a:ext cx="870742" cy="577942"/>
          </a:xfrm>
          <a:prstGeom prst="line">
            <a:avLst/>
          </a:prstGeom>
        </p:spPr>
        <p:style>
          <a:lnRef idx="2">
            <a:schemeClr val="dk1"/>
          </a:lnRef>
          <a:fillRef idx="0">
            <a:schemeClr val="dk1"/>
          </a:fillRef>
          <a:effectRef idx="1">
            <a:schemeClr val="dk1"/>
          </a:effectRef>
          <a:fontRef idx="minor">
            <a:schemeClr val="tx1"/>
          </a:fontRef>
        </p:style>
      </p:cxnSp>
      <p:sp>
        <p:nvSpPr>
          <p:cNvPr id="15" name="Slide Number Placeholder 14">
            <a:extLst>
              <a:ext uri="{FF2B5EF4-FFF2-40B4-BE49-F238E27FC236}">
                <a16:creationId xmlns:a16="http://schemas.microsoft.com/office/drawing/2014/main" id="{C96A5778-020F-FC43-0F39-D14017D5A7BC}"/>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91596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57FE7-3E11-4B1F-6F8E-9601A3474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485A5-39AE-68D7-C9E2-5B8ED145D96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RAG Variants</a:t>
            </a:r>
          </a:p>
        </p:txBody>
      </p:sp>
      <p:pic>
        <p:nvPicPr>
          <p:cNvPr id="5" name="Picture 4" descr="\documentclass[varwidth]{standalone}&#10;\usepackage{amsmath}    &#10;\usepackage{amsfonts}   &#10;\usepackage{amssymb}    &#10;\usepackage{mathrsfs}&#10;\usepackage{mathtools}&#10;\DeclareMathOperator*{\argmax}{arg\,max}&#10;\DeclareMathOperator*{\argmin}{arg\,min}&#10;\begin{document}&#10;\[&#10;p_{\text{RAG-Sequence}}(y|x) \approx \sum_{\mathclap{z \in \text{top-}k(p(\cdot|x))}} p_{\eta}(z|x) p_{\theta}(y|x, z) = \sum_{\mathclap{z \in \text{top-}k(p(\cdot|x))}} p_{\eta}(z|x) \prod_{i}^{N} p_{\theta}(y_i|x, z, y_{1:i-1})&#10;\]&#10;\end{document}&#10;&#10;" title="IguanaTex Picture Display">
            <a:extLst>
              <a:ext uri="{FF2B5EF4-FFF2-40B4-BE49-F238E27FC236}">
                <a16:creationId xmlns:a16="http://schemas.microsoft.com/office/drawing/2014/main" id="{83730943-4C5E-DF32-0C37-31A20ED944DB}"/>
              </a:ext>
            </a:extLst>
          </p:cNvPr>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838200" y="2010292"/>
            <a:ext cx="8409957" cy="802585"/>
          </a:xfrm>
          <a:prstGeom prst="rect">
            <a:avLst/>
          </a:prstGeom>
        </p:spPr>
      </p:pic>
      <p:sp>
        <p:nvSpPr>
          <p:cNvPr id="41" name="Slide Number Placeholder 40">
            <a:extLst>
              <a:ext uri="{FF2B5EF4-FFF2-40B4-BE49-F238E27FC236}">
                <a16:creationId xmlns:a16="http://schemas.microsoft.com/office/drawing/2014/main" id="{83E8E15C-5B21-4420-AE1C-CF78AB56E6E5}"/>
              </a:ext>
            </a:extLst>
          </p:cNvPr>
          <p:cNvSpPr>
            <a:spLocks noGrp="1"/>
          </p:cNvSpPr>
          <p:nvPr>
            <p:ph type="sldNum" sz="quarter" idx="12"/>
          </p:nvPr>
        </p:nvSpPr>
        <p:spPr/>
        <p:txBody>
          <a:bodyPr/>
          <a:lstStyle/>
          <a:p>
            <a:fld id="{330EA680-D336-4FF7-8B7A-9848BB0A1C32}" type="slidenum">
              <a:rPr lang="en-US" smtClean="0"/>
              <a:t>9</a:t>
            </a:fld>
            <a:endParaRPr lang="en-US"/>
          </a:p>
        </p:txBody>
      </p:sp>
      <p:sp>
        <p:nvSpPr>
          <p:cNvPr id="42" name="TextBox 41">
            <a:extLst>
              <a:ext uri="{FF2B5EF4-FFF2-40B4-BE49-F238E27FC236}">
                <a16:creationId xmlns:a16="http://schemas.microsoft.com/office/drawing/2014/main" id="{1CEECCCA-9B35-5301-B384-A90100BD9D3A}"/>
              </a:ext>
            </a:extLst>
          </p:cNvPr>
          <p:cNvSpPr txBox="1"/>
          <p:nvPr/>
        </p:nvSpPr>
        <p:spPr>
          <a:xfrm>
            <a:off x="0" y="6592462"/>
            <a:ext cx="8853577"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err="1">
                <a:latin typeface="Times New Roman" panose="02020603050405020304" pitchFamily="18" charset="0"/>
                <a:cs typeface="Times New Roman" panose="02020603050405020304" pitchFamily="18" charset="0"/>
              </a:rPr>
              <a:t>Karpukhin</a:t>
            </a:r>
            <a:r>
              <a:rPr lang="en-US" sz="1050" dirty="0">
                <a:latin typeface="Times New Roman" panose="02020603050405020304" pitchFamily="18" charset="0"/>
                <a:cs typeface="Times New Roman" panose="02020603050405020304" pitchFamily="18" charset="0"/>
              </a:rPr>
              <a:t>, V. et al. (2020). </a:t>
            </a:r>
            <a:r>
              <a:rPr lang="en-US" sz="1050" i="1" dirty="0">
                <a:latin typeface="Times New Roman" panose="02020603050405020304" pitchFamily="18" charset="0"/>
                <a:cs typeface="Times New Roman" panose="02020603050405020304" pitchFamily="18" charset="0"/>
              </a:rPr>
              <a:t>Dense Passage Retrieval for Open-Domain Question Answering.</a:t>
            </a:r>
            <a:r>
              <a:rPr lang="en-US" sz="1050" dirty="0">
                <a:latin typeface="Times New Roman" panose="02020603050405020304" pitchFamily="18" charset="0"/>
                <a:cs typeface="Times New Roman" panose="02020603050405020304" pitchFamily="18" charset="0"/>
              </a:rPr>
              <a:t> EMNLP 2020, Online. </a:t>
            </a:r>
            <a:r>
              <a:rPr lang="en-US" sz="1050" dirty="0">
                <a:latin typeface="Times New Roman" panose="02020603050405020304" pitchFamily="18" charset="0"/>
                <a:cs typeface="Times New Roman" panose="02020603050405020304" pitchFamily="18" charset="0"/>
                <a:hlinkClick r:id="rId12"/>
              </a:rPr>
              <a:t>ACL</a:t>
            </a:r>
            <a:r>
              <a:rPr lang="en-US" sz="1050" dirty="0">
                <a:latin typeface="Times New Roman" panose="02020603050405020304" pitchFamily="18" charset="0"/>
                <a:cs typeface="Times New Roman" panose="02020603050405020304" pitchFamily="18" charset="0"/>
              </a:rPr>
              <a:t>.</a:t>
            </a:r>
            <a:endParaRPr lang="en-US" sz="1050" b="0" i="0" dirty="0">
              <a:solidFill>
                <a:srgbClr val="212529"/>
              </a:solidFill>
              <a:effectLst/>
              <a:latin typeface="Times New Roman" panose="02020603050405020304" pitchFamily="18" charset="0"/>
              <a:cs typeface="Times New Roman" panose="02020603050405020304" pitchFamily="18" charset="0"/>
            </a:endParaRPr>
          </a:p>
        </p:txBody>
      </p:sp>
      <p:pic>
        <p:nvPicPr>
          <p:cNvPr id="10" name="Picture 9" descr="\documentclass[varwidth]{standalone}&#10;\usepackage{amsmath}    &#10;\usepackage{amsfonts}   &#10;\usepackage{amssymb}    &#10;\usepackage{mathrsfs}&#10;\usepackage{mathtools}&#10;\DeclareMathOperator*{\argmax}{arg\,max}&#10;\DeclareMathOperator*{\argmin}{arg\,min}&#10;\begin{document}&#10;\[&#10;p_{\text{RAG-Token}}(y|x) \approx \prod_{i}^{N}\sum_{{z \in \text{top-}k(p(\cdot|x))}} p_{\eta}(z|x) p_{\theta}(y_i|x, z, y_{1:i-1})&#10;\]&#10;&#10;\end{document}&#10;&#10;" title="IguanaTex Picture Display">
            <a:extLst>
              <a:ext uri="{FF2B5EF4-FFF2-40B4-BE49-F238E27FC236}">
                <a16:creationId xmlns:a16="http://schemas.microsoft.com/office/drawing/2014/main" id="{F6432656-7F6C-D285-C8EC-461DAAC36823}"/>
              </a:ext>
            </a:extLst>
          </p:cNvPr>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838200" y="3732715"/>
            <a:ext cx="6459428" cy="795429"/>
          </a:xfrm>
          <a:prstGeom prst="rect">
            <a:avLst/>
          </a:prstGeom>
        </p:spPr>
      </p:pic>
      <p:pic>
        <p:nvPicPr>
          <p:cNvPr id="20" name="Picture 19" descr="\documentclass[varwidth]{standalone}&#10;\usepackage{amsmath}    &#10;\usepackage{amsfonts}   &#10;\usepackage{amssymb}    &#10;\usepackage{mathrsfs}&#10;\usepackage{mathtools}&#10;\DeclareMathOperator*{\argmax}{arg\,max}&#10;\DeclareMathOperator*{\argmin}{arg\,min}&#10;\begin{document}&#10;$p_\eta(\cdot)$&#10;\end{document}&#10;&#10;" title="IguanaTex Picture Display">
            <a:extLst>
              <a:ext uri="{FF2B5EF4-FFF2-40B4-BE49-F238E27FC236}">
                <a16:creationId xmlns:a16="http://schemas.microsoft.com/office/drawing/2014/main" id="{0B216B52-D19B-6C55-D53D-EC7D70B28F75}"/>
              </a:ext>
            </a:extLst>
          </p:cNvPr>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153800" y="3756851"/>
            <a:ext cx="502857" cy="266667"/>
          </a:xfrm>
          <a:prstGeom prst="rect">
            <a:avLst/>
          </a:prstGeom>
        </p:spPr>
      </p:pic>
      <p:pic>
        <p:nvPicPr>
          <p:cNvPr id="17" name="Picture 16" descr="\documentclass[varwidth]{standalone}&#10;\usepackage{amsmath}    &#10;\usepackage{amsfonts}   &#10;\usepackage{amssymb}    &#10;\usepackage{mathrsfs}&#10;\usepackage{mathtools}&#10;\DeclareMathOperator*{\argmax}{arg\,max}&#10;\DeclareMathOperator*{\argmin}{arg\,min}&#10;\begin{document}&#10;$p_\theta(\cdot)$&#10;\end{document}&#10;&#10;" title="IguanaTex Picture Display">
            <a:extLst>
              <a:ext uri="{FF2B5EF4-FFF2-40B4-BE49-F238E27FC236}">
                <a16:creationId xmlns:a16="http://schemas.microsoft.com/office/drawing/2014/main" id="{DC8B3323-290C-8AA1-A730-8D66640EFCA2}"/>
              </a:ext>
            </a:extLst>
          </p:cNvPr>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153800" y="4324820"/>
            <a:ext cx="493714" cy="254476"/>
          </a:xfrm>
          <a:prstGeom prst="rect">
            <a:avLst/>
          </a:prstGeom>
        </p:spPr>
      </p:pic>
      <p:sp>
        <p:nvSpPr>
          <p:cNvPr id="21" name="TextBox 20">
            <a:extLst>
              <a:ext uri="{FF2B5EF4-FFF2-40B4-BE49-F238E27FC236}">
                <a16:creationId xmlns:a16="http://schemas.microsoft.com/office/drawing/2014/main" id="{47EE8C34-BEBF-4A18-C7E1-352C05DC60EE}"/>
              </a:ext>
            </a:extLst>
          </p:cNvPr>
          <p:cNvSpPr txBox="1"/>
          <p:nvPr/>
        </p:nvSpPr>
        <p:spPr>
          <a:xfrm>
            <a:off x="10342142" y="4252003"/>
            <a:ext cx="13012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Generator</a:t>
            </a:r>
          </a:p>
        </p:txBody>
      </p:sp>
      <p:sp>
        <p:nvSpPr>
          <p:cNvPr id="22" name="TextBox 21">
            <a:extLst>
              <a:ext uri="{FF2B5EF4-FFF2-40B4-BE49-F238E27FC236}">
                <a16:creationId xmlns:a16="http://schemas.microsoft.com/office/drawing/2014/main" id="{79871B96-68F5-328C-A436-4A464E3C6D80}"/>
              </a:ext>
            </a:extLst>
          </p:cNvPr>
          <p:cNvSpPr txBox="1"/>
          <p:nvPr/>
        </p:nvSpPr>
        <p:spPr>
          <a:xfrm>
            <a:off x="10342143" y="3690129"/>
            <a:ext cx="13012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Retriever</a:t>
            </a:r>
          </a:p>
        </p:txBody>
      </p:sp>
      <p:cxnSp>
        <p:nvCxnSpPr>
          <p:cNvPr id="24" name="Straight Arrow Connector 23">
            <a:extLst>
              <a:ext uri="{FF2B5EF4-FFF2-40B4-BE49-F238E27FC236}">
                <a16:creationId xmlns:a16="http://schemas.microsoft.com/office/drawing/2014/main" id="{A770D7F4-82B5-68E0-99FE-E8F043140607}"/>
              </a:ext>
            </a:extLst>
          </p:cNvPr>
          <p:cNvCxnSpPr>
            <a:cxnSpLocks/>
            <a:stCxn id="22" idx="1"/>
          </p:cNvCxnSpPr>
          <p:nvPr/>
        </p:nvCxnSpPr>
        <p:spPr>
          <a:xfrm flipH="1">
            <a:off x="9753600" y="3890184"/>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25B8073-E5B3-7B45-CD3D-828A0B2A96EA}"/>
              </a:ext>
            </a:extLst>
          </p:cNvPr>
          <p:cNvCxnSpPr>
            <a:cxnSpLocks/>
          </p:cNvCxnSpPr>
          <p:nvPr/>
        </p:nvCxnSpPr>
        <p:spPr>
          <a:xfrm flipH="1">
            <a:off x="9753599" y="4452058"/>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2" name="Picture 31" descr="\documentclass[varwidth]{standalone}&#10;\usepackage{amsmath}    &#10;\usepackage{amsfonts}   &#10;\usepackage{amssymb}    &#10;\usepackage{mathrsfs}&#10;\usepackage{mathtools}&#10;\DeclareMathOperator*{\argmax}{arg\,max}&#10;\DeclareMathOperator*{\argmin}{arg\,min}&#10;\begin{document}&#10;$z$&#10;\end{document}&#10;&#10;" title="IguanaTex Picture Display">
            <a:extLst>
              <a:ext uri="{FF2B5EF4-FFF2-40B4-BE49-F238E27FC236}">
                <a16:creationId xmlns:a16="http://schemas.microsoft.com/office/drawing/2014/main" id="{94A5816F-6CF8-F430-090B-1983430BA98B}"/>
              </a:ext>
            </a:extLst>
          </p:cNvPr>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8757121" y="1197460"/>
            <a:ext cx="108190" cy="114286"/>
          </a:xfrm>
          <a:prstGeom prst="rect">
            <a:avLst/>
          </a:prstGeom>
        </p:spPr>
      </p:pic>
      <p:sp>
        <p:nvSpPr>
          <p:cNvPr id="29" name="TextBox 28">
            <a:extLst>
              <a:ext uri="{FF2B5EF4-FFF2-40B4-BE49-F238E27FC236}">
                <a16:creationId xmlns:a16="http://schemas.microsoft.com/office/drawing/2014/main" id="{8D1A5EFB-4EF5-B4D5-09E3-03913CC3AA91}"/>
              </a:ext>
            </a:extLst>
          </p:cNvPr>
          <p:cNvSpPr txBox="1"/>
          <p:nvPr/>
        </p:nvSpPr>
        <p:spPr>
          <a:xfrm>
            <a:off x="9656657" y="1049350"/>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Latent document</a:t>
            </a:r>
          </a:p>
        </p:txBody>
      </p:sp>
      <p:cxnSp>
        <p:nvCxnSpPr>
          <p:cNvPr id="30" name="Straight Arrow Connector 29">
            <a:extLst>
              <a:ext uri="{FF2B5EF4-FFF2-40B4-BE49-F238E27FC236}">
                <a16:creationId xmlns:a16="http://schemas.microsoft.com/office/drawing/2014/main" id="{08CEBCA2-B846-33A2-B7EB-BABEFF0B2D01}"/>
              </a:ext>
            </a:extLst>
          </p:cNvPr>
          <p:cNvCxnSpPr>
            <a:cxnSpLocks/>
          </p:cNvCxnSpPr>
          <p:nvPr/>
        </p:nvCxnSpPr>
        <p:spPr>
          <a:xfrm flipH="1">
            <a:off x="9032289" y="1249405"/>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8" name="Picture 37" descr="\documentclass[varwidth]{standalone}&#10;\usepackage{amsmath}    &#10;\usepackage{amsfonts}   &#10;\usepackage{amssymb}    &#10;\usepackage{mathrsfs}&#10;\usepackage{mathtools}&#10;\DeclareMathOperator*{\argmax}{arg\,max}&#10;\DeclareMathOperator*{\argmin}{arg\,min}&#10;\begin{document}&#10;$x$&#10;\end{document}&#10;&#10;" title="IguanaTex Picture Display">
            <a:extLst>
              <a:ext uri="{FF2B5EF4-FFF2-40B4-BE49-F238E27FC236}">
                <a16:creationId xmlns:a16="http://schemas.microsoft.com/office/drawing/2014/main" id="{FB9F719A-DC33-123C-CEB1-FE5304792C30}"/>
              </a:ext>
            </a:extLst>
          </p:cNvPr>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8757121" y="505934"/>
            <a:ext cx="128000" cy="114286"/>
          </a:xfrm>
          <a:prstGeom prst="rect">
            <a:avLst/>
          </a:prstGeom>
        </p:spPr>
      </p:pic>
      <p:sp>
        <p:nvSpPr>
          <p:cNvPr id="35" name="TextBox 34">
            <a:extLst>
              <a:ext uri="{FF2B5EF4-FFF2-40B4-BE49-F238E27FC236}">
                <a16:creationId xmlns:a16="http://schemas.microsoft.com/office/drawing/2014/main" id="{AE18A027-99BF-08EF-7E77-9763180548CB}"/>
              </a:ext>
            </a:extLst>
          </p:cNvPr>
          <p:cNvSpPr txBox="1"/>
          <p:nvPr/>
        </p:nvSpPr>
        <p:spPr>
          <a:xfrm>
            <a:off x="9656657" y="357824"/>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sequence</a:t>
            </a:r>
          </a:p>
        </p:txBody>
      </p:sp>
      <p:cxnSp>
        <p:nvCxnSpPr>
          <p:cNvPr id="36" name="Straight Arrow Connector 35">
            <a:extLst>
              <a:ext uri="{FF2B5EF4-FFF2-40B4-BE49-F238E27FC236}">
                <a16:creationId xmlns:a16="http://schemas.microsoft.com/office/drawing/2014/main" id="{BF7D2A85-9512-2294-DD03-4946DA13C88F}"/>
              </a:ext>
            </a:extLst>
          </p:cNvPr>
          <p:cNvCxnSpPr>
            <a:cxnSpLocks/>
          </p:cNvCxnSpPr>
          <p:nvPr/>
        </p:nvCxnSpPr>
        <p:spPr>
          <a:xfrm flipH="1">
            <a:off x="9032289" y="557879"/>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5" name="Picture 44" descr="\documentclass[varwidth]{standalone}&#10;\usepackage{amsmath}    &#10;\usepackage{amsfonts}   &#10;\usepackage{amssymb}    &#10;\usepackage{mathrsfs}&#10;\usepackage{mathtools}&#10;\DeclareMathOperator*{\argmax}{arg\,max}&#10;\DeclareMathOperator*{\argmin}{arg\,min}&#10;\begin{document}&#10;$y$&#10;\end{document}&#10;&#10;" title="IguanaTex Picture Display">
            <a:extLst>
              <a:ext uri="{FF2B5EF4-FFF2-40B4-BE49-F238E27FC236}">
                <a16:creationId xmlns:a16="http://schemas.microsoft.com/office/drawing/2014/main" id="{6860C0DB-AE32-2C7A-984B-50A4ED27E70A}"/>
              </a:ext>
            </a:extLst>
          </p:cNvPr>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8757121" y="856640"/>
            <a:ext cx="118857" cy="163048"/>
          </a:xfrm>
          <a:prstGeom prst="rect">
            <a:avLst/>
          </a:prstGeom>
        </p:spPr>
      </p:pic>
      <p:sp>
        <p:nvSpPr>
          <p:cNvPr id="40" name="TextBox 39">
            <a:extLst>
              <a:ext uri="{FF2B5EF4-FFF2-40B4-BE49-F238E27FC236}">
                <a16:creationId xmlns:a16="http://schemas.microsoft.com/office/drawing/2014/main" id="{8074E40B-A3B7-CD68-6CD8-40791E129482}"/>
              </a:ext>
            </a:extLst>
          </p:cNvPr>
          <p:cNvSpPr txBox="1"/>
          <p:nvPr/>
        </p:nvSpPr>
        <p:spPr>
          <a:xfrm>
            <a:off x="9656657" y="708530"/>
            <a:ext cx="198701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Output sequence</a:t>
            </a:r>
          </a:p>
        </p:txBody>
      </p:sp>
      <p:cxnSp>
        <p:nvCxnSpPr>
          <p:cNvPr id="43" name="Straight Arrow Connector 42">
            <a:extLst>
              <a:ext uri="{FF2B5EF4-FFF2-40B4-BE49-F238E27FC236}">
                <a16:creationId xmlns:a16="http://schemas.microsoft.com/office/drawing/2014/main" id="{CE631131-6451-B33F-438C-496B9F1597D1}"/>
              </a:ext>
            </a:extLst>
          </p:cNvPr>
          <p:cNvCxnSpPr>
            <a:cxnSpLocks/>
          </p:cNvCxnSpPr>
          <p:nvPr/>
        </p:nvCxnSpPr>
        <p:spPr>
          <a:xfrm flipH="1">
            <a:off x="9032289" y="908585"/>
            <a:ext cx="5885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6" name="TextBox 45">
            <a:extLst>
              <a:ext uri="{FF2B5EF4-FFF2-40B4-BE49-F238E27FC236}">
                <a16:creationId xmlns:a16="http://schemas.microsoft.com/office/drawing/2014/main" id="{6A3A347C-DFFC-E941-1BEF-35E10876B380}"/>
              </a:ext>
            </a:extLst>
          </p:cNvPr>
          <p:cNvSpPr txBox="1"/>
          <p:nvPr/>
        </p:nvSpPr>
        <p:spPr>
          <a:xfrm>
            <a:off x="3175743" y="1363492"/>
            <a:ext cx="389704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Sequence-level marginalization</a:t>
            </a:r>
          </a:p>
        </p:txBody>
      </p:sp>
      <p:cxnSp>
        <p:nvCxnSpPr>
          <p:cNvPr id="50" name="Straight Arrow Connector 49">
            <a:extLst>
              <a:ext uri="{FF2B5EF4-FFF2-40B4-BE49-F238E27FC236}">
                <a16:creationId xmlns:a16="http://schemas.microsoft.com/office/drawing/2014/main" id="{B244827B-7F2F-B3F7-F4C4-21C4EF7344F3}"/>
              </a:ext>
            </a:extLst>
          </p:cNvPr>
          <p:cNvCxnSpPr>
            <a:cxnSpLocks/>
          </p:cNvCxnSpPr>
          <p:nvPr/>
        </p:nvCxnSpPr>
        <p:spPr>
          <a:xfrm>
            <a:off x="4846320" y="1756301"/>
            <a:ext cx="0" cy="450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4F1F6E6A-E0AF-BDE7-9FE3-CE2F9A6195D4}"/>
              </a:ext>
            </a:extLst>
          </p:cNvPr>
          <p:cNvSpPr txBox="1"/>
          <p:nvPr/>
        </p:nvSpPr>
        <p:spPr>
          <a:xfrm>
            <a:off x="4242543" y="3084809"/>
            <a:ext cx="389704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Token-level marginalization</a:t>
            </a:r>
          </a:p>
        </p:txBody>
      </p:sp>
      <p:cxnSp>
        <p:nvCxnSpPr>
          <p:cNvPr id="55" name="Straight Arrow Connector 54">
            <a:extLst>
              <a:ext uri="{FF2B5EF4-FFF2-40B4-BE49-F238E27FC236}">
                <a16:creationId xmlns:a16="http://schemas.microsoft.com/office/drawing/2014/main" id="{725800FD-CA9B-323E-0720-323D80C4EAD4}"/>
              </a:ext>
            </a:extLst>
          </p:cNvPr>
          <p:cNvCxnSpPr>
            <a:cxnSpLocks/>
          </p:cNvCxnSpPr>
          <p:nvPr/>
        </p:nvCxnSpPr>
        <p:spPr>
          <a:xfrm>
            <a:off x="5913120" y="3477618"/>
            <a:ext cx="0" cy="4505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EADC31D5-5F76-E6AC-1D14-8B7FF0EAE58A}"/>
              </a:ext>
            </a:extLst>
          </p:cNvPr>
          <p:cNvSpPr txBox="1"/>
          <p:nvPr/>
        </p:nvSpPr>
        <p:spPr>
          <a:xfrm>
            <a:off x="838200" y="5047872"/>
            <a:ext cx="66446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Training: minimization of negative marginal log likelihood</a:t>
            </a:r>
          </a:p>
        </p:txBody>
      </p:sp>
      <p:pic>
        <p:nvPicPr>
          <p:cNvPr id="3" name="Picture 2" descr="\documentclass[varwidth]{standalone}&#10;\usepackage{amsmath}    &#10;\usepackage{amsfonts}   &#10;\usepackage{amssymb}    &#10;\usepackage{mathrsfs}&#10;\usepackage{mathtools}&#10;\DeclareMathOperator*{\argmax}{arg\,max}&#10;\DeclareMathOperator*{\argmin}{arg\,min}&#10;\begin{document}&#10;$(x_j,y_j) \rightarrow&#10;\sum_j -\log p(y_j|x_j)$&#10;&#10;\end{document}&#10;&#10;" title="IguanaTex Picture Display">
            <a:extLst>
              <a:ext uri="{FF2B5EF4-FFF2-40B4-BE49-F238E27FC236}">
                <a16:creationId xmlns:a16="http://schemas.microsoft.com/office/drawing/2014/main" id="{936EA447-96F2-426B-0616-5F0D35BCB531}"/>
              </a:ext>
            </a:extLst>
          </p:cNvPr>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4242543" y="5521005"/>
            <a:ext cx="3035430" cy="303238"/>
          </a:xfrm>
          <a:prstGeom prst="rect">
            <a:avLst/>
          </a:prstGeom>
        </p:spPr>
      </p:pic>
    </p:spTree>
    <p:extLst>
      <p:ext uri="{BB962C8B-B14F-4D97-AF65-F5344CB8AC3E}">
        <p14:creationId xmlns:p14="http://schemas.microsoft.com/office/powerpoint/2010/main" val="8361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4" grpId="0"/>
      <p:bldP spid="56"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91.63725"/>
  <p:tag name="ORIGINALWIDTH" val="960.2275"/>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10;p_{\text{RAG-Sequence}}(y|x) \approx \sum_{\mathclap{z \in \text{top-}k(p(\cdot|x))}} p_{\eta}(z|x) p_{\theta}(y|x, z) = \sum_{\mathclap{z \in \text{top-}k(p(\cdot|x))}} p_{\eta}(z|x) \prod_{i}^{N} p_{\theta}(y_i|x, z, y_{1:i-1})&#10;\]&#10;\end{document}&#10;&#10;"/>
  <p:tag name="IGUANATEXSIZE" val="20"/>
  <p:tag name="IGUANATEXCURSOR" val="491"/>
  <p:tag name="TRANSPARENCY" val="True"/>
  <p:tag name="LATEXENGINEID" val="0"/>
  <p:tag name="TEMPFOLDER" val="c:\temp\"/>
  <p:tag name="LATEXFORMHEIGHT" val="435.75"/>
  <p:tag name="LATEXFORMWIDTH" val="598"/>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58.7177"/>
  <p:tag name="OUTPUTTYPE" val="PNG"/>
  <p:tag name="IGUANATEXVERSION" val="161"/>
  <p:tag name="LATEXADDIN" val="\documentclass[varwidth]{standalone}&#10;\usepackage{amsmath}    &#10;\usepackage{amsfonts}   &#10;\usepackage{amssymb}    &#10;\usepackage{mathrsfs}&#10;\DeclareMathOperator*{\argmax}{arg\,max}&#10;\DeclareMathOperator*{\argmin}{arg\,min}&#10;\begin{document}&#10;$$\mathbf{d}(z_i)$$&#10;\end{document}&#10;&#10;"/>
  <p:tag name="IGUANATEXSIZE" val="20"/>
  <p:tag name="IGUANATEXCURSOR" val="250"/>
  <p:tag name="TRANSPARENCY" val="True"/>
  <p:tag name="LATEXENGINEID" val="0"/>
  <p:tag name="TEMPFOLDER" val="c:\temp\"/>
  <p:tag name="LATEXFORMHEIGHT" val="544"/>
  <p:tag name="LATEXFORMWIDTH" val="598"/>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23.1721"/>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z_1, \ldots, z_n\}$$&#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x$$&#10;\end{document}&#10;&#10;"/>
  <p:tag name="IGUANATEXSIZE" val="20"/>
  <p:tag name="IGUANATEXCURSOR" val="259"/>
  <p:tag name="TRANSPARENCY" val="True"/>
  <p:tag name="LATEXENGINEID" val="0"/>
  <p:tag name="TEMPFOLDER" val="c:\temp\"/>
  <p:tag name="LATEXFORMHEIGHT" val="436"/>
  <p:tag name="LATEXFORMWIDTH" val="598"/>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92.4259"/>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mathbf{BERT}_d(z)$&#10;\end{document}&#10;&#10;"/>
  <p:tag name="IGUANATEXSIZE" val="18"/>
  <p:tag name="IGUANATEXCURSOR" val="276"/>
  <p:tag name="TRANSPARENCY" val="True"/>
  <p:tag name="LATEXENGINEID" val="0"/>
  <p:tag name="TEMPFOLDER" val="c:\temp\"/>
  <p:tag name="LATEXFORMHEIGHT" val="436"/>
  <p:tag name="LATEXFORMWIDTH" val="598"/>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597.675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mathbf{BERT}_q(x)$&#10;\end{document}&#10;&#10;"/>
  <p:tag name="IGUANATEXSIZE" val="18"/>
  <p:tag name="IGUANATEXCURSOR" val="274"/>
  <p:tag name="TRANSPARENCY" val="True"/>
  <p:tag name="LATEXENGINEID" val="0"/>
  <p:tag name="TEMPFOLDER" val="c:\temp\"/>
  <p:tag name="LATEXFORMHEIGHT" val="436"/>
  <p:tag name="LATEXFORMWIDTH" val="598"/>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36.2205"/>
  <p:tag name="ORIGINALWIDTH" val="1065.617"/>
  <p:tag name="OUTPUTTYPE" val="PNG"/>
  <p:tag name="IGUANATEXVERSION" val="161"/>
  <p:tag name="LATEXADDIN" val="\documentclass[varwidth]{standalone}&#10;\usepackage{amsmath}    &#10;\usepackage{amsfonts}   &#10;\usepackage{amssymb}    &#10;\usepackage{mathrsfs}&#10;\DeclareMathOperator*{\argmax}{arg\,max}&#10;\DeclareMathOperator*{\argmin}{arg\,min}&#10;\begin{document}&#10;$\argmax\limits_{i \in \{1,\ldots,n\}} \mathbf{q}(x)^T \mathbf{d}(z_i)$\\&#10;\end{document}&#10;&#10;"/>
  <p:tag name="IGUANATEXSIZE" val="20"/>
  <p:tag name="IGUANATEXCURSOR" val="304"/>
  <p:tag name="TRANSPARENCY" val="True"/>
  <p:tag name="LATEXENGINEID" val="0"/>
  <p:tag name="TEMPFOLDER" val="c:\temp\"/>
  <p:tag name="LATEXFORMHEIGHT" val="544"/>
  <p:tag name="LATEXFORMWIDTH" val="598"/>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1259.093"/>
  <p:tag name="OUTPUTTYPE" val="PNG"/>
  <p:tag name="IGUANATEXVERSION" val="161"/>
  <p:tag name="LATEXADDIN" val="\documentclass[varwidth]{standalone}&#10;\usepackage{amsmath}    &#10;\usepackage{amsfonts}   &#10;\usepackage{amssymb}    &#10;\usepackage{mathrsfs}&#10;\DeclareMathOperator*{\argmax}{arg\,max}&#10;\DeclareMathOperator*{\argmin}{arg\,min}&#10;\begin{document}&#10;$\text{top-k}(\{\mathbf{q}(x)^T \mathbf{d}(z_i)\}_{i=1}^n)$ \\&#10;\end{document}&#10;&#10;"/>
  <p:tag name="IGUANATEXSIZE" val="20"/>
  <p:tag name="IGUANATEXCURSOR" val="280"/>
  <p:tag name="TRANSPARENCY" val="True"/>
  <p:tag name="LATEXENGINEID" val="0"/>
  <p:tag name="TEMPFOLDER" val="c:\temp\"/>
  <p:tag name="LATEXFORMHEIGHT" val="544"/>
  <p:tag name="LATEXFORMWIDTH" val="598"/>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91.63725"/>
  <p:tag name="ORIGINALWIDTH" val="960.2275"/>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10;p_{\text{RAG-Sequence}}(y|x) \approx \sum_{\mathclap{z \in \text{top-}k(p(\cdot|x))}} p_{\eta}(z|x) p_{\theta}(y|x, z) = \sum_{\mathclap{z \in \text{top-}k(p(\cdot|x))}} p_{\eta}(z|x) \prod_{i}^{N} p_{\theta}(y_i|x, z, y_{1:i-1})&#10;\]&#10;\end{document}&#10;&#10;"/>
  <p:tag name="IGUANATEXSIZE" val="20"/>
  <p:tag name="IGUANATEXCURSOR" val="491"/>
  <p:tag name="TRANSPARENCY" val="True"/>
  <p:tag name="LATEXENGINEID" val="0"/>
  <p:tag name="TEMPFOLDER" val="c:\temp\"/>
  <p:tag name="LATEXFORMHEIGHT" val="435.75"/>
  <p:tag name="LATEXFORMWIDTH" val="598"/>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391.4511"/>
  <p:tag name="ORIGINALWIDTH" val="3178.85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10;p_{\text{RAG-Token}}(y|x) \approx \prod_{i}^{N}\sum_{{z \in \text{top-}k(p(\cdot|x))}} p_{\eta}(z|x) p_{\theta}(y_i|x, z, y_{1:i-1})&#10;\]&#10;&#10;\end{document}&#10;&#10;"/>
  <p:tag name="IGUANATEXSIZE" val="20"/>
  <p:tag name="IGUANATEXCURSOR" val="395"/>
  <p:tag name="TRANSPARENCY" val="True"/>
  <p:tag name="LATEXENGINEID" val="0"/>
  <p:tag name="TEMPFOLDER" val="c:\temp\"/>
  <p:tag name="LATEXFORMHEIGHT" val="435.75"/>
  <p:tag name="LATEXFORMWIDTH" val="598"/>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247.4691"/>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p_\eta(\cdot)$&#10;\end{document}&#10;&#10;"/>
  <p:tag name="IGUANATEXSIZE" val="20"/>
  <p:tag name="IGUANATEXCURSOR" val="271"/>
  <p:tag name="TRANSPARENCY" val="True"/>
  <p:tag name="LATEXENGINEID" val="0"/>
  <p:tag name="TEMPFOLDER" val="c:\temp\"/>
  <p:tag name="LATEXFORMHEIGHT" val="436"/>
  <p:tag name="LATEXFORMWIDTH" val="598"/>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91.4511"/>
  <p:tag name="ORIGINALWIDTH" val="3178.85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10;p_{\text{RAG-Token}}(y|x) \approx \prod_{i}^{N}\sum_{{z \in \text{top-}k(p(\cdot|x))}} p_{\eta}(z|x) p_{\theta}(y_i|x, z, y_{1:i-1})&#10;\]&#10;&#10;\end{document}&#10;&#10;"/>
  <p:tag name="IGUANATEXSIZE" val="20"/>
  <p:tag name="IGUANATEXCURSOR" val="395"/>
  <p:tag name="TRANSPARENCY" val="True"/>
  <p:tag name="LATEXENGINEID" val="0"/>
  <p:tag name="TEMPFOLDER" val="c:\temp\"/>
  <p:tag name="LATEXFORMHEIGHT" val="435.75"/>
  <p:tag name="LATEXFORMWIDTH" val="598"/>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2.9696"/>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p_\theta(\cdot)$&#10;\end{document}&#10;&#10;"/>
  <p:tag name="IGUANATEXSIZE" val="20"/>
  <p:tag name="IGUANATEXCURSOR" val="262"/>
  <p:tag name="TRANSPARENCY" val="True"/>
  <p:tag name="LATEXENGINEID" val="0"/>
  <p:tag name="TEMPFOLDER" val="c:\temp\"/>
  <p:tag name="LATEXFORMHEIGHT" val="436"/>
  <p:tag name="LATEXFORMWIDTH" val="598"/>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3.24331"/>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z$&#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x$&#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y$&#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493.81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x_j,y_j) \rightarrow&#10;\sum_j -\log p(y_j|x_j)$&#10;&#10;\end{document}&#10;&#10;"/>
  <p:tag name="IGUANATEXSIZE" val="20"/>
  <p:tag name="IGUANATEXCURSOR" val="292"/>
  <p:tag name="TRANSPARENCY" val="True"/>
  <p:tag name="LATEXENGINEID" val="0"/>
  <p:tag name="TEMPFOLDER" val="c:\temp\"/>
  <p:tag name="LATEXFORMHEIGHT" val="436"/>
  <p:tag name="LATEXFORMWIDTH" val="598"/>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347.9565"/>
  <p:tag name="OUTPUTTYPE" val="PNG"/>
  <p:tag name="IGUANATEXVERSION" val="161"/>
  <p:tag name="LATEXADDIN" val="\documentclass[varwidth]{standalone}&#10;\usepackage{amsmath}    &#10;\usepackage{amsfonts}   &#10;\usepackage{amssymb}    &#10;\usepackage{mathrsfs}&#10;\DeclareMathOperator*{\argmax}{arg\,max}&#10;\DeclareMathOperator*{\argmin}{arg\,min}&#10;\begin{document}&#10;$q \in \mathbb{R}^d$ \\&#10;\end{document}&#10;&#10;"/>
  <p:tag name="IGUANATEXSIZE" val="20"/>
  <p:tag name="IGUANATEXCURSOR" val="256"/>
  <p:tag name="TRANSPARENCY" val="True"/>
  <p:tag name="LATEXENGINEID" val="0"/>
  <p:tag name="TEMPFOLDER" val="c:\temp\"/>
  <p:tag name="LATEXFORMHEIGHT" val="544"/>
  <p:tag name="LATEXFORMWIDTH" val="597.7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1382.077"/>
  <p:tag name="OUTPUTTYPE" val="PNG"/>
  <p:tag name="IGUANATEXVERSION" val="161"/>
  <p:tag name="LATEXADDIN" val="\documentclass[varwidth]{standalone}&#10;\usepackage{amsmath}    &#10;\usepackage{amsfonts}   &#10;\usepackage{amssymb}    &#10;\usepackage{mathrsfs}&#10;\DeclareMathOperator*{\argmax}{arg\,max}&#10;\DeclareMathOperator*{\argmin}{arg\,min}&#10;\begin{document}&#10;$Z = \{z_1, \ldots, z_n\};\ z_i \in \mathbb{R}^d$&#10;\end{document}&#10;&#10;"/>
  <p:tag name="IGUANATEXSIZE" val="20"/>
  <p:tag name="IGUANATEXCURSOR" val="262"/>
  <p:tag name="TRANSPARENCY" val="True"/>
  <p:tag name="LATEXENGINEID" val="0"/>
  <p:tag name="TEMPFOLDER" val="c:\temp\"/>
  <p:tag name="LATEXFORMHEIGHT" val="544"/>
  <p:tag name="LATEXFORMWIDTH" val="598"/>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310.4612"/>
  <p:tag name="ORIGINALWIDTH" val="1857.518"/>
  <p:tag name="OUTPUTTYPE" val="PNG"/>
  <p:tag name="IGUANATEXVERSION" val="161"/>
  <p:tag name="LATEXADDIN" val="\documentclass[varwidth]{standalone}&#10;\usepackage{amsmath}    &#10;\usepackage{amsfonts}   &#10;\usepackage{amssymb}    &#10;\usepackage{mathrsfs}&#10;\DeclareMathOperator*{\argmax}{arg\,max}&#10;\DeclareMathOperator*{\argmin}{arg\,min}&#10;\begin{document}&#10;$\argmax\limits_{i \in \{1,\ldots,n\}} q^T z_i \Leftrightarrow \argmax\limits_{i \in \{1,\ldots,n\}} \sum\limits_{j=1}^d q_j z_{i,j}$ \\&#10;\end{document}&#10;&#10;"/>
  <p:tag name="IGUANATEXSIZE" val="20"/>
  <p:tag name="IGUANATEXCURSOR" val="359"/>
  <p:tag name="TRANSPARENCY" val="True"/>
  <p:tag name="LATEXENGINEID" val="0"/>
  <p:tag name="TEMPFOLDER" val="c:\temp\"/>
  <p:tag name="LATEXFORMHEIGHT" val="544"/>
  <p:tag name="LATEXFORMWIDTH" val="598"/>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99.475"/>
  <p:tag name="ORIGINALWIDTH" val="2096.738"/>
  <p:tag name="OUTPUTTYPE" val="PNG"/>
  <p:tag name="IGUANATEXVERSION" val="161"/>
  <p:tag name="LATEXADDIN" val="\documentclass[varwidth]{standalone}&#10;\usepackage{amsmath}    &#10;\usepackage{amsfonts}   &#10;\usepackage{amssymb}    &#10;\usepackage{mathrsfs}&#10;\DeclareMathOperator*{\argmax}{arg\,max}&#10;\DeclareMathOperator*{\argmin}{arg\,min}&#10;\begin{document}&#10;$\cos(q,z) = \frac{q^T z}{\|q\|\|z\|}$ where $\|q\| = \|z\| = 1$&#10;\end{document}&#10;&#10;"/>
  <p:tag name="IGUANATEXSIZE" val="20"/>
  <p:tag name="IGUANATEXCURSOR" val="242"/>
  <p:tag name="TRANSPARENCY" val="True"/>
  <p:tag name="LATEXENGINEID" val="0"/>
  <p:tag name="TEMPFOLDER" val="c:\temp\"/>
  <p:tag name="LATEXFORMHEIGHT" val="544"/>
  <p:tag name="LATEXFORMWIDTH" val="598"/>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37.2328"/>
  <p:tag name="ORIGINALWIDTH" val="899.1376"/>
  <p:tag name="OUTPUTTYPE" val="PNG"/>
  <p:tag name="IGUANATEXVERSION" val="161"/>
  <p:tag name="LATEXADDIN" val="\documentclass[varwidth]{standalone}&#10;\usepackage{amsmath}    &#10;\usepackage{amsfonts}   &#10;\usepackage{amssymb}    &#10;\usepackage{mathrsfs}&#10;\DeclareMathOperator*{\argmax}{arg\,max}&#10;\DeclareMathOperator*{\argmin}{arg\,min}&#10;\begin{document}&#10;$\text{top-k}(\{q^T z_i\}_{i=1}^n)$ \\&#10;\end{document}&#10;&#10;"/>
  <p:tag name="IGUANATEXSIZE" val="20"/>
  <p:tag name="IGUANATEXCURSOR" val="254"/>
  <p:tag name="TRANSPARENCY" val="True"/>
  <p:tag name="LATEXENGINEID" val="0"/>
  <p:tag name="TEMPFOLDER" val="c:\temp\"/>
  <p:tag name="LATEXFORMHEIGHT" val="544"/>
  <p:tag name="LATEXFORMWIDTH" val="598"/>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247.4691"/>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p_\eta(\cdot)$&#10;\end{document}&#10;&#10;"/>
  <p:tag name="IGUANATEXSIZE" val="20"/>
  <p:tag name="IGUANATEXCURSOR" val="271"/>
  <p:tag name="TRANSPARENCY" val="True"/>
  <p:tag name="LATEXENGINEID" val="0"/>
  <p:tag name="TEMPFOLDER" val="c:\temp\"/>
  <p:tag name="LATEXFORMHEIGHT" val="436"/>
  <p:tag name="LATEXFORMWIDTH" val="598"/>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41.7323"/>
  <p:tag name="ORIGINALWIDTH" val="1397.075"/>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p_{\eta}(z|x) \propto \exp(\mathbf{d}(z)^T\mathbf{q}(x))$&#10;\end{document}&#10;&#10;"/>
  <p:tag name="IGUANATEXSIZE" val="20"/>
  <p:tag name="IGUANATEXCURSOR" val="313"/>
  <p:tag name="TRANSPARENCY" val="True"/>
  <p:tag name="LATEXENGINEID" val="0"/>
  <p:tag name="TEMPFOLDER" val="c:\temp\"/>
  <p:tag name="LATEXFORMHEIGHT" val="436"/>
  <p:tag name="LATEXFORMWIDTH" val="598"/>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42.9696"/>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p_\theta(\cdot)$&#10;\end{document}&#10;&#10;"/>
  <p:tag name="IGUANATEXSIZE" val="20"/>
  <p:tag name="IGUANATEXCURSOR" val="262"/>
  <p:tag name="TRANSPARENCY" val="True"/>
  <p:tag name="LATEXENGINEID" val="0"/>
  <p:tag name="TEMPFOLDER" val="c:\temp\"/>
  <p:tag name="LATEXFORMHEIGHT" val="436"/>
  <p:tag name="LATEXFORMWIDTH" val="598"/>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3.24331"/>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z$&#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x$&#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y$&#10;\end{document}&#10;&#10;"/>
  <p:tag name="IGUANATEXSIZE" val="20"/>
  <p:tag name="IGUANATEXCURSOR" val="258"/>
  <p:tag name="TRANSPARENCY" val="True"/>
  <p:tag name="LATEXENGINEID" val="0"/>
  <p:tag name="TEMPFOLDER" val="c:\temp\"/>
  <p:tag name="LATEXFORMHEIGHT" val="436"/>
  <p:tag name="LATEXFORMWIDTH" val="598"/>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9.2313"/>
  <p:tag name="ORIGINALWIDTH" val="1493.813"/>
  <p:tag name="OUTPUTTYPE" val="PNG"/>
  <p:tag name="IGUANATEXVERSION" val="161"/>
  <p:tag name="LATEXADDIN" val="\documentclass[varwidth]{standalone}&#10;\usepackage{amsmath}    &#10;\usepackage{amsfonts}   &#10;\usepackage{amssymb}    &#10;\usepackage{mathrsfs}&#10;\usepackage{mathtools}&#10;\DeclareMathOperator*{\argmax}{arg\,max}&#10;\DeclareMathOperator*{\argmin}{arg\,min}&#10;\begin{document}&#10;$(x_j,y_j) \rightarrow&#10;\sum_j -\log p(y_j|x_j)$&#10;&#10;\end{document}&#10;&#10;"/>
  <p:tag name="IGUANATEXSIZE" val="20"/>
  <p:tag name="IGUANATEXCURSOR" val="292"/>
  <p:tag name="TRANSPARENCY" val="True"/>
  <p:tag name="LATEXENGINEID" val="0"/>
  <p:tag name="TEMPFOLDER" val="c:\temp\"/>
  <p:tag name="LATEXFORMHEIGHT" val="436"/>
  <p:tag name="LATEXFORMWIDTH" val="598"/>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27.2216"/>
  <p:tag name="OUTPUTTYPE" val="PNG"/>
  <p:tag name="IGUANATEXVERSION" val="161"/>
  <p:tag name="LATEXADDIN" val="\documentclass[varwidth]{standalone}&#10;\usepackage{amsmath}    &#10;\usepackage{amsfonts}   &#10;\usepackage{amssymb}    &#10;\usepackage{mathrsfs}&#10;\DeclareMathOperator*{\argmax}{arg\,max}&#10;\DeclareMathOperator*{\argmin}{arg\,min}&#10;\begin{document}&#10;$\mathbf{q}(x)$ \\&#10;\end{document}&#10;&#10;"/>
  <p:tag name="IGUANATEXSIZE" val="20"/>
  <p:tag name="IGUANATEXCURSOR" val="241"/>
  <p:tag name="TRANSPARENCY" val="True"/>
  <p:tag name="LATEXENGINEID" val="0"/>
  <p:tag name="TEMPFOLDER" val="c:\temp\"/>
  <p:tag name="LATEXFORMHEIGHT" val="544"/>
  <p:tag name="LATEXFORMWIDTH" val="597.75"/>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663</TotalTime>
  <Words>2803</Words>
  <Application>Microsoft Office PowerPoint</Application>
  <PresentationFormat>Widescreen</PresentationFormat>
  <Paragraphs>513</Paragraphs>
  <Slides>35</Slides>
  <Notes>26</Notes>
  <HiddenSlides>16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vt:lpstr>
      <vt:lpstr>Aptos Display</vt:lpstr>
      <vt:lpstr>Arial</vt:lpstr>
      <vt:lpstr>Calibri</vt:lpstr>
      <vt:lpstr>Roboto</vt:lpstr>
      <vt:lpstr>Times New Roman</vt:lpstr>
      <vt:lpstr>office theme</vt:lpstr>
      <vt:lpstr>Retrieval-Augmented Generation for Knowledge-Intensive NLP Tasks </vt:lpstr>
      <vt:lpstr>Knowledge-Intensive NLP Tasks</vt:lpstr>
      <vt:lpstr>Previous Approaches</vt:lpstr>
      <vt:lpstr>Retrieval-Augmented Generation (RAG)</vt:lpstr>
      <vt:lpstr>RAG Variants</vt:lpstr>
      <vt:lpstr>Retrieval-Augmented Generation (RAG)</vt:lpstr>
      <vt:lpstr>Dense Passage Retrieval (DPR)</vt:lpstr>
      <vt:lpstr>Retrieval-Augmented Generation (RAG)</vt:lpstr>
      <vt:lpstr>RAG Variants</vt:lpstr>
      <vt:lpstr>Experiments</vt:lpstr>
      <vt:lpstr>Results – Open-Domain QA</vt:lpstr>
      <vt:lpstr>Results – Abstractive QA</vt:lpstr>
      <vt:lpstr>Results – Abstractive QA</vt:lpstr>
      <vt:lpstr>Results – Jeopardy Question Generation</vt:lpstr>
      <vt:lpstr>Results – Jeopardy Question Generation</vt:lpstr>
      <vt:lpstr>Results – Fact checking</vt:lpstr>
      <vt:lpstr>Results – Ablation</vt:lpstr>
      <vt:lpstr>Conclusion</vt:lpstr>
      <vt:lpstr>Questions?</vt:lpstr>
      <vt:lpstr>PowerPoint Presentation</vt:lpstr>
      <vt:lpstr>PowerPoint Presentation</vt:lpstr>
      <vt:lpstr>NOTES</vt:lpstr>
      <vt:lpstr>PowerPoint Presentation</vt:lpstr>
      <vt:lpstr>PowerPoint Presentation</vt:lpstr>
      <vt:lpstr>PowerPoint Presentation</vt:lpstr>
      <vt:lpstr>PowerPoint Presentation</vt:lpstr>
      <vt:lpstr>PowerPoint Presentation</vt:lpstr>
      <vt:lpstr>Dense Passage Retrieval</vt:lpstr>
      <vt:lpstr>PowerPoint Presentation</vt:lpstr>
      <vt:lpstr>Knowledge-Intensive NLP Tasks</vt:lpstr>
      <vt:lpstr>Knowledge-Intensive NLP Tasks</vt:lpstr>
      <vt:lpstr>Significance</vt:lpstr>
      <vt:lpstr>Developments</vt:lpstr>
      <vt:lpstr>Conclusion &amp; 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Ameer Nessaee</dc:creator>
  <cp:lastModifiedBy>Ameer Nessaee</cp:lastModifiedBy>
  <cp:revision>147</cp:revision>
  <dcterms:created xsi:type="dcterms:W3CDTF">2025-02-09T05:06:38Z</dcterms:created>
  <dcterms:modified xsi:type="dcterms:W3CDTF">2025-02-12T01:35:48Z</dcterms:modified>
</cp:coreProperties>
</file>