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9"/>
  </p:notesMasterIdLst>
  <p:sldIdLst>
    <p:sldId id="256" r:id="rId2"/>
    <p:sldId id="257" r:id="rId3"/>
    <p:sldId id="258" r:id="rId4"/>
    <p:sldId id="283" r:id="rId5"/>
    <p:sldId id="284" r:id="rId6"/>
    <p:sldId id="285" r:id="rId7"/>
    <p:sldId id="286" r:id="rId8"/>
    <p:sldId id="287" r:id="rId9"/>
    <p:sldId id="288" r:id="rId10"/>
    <p:sldId id="289" r:id="rId11"/>
    <p:sldId id="290" r:id="rId12"/>
    <p:sldId id="291" r:id="rId13"/>
    <p:sldId id="292" r:id="rId14"/>
    <p:sldId id="293" r:id="rId15"/>
    <p:sldId id="294" r:id="rId16"/>
    <p:sldId id="295" r:id="rId17"/>
    <p:sldId id="278" r:id="rId18"/>
    <p:sldId id="296" r:id="rId19"/>
    <p:sldId id="297" r:id="rId20"/>
    <p:sldId id="298" r:id="rId21"/>
    <p:sldId id="299" r:id="rId22"/>
    <p:sldId id="301" r:id="rId23"/>
    <p:sldId id="303" r:id="rId24"/>
    <p:sldId id="302" r:id="rId25"/>
    <p:sldId id="305" r:id="rId26"/>
    <p:sldId id="304" r:id="rId27"/>
    <p:sldId id="308"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662"/>
    <p:restoredTop sz="92037"/>
  </p:normalViewPr>
  <p:slideViewPr>
    <p:cSldViewPr snapToGrid="0" snapToObjects="1">
      <p:cViewPr varScale="1">
        <p:scale>
          <a:sx n="111" d="100"/>
          <a:sy n="111" d="100"/>
        </p:scale>
        <p:origin x="784" y="19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A1DB99-0A43-0F41-9CBE-40F44131CB73}" type="datetimeFigureOut">
              <a:rPr lang="en-US" smtClean="0"/>
              <a:t>2/21/25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A535BD-B2DE-BA48-9755-308C788CE68B}"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535BD-B2DE-BA48-9755-308C788CE68B}"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535BD-B2DE-BA48-9755-308C788CE68B}"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535BD-B2DE-BA48-9755-308C788CE68B}"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535BD-B2DE-BA48-9755-308C788CE68B}"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535BD-B2DE-BA48-9755-308C788CE68B}"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535BD-B2DE-BA48-9755-308C788CE68B}"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535BD-B2DE-BA48-9755-308C788CE68B}" type="slidenum">
              <a:rPr lang="en-US" smtClean="0"/>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535BD-B2DE-BA48-9755-308C788CE68B}" type="slidenum">
              <a:rPr lang="en-US" smtClean="0"/>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535BD-B2DE-BA48-9755-308C788CE68B}" type="slidenum">
              <a:rPr lang="en-US" smtClean="0"/>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535BD-B2DE-BA48-9755-308C788CE68B}" type="slidenum">
              <a:rPr lang="en-US" smtClean="0"/>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535BD-B2DE-BA48-9755-308C788CE68B}" type="slidenum">
              <a:rPr lang="en-US" smtClean="0"/>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535BD-B2DE-BA48-9755-308C788CE68B}"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535BD-B2DE-BA48-9755-308C788CE68B}" type="slidenum">
              <a:rPr lang="en-US" smtClean="0"/>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535BD-B2DE-BA48-9755-308C788CE68B}" type="slidenum">
              <a:rPr lang="en-US" smtClean="0"/>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535BD-B2DE-BA48-9755-308C788CE68B}" type="slidenum">
              <a:rPr lang="en-US" smtClean="0"/>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535BD-B2DE-BA48-9755-308C788CE68B}" type="slidenum">
              <a:rPr lang="en-US" smtClean="0"/>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535BD-B2DE-BA48-9755-308C788CE68B}" type="slidenum">
              <a:rPr lang="en-US" smtClean="0"/>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535BD-B2DE-BA48-9755-308C788CE68B}" type="slidenum">
              <a:rPr lang="en-US" smtClean="0"/>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535BD-B2DE-BA48-9755-308C788CE68B}" type="slidenum">
              <a:rPr lang="en-US" smtClean="0"/>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535BD-B2DE-BA48-9755-308C788CE68B}" type="slidenum">
              <a:rPr lang="en-US" smtClean="0"/>
              <a:t>27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535BD-B2DE-BA48-9755-308C788CE68B}"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535BD-B2DE-BA48-9755-308C788CE68B}"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535BD-B2DE-BA48-9755-308C788CE68B}"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535BD-B2DE-BA48-9755-308C788CE68B}"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535BD-B2DE-BA48-9755-308C788CE68B}"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535BD-B2DE-BA48-9755-308C788CE68B}"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4A535BD-B2DE-BA48-9755-308C788CE68B}"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6400800" y="6356350"/>
            <a:ext cx="2057400" cy="365125"/>
          </a:xfrm>
        </p:spPr>
        <p:txBody>
          <a:bodyPr/>
          <a:lstStyle/>
          <a:p>
            <a:fld id="{C11092F6-B2EE-4DDD-B773-AE68C0825037}" type="datetime1">
              <a:rPr lang="en-US" smtClean="0"/>
              <a:t>2/21/25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65365" y="6395813"/>
            <a:ext cx="302078" cy="365125"/>
          </a:xfrm>
        </p:spPr>
        <p:txBody>
          <a:bodyPr/>
          <a:lstStyle>
            <a:lvl1pPr>
              <a:defRPr>
                <a:solidFill>
                  <a:schemeClr val="tx1"/>
                </a:solidFill>
              </a:defRPr>
            </a:lvl1pPr>
          </a:lstStyle>
          <a:p>
            <a:fld id="{80458CAD-E111-F543-8FD5-52089A70F75A}"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03B122A-7BDF-41ED-9C1B-560403959C91}" type="datetime1">
              <a:rPr lang="en-US" smtClean="0"/>
              <a:t>2/21/25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58CAD-E111-F543-8FD5-52089A70F75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42D23C-6266-4F54-9EEA-0A47946631FB}" type="datetime1">
              <a:rPr lang="en-US" smtClean="0"/>
              <a:t>2/21/25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58CAD-E111-F543-8FD5-52089A70F75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CA0A17-C2D6-41F3-8A71-8AC7BF3504CD}" type="datetime1">
              <a:rPr lang="en-US" smtClean="0"/>
              <a:t>2/21/25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58CAD-E111-F543-8FD5-52089A70F75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109668-E14E-4243-A4F7-149B04DAB242}" type="datetime1">
              <a:rPr lang="en-US" smtClean="0"/>
              <a:t>2/21/25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458CAD-E111-F543-8FD5-52089A70F75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D48174F-08ED-48E7-BB8F-0F13EBAA1799}" type="datetime1">
              <a:rPr lang="en-US" smtClean="0"/>
              <a:t>2/21/25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458CAD-E111-F543-8FD5-52089A70F75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8A710B-DFA1-4AA1-AF81-AA2F99F0162F}" type="datetime1">
              <a:rPr lang="en-US" smtClean="0"/>
              <a:t>2/21/25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458CAD-E111-F543-8FD5-52089A70F75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CB194A-3922-4A73-8C7C-688864D9F94C}" type="datetime1">
              <a:rPr lang="en-US" smtClean="0"/>
              <a:t>2/21/25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458CAD-E111-F543-8FD5-52089A70F75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C34DE0-69FD-458F-8C87-66737D8AB6E1}" type="datetime1">
              <a:rPr lang="en-US" smtClean="0"/>
              <a:t>2/21/25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458CAD-E111-F543-8FD5-52089A70F75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D562E4C-97B8-4368-B825-57AB2D158660}" type="datetime1">
              <a:rPr lang="en-US" smtClean="0"/>
              <a:t>2/21/25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458CAD-E111-F543-8FD5-52089A70F75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hasCustomPrompt="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8B6FDC-171D-45FB-A801-A1BD17EFEA32}" type="datetime1">
              <a:rPr lang="en-US" smtClean="0"/>
              <a:t>2/21/25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458CAD-E111-F543-8FD5-52089A70F75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A8A31B-462D-4E98-9EB9-9021A76F2EF9}" type="datetime1">
              <a:rPr lang="en-US" smtClean="0"/>
              <a:t>2/21/25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458CAD-E111-F543-8FD5-52089A70F75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16404" y="758536"/>
            <a:ext cx="8132523" cy="2841171"/>
          </a:xfrm>
        </p:spPr>
        <p:txBody>
          <a:bodyPr>
            <a:normAutofit/>
          </a:bodyPr>
          <a:lstStyle/>
          <a:p>
            <a:r>
              <a:rPr lang="en-US" sz="2400" b="1" dirty="0">
                <a:solidFill>
                  <a:schemeClr val="tx2"/>
                </a:solidFill>
                <a:latin typeface="Optima" panose="02000503060000020004" pitchFamily="2" charset="0"/>
              </a:rPr>
              <a:t>ECE 696B: Spring 2025</a:t>
            </a:r>
            <a:br>
              <a:rPr lang="en-US" sz="2400" b="1" dirty="0">
                <a:solidFill>
                  <a:schemeClr val="tx2"/>
                </a:solidFill>
                <a:latin typeface="Optima" panose="02000503060000020004" pitchFamily="2" charset="0"/>
              </a:rPr>
            </a:br>
            <a:r>
              <a:rPr lang="en-US" sz="2400" b="1" dirty="0">
                <a:solidFill>
                  <a:schemeClr val="tx2"/>
                </a:solidFill>
                <a:latin typeface="Optima" panose="02000503060000020004" pitchFamily="2" charset="0"/>
              </a:rPr>
              <a:t>Trustworthy Machine Learning</a:t>
            </a:r>
            <a:br>
              <a:rPr lang="en-US" sz="2400" dirty="0">
                <a:latin typeface="Optima" panose="02000503060000020004" pitchFamily="2" charset="0"/>
              </a:rPr>
            </a:br>
            <a:br>
              <a:rPr lang="en-US" sz="2400" dirty="0">
                <a:latin typeface="Optima" panose="02000503060000020004" pitchFamily="2" charset="0"/>
              </a:rPr>
            </a:br>
            <a:br>
              <a:rPr lang="en-US" sz="2400" dirty="0">
                <a:latin typeface="Optima" panose="02000503060000020004" pitchFamily="2" charset="0"/>
              </a:rPr>
            </a:br>
            <a:r>
              <a:rPr lang="en-US" sz="2400" dirty="0">
                <a:latin typeface="Optima" panose="02000503060000020004" pitchFamily="2" charset="0"/>
              </a:rPr>
              <a:t>Tree of Thoughts</a:t>
            </a:r>
            <a:r>
              <a:rPr lang="en-US" altLang="zh-CN" sz="2400" dirty="0">
                <a:latin typeface="Optima" panose="02000503060000020004" pitchFamily="2" charset="0"/>
              </a:rPr>
              <a:t>: Deliberate Problem Solving</a:t>
            </a:r>
            <a:br>
              <a:rPr lang="en-US" altLang="zh-CN" sz="2400" dirty="0">
                <a:latin typeface="Optima" panose="02000503060000020004" pitchFamily="2" charset="0"/>
              </a:rPr>
            </a:br>
            <a:r>
              <a:rPr lang="en-US" altLang="zh-CN" sz="2400" dirty="0">
                <a:latin typeface="Optima" panose="02000503060000020004" pitchFamily="2" charset="0"/>
              </a:rPr>
              <a:t>with Large Language Models</a:t>
            </a:r>
          </a:p>
        </p:txBody>
      </p:sp>
      <p:sp>
        <p:nvSpPr>
          <p:cNvPr id="3" name="Subtitle 2"/>
          <p:cNvSpPr>
            <a:spLocks noGrp="1"/>
          </p:cNvSpPr>
          <p:nvPr>
            <p:ph type="subTitle" idx="1"/>
          </p:nvPr>
        </p:nvSpPr>
        <p:spPr>
          <a:xfrm>
            <a:off x="2719449" y="4678878"/>
            <a:ext cx="4300352" cy="890648"/>
          </a:xfrm>
        </p:spPr>
        <p:txBody>
          <a:bodyPr>
            <a:normAutofit/>
          </a:bodyPr>
          <a:lstStyle/>
          <a:p>
            <a:r>
              <a:rPr lang="en-US" dirty="0">
                <a:latin typeface="Optima" panose="02000503060000020004" pitchFamily="2" charset="0"/>
              </a:rPr>
              <a:t> Presented by: </a:t>
            </a:r>
            <a:r>
              <a:rPr lang="en-US" dirty="0" err="1">
                <a:latin typeface="Optima" panose="02000503060000020004" pitchFamily="2" charset="0"/>
              </a:rPr>
              <a:t>Zhenyu</a:t>
            </a:r>
            <a:r>
              <a:rPr lang="en-US" dirty="0">
                <a:latin typeface="Optima" panose="02000503060000020004" pitchFamily="2" charset="0"/>
              </a:rPr>
              <a:t> Jin</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9003" y="6099168"/>
            <a:ext cx="2266849" cy="568754"/>
          </a:xfrm>
          <a:prstGeom prst="rect">
            <a:avLst/>
          </a:prstGeom>
        </p:spPr>
      </p:pic>
      <p:sp>
        <p:nvSpPr>
          <p:cNvPr id="5" name="Slide Number Placeholder 4"/>
          <p:cNvSpPr>
            <a:spLocks noGrp="1"/>
          </p:cNvSpPr>
          <p:nvPr>
            <p:ph type="sldNum" sz="quarter" idx="12"/>
          </p:nvPr>
        </p:nvSpPr>
        <p:spPr/>
        <p:txBody>
          <a:bodyPr/>
          <a:lstStyle/>
          <a:p>
            <a:fld id="{80458CAD-E111-F543-8FD5-52089A70F75A}"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9003" y="6099168"/>
            <a:ext cx="2266849" cy="568754"/>
          </a:xfrm>
          <a:prstGeom prst="rect">
            <a:avLst/>
          </a:prstGeom>
        </p:spPr>
      </p:pic>
      <p:sp>
        <p:nvSpPr>
          <p:cNvPr id="5" name="Slide Number Placeholder 4"/>
          <p:cNvSpPr>
            <a:spLocks noGrp="1"/>
          </p:cNvSpPr>
          <p:nvPr>
            <p:ph type="sldNum" sz="quarter" idx="12"/>
          </p:nvPr>
        </p:nvSpPr>
        <p:spPr>
          <a:xfrm>
            <a:off x="465364" y="6395813"/>
            <a:ext cx="506185" cy="272109"/>
          </a:xfrm>
        </p:spPr>
        <p:txBody>
          <a:bodyPr/>
          <a:lstStyle/>
          <a:p>
            <a:fld id="{80458CAD-E111-F543-8FD5-52089A70F75A}" type="slidenum">
              <a:rPr lang="en-US" smtClean="0">
                <a:latin typeface="Optima" panose="02000503060000020004" pitchFamily="2" charset="0"/>
              </a:rPr>
              <a:t>10</a:t>
            </a:fld>
            <a:endParaRPr lang="en-US" dirty="0">
              <a:latin typeface="Optima" panose="02000503060000020004" pitchFamily="2" charset="0"/>
            </a:endParaRPr>
          </a:p>
        </p:txBody>
      </p:sp>
      <p:sp>
        <p:nvSpPr>
          <p:cNvPr id="10" name="Title 1"/>
          <p:cNvSpPr>
            <a:spLocks noGrp="1"/>
          </p:cNvSpPr>
          <p:nvPr>
            <p:ph type="ctrTitle"/>
          </p:nvPr>
        </p:nvSpPr>
        <p:spPr>
          <a:xfrm>
            <a:off x="673274" y="212942"/>
            <a:ext cx="7772400" cy="676406"/>
          </a:xfrm>
        </p:spPr>
        <p:txBody>
          <a:bodyPr>
            <a:normAutofit/>
          </a:bodyPr>
          <a:lstStyle/>
          <a:p>
            <a:pPr algn="l"/>
            <a:r>
              <a:rPr lang="en-US" sz="3200" dirty="0">
                <a:latin typeface="Optima" panose="02000503060000020004" pitchFamily="2" charset="0"/>
                <a:ea typeface="Georgia" panose="02040502050405020303" charset="0"/>
                <a:cs typeface="Georgia" panose="02040502050405020303" charset="0"/>
                <a:sym typeface="+mn-ea"/>
              </a:rPr>
              <a:t>3.2 State Evaluator</a:t>
            </a:r>
            <a:endParaRPr lang="en-US" sz="3200" dirty="0">
              <a:latin typeface="Optima" panose="02000503060000020004" pitchFamily="2" charset="0"/>
              <a:ea typeface="Georgia" panose="02040502050405020303" charset="0"/>
              <a:cs typeface="Georgia" panose="02040502050405020303" charset="0"/>
            </a:endParaRPr>
          </a:p>
        </p:txBody>
      </p:sp>
      <p:sp>
        <p:nvSpPr>
          <p:cNvPr id="19" name="TextBox 18"/>
          <p:cNvSpPr txBox="1"/>
          <p:nvPr/>
        </p:nvSpPr>
        <p:spPr>
          <a:xfrm>
            <a:off x="668655" y="998220"/>
            <a:ext cx="7858760" cy="5089525"/>
          </a:xfrm>
          <a:prstGeom prst="rect">
            <a:avLst/>
          </a:prstGeom>
          <a:noFill/>
        </p:spPr>
        <p:txBody>
          <a:bodyPr wrap="square" rtlCol="0">
            <a:noAutofit/>
          </a:bodyPr>
          <a:lstStyle/>
          <a:p>
            <a:r>
              <a:rPr lang="en-US" sz="1600" dirty="0">
                <a:sym typeface="Wingdings" panose="05000000000000000000" pitchFamily="2" charset="2"/>
              </a:rPr>
              <a:t>(continue)</a:t>
            </a:r>
          </a:p>
          <a:p>
            <a:r>
              <a:rPr lang="en-US" sz="1600" b="1" dirty="0">
                <a:sym typeface="Wingdings" panose="05000000000000000000" pitchFamily="2" charset="2"/>
              </a:rPr>
              <a:t>Vote between different states: </a:t>
            </a:r>
          </a:p>
          <a:p>
            <a:r>
              <a:rPr lang="en-US" sz="1600" dirty="0">
                <a:sym typeface="Wingdings" panose="05000000000000000000" pitchFamily="2" charset="2"/>
              </a:rPr>
              <a:t>Good states                                </a:t>
            </a:r>
            <a:r>
              <a:rPr lang="en-US" altLang="zh-CN" sz="1600" dirty="0">
                <a:sym typeface="Wingdings" panose="05000000000000000000" pitchFamily="2" charset="2"/>
              </a:rPr>
              <a:t>represents that s* is determined by voting among all states in </a:t>
            </a:r>
          </a:p>
          <a:p>
            <a:r>
              <a:rPr lang="en-US" altLang="zh-CN" sz="1600" dirty="0">
                <a:sym typeface="Wingdings" panose="05000000000000000000" pitchFamily="2" charset="2"/>
              </a:rPr>
              <a:t>S. When the success of a solution cannot be easily determined by scoring individual states (such as evaluating the quality or coherence of an article), comparative evaluation becomes more suitable.</a:t>
            </a:r>
          </a:p>
          <a:p>
            <a:endParaRPr lang="en-US" altLang="zh-CN" sz="1600" dirty="0">
              <a:sym typeface="Wingdings" panose="05000000000000000000" pitchFamily="2" charset="2"/>
            </a:endParaRPr>
          </a:p>
          <a:p>
            <a:r>
              <a:rPr lang="en-US" altLang="zh-CN" sz="1600" dirty="0">
                <a:sym typeface="Wingdings" panose="05000000000000000000" pitchFamily="2" charset="2"/>
              </a:rPr>
              <a:t>In experiments, this paper inputs prompts multiple times into the evaluator to obtain either the average score or the final voting result.</a:t>
            </a:r>
          </a:p>
        </p:txBody>
      </p:sp>
      <p:pic>
        <p:nvPicPr>
          <p:cNvPr id="2" name="图片 1" descr="part4_3_2"/>
          <p:cNvPicPr>
            <a:picLocks noChangeAspect="1"/>
          </p:cNvPicPr>
          <p:nvPr/>
        </p:nvPicPr>
        <p:blipFill>
          <a:blip r:embed="rId4"/>
          <a:stretch>
            <a:fillRect/>
          </a:stretch>
        </p:blipFill>
        <p:spPr>
          <a:xfrm>
            <a:off x="3368675" y="1286510"/>
            <a:ext cx="2057400" cy="266700"/>
          </a:xfrm>
          <a:prstGeom prst="rect">
            <a:avLst/>
          </a:prstGeom>
        </p:spPr>
      </p:pic>
      <p:pic>
        <p:nvPicPr>
          <p:cNvPr id="3" name="图片 2" descr="part4_3_3"/>
          <p:cNvPicPr>
            <a:picLocks noChangeAspect="1"/>
          </p:cNvPicPr>
          <p:nvPr/>
        </p:nvPicPr>
        <p:blipFill>
          <a:blip r:embed="rId5"/>
          <a:stretch>
            <a:fillRect/>
          </a:stretch>
        </p:blipFill>
        <p:spPr>
          <a:xfrm>
            <a:off x="1832610" y="1553210"/>
            <a:ext cx="428625" cy="266700"/>
          </a:xfrm>
          <a:prstGeom prst="rect">
            <a:avLst/>
          </a:prstGeom>
        </p:spPr>
      </p:pic>
      <p:pic>
        <p:nvPicPr>
          <p:cNvPr id="6" name="图片 5" descr="part4_3_4"/>
          <p:cNvPicPr>
            <a:picLocks noChangeAspect="1"/>
          </p:cNvPicPr>
          <p:nvPr/>
        </p:nvPicPr>
        <p:blipFill>
          <a:blip r:embed="rId6"/>
          <a:stretch>
            <a:fillRect/>
          </a:stretch>
        </p:blipFill>
        <p:spPr>
          <a:xfrm>
            <a:off x="2195195" y="1496060"/>
            <a:ext cx="962025" cy="32385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9003" y="6099168"/>
            <a:ext cx="2266849" cy="568754"/>
          </a:xfrm>
          <a:prstGeom prst="rect">
            <a:avLst/>
          </a:prstGeom>
        </p:spPr>
      </p:pic>
      <p:sp>
        <p:nvSpPr>
          <p:cNvPr id="5" name="Slide Number Placeholder 4"/>
          <p:cNvSpPr>
            <a:spLocks noGrp="1"/>
          </p:cNvSpPr>
          <p:nvPr>
            <p:ph type="sldNum" sz="quarter" idx="12"/>
          </p:nvPr>
        </p:nvSpPr>
        <p:spPr>
          <a:xfrm>
            <a:off x="465364" y="6395813"/>
            <a:ext cx="577623" cy="365125"/>
          </a:xfrm>
        </p:spPr>
        <p:txBody>
          <a:bodyPr/>
          <a:lstStyle/>
          <a:p>
            <a:fld id="{80458CAD-E111-F543-8FD5-52089A70F75A}" type="slidenum">
              <a:rPr lang="en-US" smtClean="0">
                <a:latin typeface="Optima" panose="02000503060000020004" pitchFamily="2" charset="0"/>
              </a:rPr>
              <a:t>11</a:t>
            </a:fld>
            <a:endParaRPr lang="en-US" dirty="0">
              <a:latin typeface="Optima" panose="02000503060000020004" pitchFamily="2" charset="0"/>
            </a:endParaRPr>
          </a:p>
        </p:txBody>
      </p:sp>
      <p:sp>
        <p:nvSpPr>
          <p:cNvPr id="10" name="Title 1"/>
          <p:cNvSpPr>
            <a:spLocks noGrp="1"/>
          </p:cNvSpPr>
          <p:nvPr>
            <p:ph type="ctrTitle"/>
          </p:nvPr>
        </p:nvSpPr>
        <p:spPr>
          <a:xfrm>
            <a:off x="673274" y="212942"/>
            <a:ext cx="7772400" cy="676406"/>
          </a:xfrm>
        </p:spPr>
        <p:txBody>
          <a:bodyPr>
            <a:normAutofit/>
          </a:bodyPr>
          <a:lstStyle/>
          <a:p>
            <a:pPr algn="l"/>
            <a:r>
              <a:rPr lang="en-US" sz="3200" dirty="0">
                <a:latin typeface="Optima" panose="02000503060000020004" pitchFamily="2" charset="0"/>
                <a:ea typeface="Georgia" panose="02040502050405020303" charset="0"/>
                <a:cs typeface="Georgia" panose="02040502050405020303" charset="0"/>
              </a:rPr>
              <a:t>4.1 Search Algorithm</a:t>
            </a:r>
          </a:p>
        </p:txBody>
      </p:sp>
      <p:sp>
        <p:nvSpPr>
          <p:cNvPr id="3" name="文本框 2"/>
          <p:cNvSpPr txBox="1"/>
          <p:nvPr/>
        </p:nvSpPr>
        <p:spPr>
          <a:xfrm>
            <a:off x="864870" y="1021715"/>
            <a:ext cx="7414895" cy="4962525"/>
          </a:xfrm>
          <a:prstGeom prst="rect">
            <a:avLst/>
          </a:prstGeom>
          <a:noFill/>
        </p:spPr>
        <p:txBody>
          <a:bodyPr wrap="square" rtlCol="0">
            <a:noAutofit/>
          </a:bodyPr>
          <a:lstStyle/>
          <a:p>
            <a:r>
              <a:rPr lang="en-US" altLang="zh-CN" sz="1600"/>
              <a:t>This paper adopts the most basic BFS (Breadth-First Search) and DFS (Depth-First Search) as the search algorithms.</a:t>
            </a:r>
          </a:p>
          <a:p>
            <a:endParaRPr lang="zh-CN" altLang="en-US" sz="1600"/>
          </a:p>
          <a:p>
            <a:endParaRPr lang="zh-CN" altLang="en-US" sz="1600"/>
          </a:p>
          <a:p>
            <a:endParaRPr lang="zh-CN" altLang="en-US" sz="1600"/>
          </a:p>
          <a:p>
            <a:endParaRPr lang="zh-CN" altLang="en-US" sz="1600"/>
          </a:p>
          <a:p>
            <a:endParaRPr lang="zh-CN" altLang="en-US" sz="1600"/>
          </a:p>
          <a:p>
            <a:endParaRPr lang="zh-CN" altLang="en-US" sz="1600"/>
          </a:p>
          <a:p>
            <a:endParaRPr lang="zh-CN" altLang="en-US" sz="1600"/>
          </a:p>
          <a:p>
            <a:endParaRPr lang="zh-CN" altLang="en-US" sz="1600"/>
          </a:p>
          <a:p>
            <a:endParaRPr lang="zh-CN" altLang="en-US" sz="1600"/>
          </a:p>
          <a:p>
            <a:endParaRPr lang="zh-CN" altLang="en-US" sz="1600"/>
          </a:p>
          <a:p>
            <a:endParaRPr lang="zh-CN" altLang="en-US" sz="1600"/>
          </a:p>
          <a:p>
            <a:endParaRPr lang="zh-CN" altLang="en-US" sz="1600"/>
          </a:p>
        </p:txBody>
      </p:sp>
      <p:pic>
        <p:nvPicPr>
          <p:cNvPr id="6" name="图片 5" descr="algorithm12"/>
          <p:cNvPicPr>
            <a:picLocks noChangeAspect="1"/>
          </p:cNvPicPr>
          <p:nvPr/>
        </p:nvPicPr>
        <p:blipFill>
          <a:blip r:embed="rId4"/>
          <a:stretch>
            <a:fillRect/>
          </a:stretch>
        </p:blipFill>
        <p:spPr>
          <a:xfrm>
            <a:off x="465455" y="1722120"/>
            <a:ext cx="8305800" cy="27146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9003" y="6099168"/>
            <a:ext cx="2266849" cy="568754"/>
          </a:xfrm>
          <a:prstGeom prst="rect">
            <a:avLst/>
          </a:prstGeom>
        </p:spPr>
      </p:pic>
      <p:sp>
        <p:nvSpPr>
          <p:cNvPr id="5" name="Slide Number Placeholder 4"/>
          <p:cNvSpPr>
            <a:spLocks noGrp="1"/>
          </p:cNvSpPr>
          <p:nvPr>
            <p:ph type="sldNum" sz="quarter" idx="12"/>
          </p:nvPr>
        </p:nvSpPr>
        <p:spPr>
          <a:xfrm>
            <a:off x="465364" y="6395813"/>
            <a:ext cx="577623" cy="365125"/>
          </a:xfrm>
        </p:spPr>
        <p:txBody>
          <a:bodyPr/>
          <a:lstStyle/>
          <a:p>
            <a:fld id="{80458CAD-E111-F543-8FD5-52089A70F75A}" type="slidenum">
              <a:rPr lang="en-US" smtClean="0">
                <a:latin typeface="Optima" panose="02000503060000020004" pitchFamily="2" charset="0"/>
              </a:rPr>
              <a:t>12</a:t>
            </a:fld>
            <a:endParaRPr lang="en-US" dirty="0">
              <a:latin typeface="Optima" panose="02000503060000020004" pitchFamily="2" charset="0"/>
            </a:endParaRPr>
          </a:p>
        </p:txBody>
      </p:sp>
      <p:sp>
        <p:nvSpPr>
          <p:cNvPr id="10" name="Title 1"/>
          <p:cNvSpPr>
            <a:spLocks noGrp="1"/>
          </p:cNvSpPr>
          <p:nvPr>
            <p:ph type="ctrTitle"/>
          </p:nvPr>
        </p:nvSpPr>
        <p:spPr>
          <a:xfrm>
            <a:off x="673274" y="212942"/>
            <a:ext cx="7772400" cy="676406"/>
          </a:xfrm>
        </p:spPr>
        <p:txBody>
          <a:bodyPr>
            <a:normAutofit/>
          </a:bodyPr>
          <a:lstStyle/>
          <a:p>
            <a:pPr algn="l"/>
            <a:r>
              <a:rPr lang="en-US" sz="3200" dirty="0">
                <a:latin typeface="Optima" panose="02000503060000020004" pitchFamily="2" charset="0"/>
                <a:ea typeface="Georgia" panose="02040502050405020303" charset="0"/>
                <a:cs typeface="Georgia" panose="02040502050405020303" charset="0"/>
              </a:rPr>
              <a:t>4.2 Search Algorithm-BFS</a:t>
            </a:r>
          </a:p>
        </p:txBody>
      </p:sp>
      <p:sp>
        <p:nvSpPr>
          <p:cNvPr id="2" name="文本框 1"/>
          <p:cNvSpPr txBox="1"/>
          <p:nvPr/>
        </p:nvSpPr>
        <p:spPr>
          <a:xfrm>
            <a:off x="673735" y="1160145"/>
            <a:ext cx="7771765" cy="4964430"/>
          </a:xfrm>
          <a:prstGeom prst="rect">
            <a:avLst/>
          </a:prstGeom>
          <a:noFill/>
        </p:spPr>
        <p:txBody>
          <a:bodyPr wrap="square" rtlCol="0">
            <a:noAutofit/>
          </a:bodyPr>
          <a:lstStyle/>
          <a:p>
            <a:r>
              <a:rPr lang="en-US" altLang="zh-CN" b="1"/>
              <a:t>Breadth-First Search (BFS)</a:t>
            </a:r>
            <a:r>
              <a:rPr lang="en-US" altLang="zh-CN"/>
              <a:t> generates k thoughts S_t ‘ in each round. The state evaluator then assesses all thoughts, producing corresponding scores or classifications V_t​. Finally, the top b most promising thoughts based on V_t</a:t>
            </a:r>
          </a:p>
          <a:p>
            <a:r>
              <a:rPr lang="en-US" altLang="zh-CN"/>
              <a:t>​are retained to form the final thought set S_t. The ultimate goal is to find the thought with the highest evaluation score at the final step.</a:t>
            </a:r>
          </a:p>
          <a:p>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9003" y="6099168"/>
            <a:ext cx="2266849" cy="568754"/>
          </a:xfrm>
          <a:prstGeom prst="rect">
            <a:avLst/>
          </a:prstGeom>
        </p:spPr>
      </p:pic>
      <p:sp>
        <p:nvSpPr>
          <p:cNvPr id="5" name="Slide Number Placeholder 4"/>
          <p:cNvSpPr>
            <a:spLocks noGrp="1"/>
          </p:cNvSpPr>
          <p:nvPr>
            <p:ph type="sldNum" sz="quarter" idx="12"/>
          </p:nvPr>
        </p:nvSpPr>
        <p:spPr>
          <a:xfrm>
            <a:off x="465364" y="6395813"/>
            <a:ext cx="577623" cy="365125"/>
          </a:xfrm>
        </p:spPr>
        <p:txBody>
          <a:bodyPr/>
          <a:lstStyle/>
          <a:p>
            <a:fld id="{80458CAD-E111-F543-8FD5-52089A70F75A}" type="slidenum">
              <a:rPr lang="en-US" smtClean="0">
                <a:latin typeface="Optima" panose="02000503060000020004" pitchFamily="2" charset="0"/>
              </a:rPr>
              <a:t>13</a:t>
            </a:fld>
            <a:endParaRPr lang="en-US" dirty="0">
              <a:latin typeface="Optima" panose="02000503060000020004" pitchFamily="2" charset="0"/>
            </a:endParaRPr>
          </a:p>
        </p:txBody>
      </p:sp>
      <p:sp>
        <p:nvSpPr>
          <p:cNvPr id="10" name="Title 1"/>
          <p:cNvSpPr>
            <a:spLocks noGrp="1"/>
          </p:cNvSpPr>
          <p:nvPr>
            <p:ph type="ctrTitle"/>
          </p:nvPr>
        </p:nvSpPr>
        <p:spPr>
          <a:xfrm>
            <a:off x="673274" y="212942"/>
            <a:ext cx="7772400" cy="676406"/>
          </a:xfrm>
        </p:spPr>
        <p:txBody>
          <a:bodyPr>
            <a:normAutofit/>
          </a:bodyPr>
          <a:lstStyle/>
          <a:p>
            <a:pPr algn="l"/>
            <a:r>
              <a:rPr lang="en-US" sz="3200" dirty="0">
                <a:latin typeface="Optima" panose="02000503060000020004" pitchFamily="2" charset="0"/>
                <a:ea typeface="Georgia" panose="02040502050405020303" charset="0"/>
                <a:cs typeface="Georgia" panose="02040502050405020303" charset="0"/>
              </a:rPr>
              <a:t>4.3 Search Algorithm-DFS</a:t>
            </a:r>
          </a:p>
        </p:txBody>
      </p:sp>
      <p:sp>
        <p:nvSpPr>
          <p:cNvPr id="3" name="文本框 2"/>
          <p:cNvSpPr txBox="1"/>
          <p:nvPr/>
        </p:nvSpPr>
        <p:spPr>
          <a:xfrm>
            <a:off x="788035" y="1283970"/>
            <a:ext cx="7657465" cy="4639945"/>
          </a:xfrm>
          <a:prstGeom prst="rect">
            <a:avLst/>
          </a:prstGeom>
          <a:noFill/>
        </p:spPr>
        <p:txBody>
          <a:bodyPr wrap="square" rtlCol="0">
            <a:noAutofit/>
          </a:bodyPr>
          <a:lstStyle/>
          <a:p>
            <a:r>
              <a:rPr lang="en-US" altLang="zh-CN" b="1"/>
              <a:t>Depth-First Search (DFS)</a:t>
            </a:r>
            <a:r>
              <a:rPr lang="en-US" altLang="zh-CN"/>
              <a:t> generates k thoughts per round, then ranks them using the state evaluator, prioritizing the most promising ones for expansion. If a thought's evaluation result falls below a threshold v_th, pruning occurs, and the search backtracks to the previous state - parent node, then attempts to expand the next child node.</a:t>
            </a:r>
          </a:p>
          <a:p>
            <a:endParaRPr lang="en-US" altLang="zh-CN"/>
          </a:p>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9003" y="6099168"/>
            <a:ext cx="2266849" cy="568754"/>
          </a:xfrm>
          <a:prstGeom prst="rect">
            <a:avLst/>
          </a:prstGeom>
        </p:spPr>
      </p:pic>
      <p:sp>
        <p:nvSpPr>
          <p:cNvPr id="5" name="Slide Number Placeholder 4"/>
          <p:cNvSpPr>
            <a:spLocks noGrp="1"/>
          </p:cNvSpPr>
          <p:nvPr>
            <p:ph type="sldNum" sz="quarter" idx="12"/>
          </p:nvPr>
        </p:nvSpPr>
        <p:spPr>
          <a:xfrm>
            <a:off x="465364" y="6395813"/>
            <a:ext cx="577623" cy="365125"/>
          </a:xfrm>
        </p:spPr>
        <p:txBody>
          <a:bodyPr/>
          <a:lstStyle/>
          <a:p>
            <a:fld id="{80458CAD-E111-F543-8FD5-52089A70F75A}" type="slidenum">
              <a:rPr lang="en-US" smtClean="0">
                <a:latin typeface="Optima" panose="02000503060000020004" pitchFamily="2" charset="0"/>
              </a:rPr>
              <a:t>14</a:t>
            </a:fld>
            <a:endParaRPr lang="en-US" dirty="0">
              <a:latin typeface="Optima" panose="02000503060000020004" pitchFamily="2" charset="0"/>
            </a:endParaRPr>
          </a:p>
        </p:txBody>
      </p:sp>
      <p:sp>
        <p:nvSpPr>
          <p:cNvPr id="10" name="Title 1"/>
          <p:cNvSpPr>
            <a:spLocks noGrp="1"/>
          </p:cNvSpPr>
          <p:nvPr>
            <p:ph type="ctrTitle"/>
          </p:nvPr>
        </p:nvSpPr>
        <p:spPr>
          <a:xfrm>
            <a:off x="673274" y="212942"/>
            <a:ext cx="7772400" cy="676406"/>
          </a:xfrm>
        </p:spPr>
        <p:txBody>
          <a:bodyPr>
            <a:normAutofit/>
          </a:bodyPr>
          <a:lstStyle/>
          <a:p>
            <a:pPr algn="l"/>
            <a:r>
              <a:rPr lang="en-US" sz="3200" dirty="0">
                <a:latin typeface="Optima" panose="02000503060000020004" pitchFamily="2" charset="0"/>
                <a:ea typeface="Georgia" panose="02040502050405020303" charset="0"/>
                <a:cs typeface="Georgia" panose="02040502050405020303" charset="0"/>
              </a:rPr>
              <a:t>TOT Advantages</a:t>
            </a:r>
          </a:p>
        </p:txBody>
      </p:sp>
      <p:sp>
        <p:nvSpPr>
          <p:cNvPr id="2" name="文本框 1"/>
          <p:cNvSpPr txBox="1"/>
          <p:nvPr/>
        </p:nvSpPr>
        <p:spPr>
          <a:xfrm>
            <a:off x="920750" y="1123315"/>
            <a:ext cx="7524750" cy="4891405"/>
          </a:xfrm>
          <a:prstGeom prst="rect">
            <a:avLst/>
          </a:prstGeom>
          <a:noFill/>
        </p:spPr>
        <p:txBody>
          <a:bodyPr wrap="square" rtlCol="0">
            <a:noAutofit/>
          </a:bodyPr>
          <a:lstStyle/>
          <a:p>
            <a:r>
              <a:rPr lang="en-US" altLang="zh-CN"/>
              <a:t>In theory, ToT has the following advantages:</a:t>
            </a:r>
          </a:p>
          <a:p>
            <a:endParaRPr lang="en-US" altLang="zh-CN"/>
          </a:p>
          <a:p>
            <a:r>
              <a:rPr lang="en-US" altLang="zh-CN" b="1"/>
              <a:t>Generality</a:t>
            </a:r>
            <a:r>
              <a:rPr lang="en-US" altLang="zh-CN"/>
              <a:t>: IO, CoT, and CoT-SC, and even self-correction methods are all special cases of ToT.</a:t>
            </a:r>
          </a:p>
          <a:p>
            <a:endParaRPr lang="en-US" altLang="zh-CN"/>
          </a:p>
          <a:p>
            <a:r>
              <a:rPr lang="en-US" altLang="zh-CN" b="1"/>
              <a:t>Modularity</a:t>
            </a:r>
            <a:r>
              <a:rPr lang="en-US" altLang="zh-CN"/>
              <a:t>: Each step of ToT is highly modular.</a:t>
            </a:r>
          </a:p>
          <a:p>
            <a:endParaRPr lang="en-US" altLang="zh-CN"/>
          </a:p>
          <a:p>
            <a:r>
              <a:rPr lang="en-US" altLang="zh-CN" b="1"/>
              <a:t>Adaptability</a:t>
            </a:r>
            <a:r>
              <a:rPr lang="en-US" altLang="zh-CN"/>
              <a:t>: ToT can be adjusted based on different problem types, LLM capabilities, and resource constraints by modifying specific parameters.</a:t>
            </a:r>
          </a:p>
          <a:p>
            <a:endParaRPr lang="en-US" altLang="zh-CN"/>
          </a:p>
          <a:p>
            <a:r>
              <a:rPr lang="en-US" altLang="zh-CN" b="1"/>
              <a:t>Convenience:</a:t>
            </a:r>
            <a:r>
              <a:rPr lang="en-US" altLang="zh-CN"/>
              <a:t> No additional model training is required</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9003" y="6099168"/>
            <a:ext cx="2266849" cy="568754"/>
          </a:xfrm>
          <a:prstGeom prst="rect">
            <a:avLst/>
          </a:prstGeom>
        </p:spPr>
      </p:pic>
      <p:sp>
        <p:nvSpPr>
          <p:cNvPr id="5" name="Slide Number Placeholder 4"/>
          <p:cNvSpPr>
            <a:spLocks noGrp="1"/>
          </p:cNvSpPr>
          <p:nvPr>
            <p:ph type="sldNum" sz="quarter" idx="12"/>
          </p:nvPr>
        </p:nvSpPr>
        <p:spPr>
          <a:xfrm>
            <a:off x="465364" y="6395813"/>
            <a:ext cx="577623" cy="365125"/>
          </a:xfrm>
        </p:spPr>
        <p:txBody>
          <a:bodyPr/>
          <a:lstStyle/>
          <a:p>
            <a:fld id="{80458CAD-E111-F543-8FD5-52089A70F75A}" type="slidenum">
              <a:rPr lang="en-US" smtClean="0">
                <a:latin typeface="Optima" panose="02000503060000020004" pitchFamily="2" charset="0"/>
              </a:rPr>
              <a:t>15</a:t>
            </a:fld>
            <a:endParaRPr lang="en-US" dirty="0">
              <a:latin typeface="Optima" panose="02000503060000020004" pitchFamily="2" charset="0"/>
            </a:endParaRPr>
          </a:p>
        </p:txBody>
      </p:sp>
      <p:sp>
        <p:nvSpPr>
          <p:cNvPr id="10" name="Title 1"/>
          <p:cNvSpPr>
            <a:spLocks noGrp="1"/>
          </p:cNvSpPr>
          <p:nvPr>
            <p:ph type="ctrTitle"/>
          </p:nvPr>
        </p:nvSpPr>
        <p:spPr>
          <a:xfrm>
            <a:off x="673274" y="212942"/>
            <a:ext cx="7772400" cy="676406"/>
          </a:xfrm>
        </p:spPr>
        <p:txBody>
          <a:bodyPr>
            <a:normAutofit/>
          </a:bodyPr>
          <a:lstStyle/>
          <a:p>
            <a:pPr algn="l"/>
            <a:r>
              <a:rPr lang="en-US" sz="3200" dirty="0">
                <a:latin typeface="Optima" panose="02000503060000020004" pitchFamily="2" charset="0"/>
                <a:ea typeface="Georgia" panose="02040502050405020303" charset="0"/>
                <a:cs typeface="Georgia" panose="02040502050405020303" charset="0"/>
              </a:rPr>
              <a:t>Experiments-result in one table</a:t>
            </a:r>
          </a:p>
        </p:txBody>
      </p:sp>
      <p:sp>
        <p:nvSpPr>
          <p:cNvPr id="3" name="文本框 2"/>
          <p:cNvSpPr txBox="1"/>
          <p:nvPr/>
        </p:nvSpPr>
        <p:spPr>
          <a:xfrm>
            <a:off x="1043305" y="906780"/>
            <a:ext cx="7366000" cy="4859020"/>
          </a:xfrm>
          <a:prstGeom prst="rect">
            <a:avLst/>
          </a:prstGeom>
          <a:noFill/>
        </p:spPr>
        <p:txBody>
          <a:bodyPr wrap="square" rtlCol="0">
            <a:noAutofit/>
          </a:bodyPr>
          <a:lstStyle/>
          <a:p>
            <a:endParaRPr lang="zh-CN" altLang="en-US"/>
          </a:p>
        </p:txBody>
      </p:sp>
      <p:pic>
        <p:nvPicPr>
          <p:cNvPr id="6" name="图片 5" descr="table1"/>
          <p:cNvPicPr>
            <a:picLocks noChangeAspect="1"/>
          </p:cNvPicPr>
          <p:nvPr/>
        </p:nvPicPr>
        <p:blipFill>
          <a:blip r:embed="rId4"/>
          <a:stretch>
            <a:fillRect/>
          </a:stretch>
        </p:blipFill>
        <p:spPr>
          <a:xfrm>
            <a:off x="347345" y="1231265"/>
            <a:ext cx="8448675" cy="28575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9003" y="6099168"/>
            <a:ext cx="2266849" cy="568754"/>
          </a:xfrm>
          <a:prstGeom prst="rect">
            <a:avLst/>
          </a:prstGeom>
        </p:spPr>
      </p:pic>
      <p:sp>
        <p:nvSpPr>
          <p:cNvPr id="5" name="Slide Number Placeholder 4"/>
          <p:cNvSpPr>
            <a:spLocks noGrp="1"/>
          </p:cNvSpPr>
          <p:nvPr>
            <p:ph type="sldNum" sz="quarter" idx="12"/>
          </p:nvPr>
        </p:nvSpPr>
        <p:spPr>
          <a:xfrm>
            <a:off x="465364" y="6395813"/>
            <a:ext cx="577623" cy="365125"/>
          </a:xfrm>
        </p:spPr>
        <p:txBody>
          <a:bodyPr/>
          <a:lstStyle/>
          <a:p>
            <a:fld id="{80458CAD-E111-F543-8FD5-52089A70F75A}" type="slidenum">
              <a:rPr lang="en-US" smtClean="0">
                <a:latin typeface="Optima" panose="02000503060000020004" pitchFamily="2" charset="0"/>
              </a:rPr>
              <a:t>16</a:t>
            </a:fld>
            <a:endParaRPr lang="en-US" dirty="0">
              <a:latin typeface="Optima" panose="02000503060000020004" pitchFamily="2" charset="0"/>
            </a:endParaRPr>
          </a:p>
        </p:txBody>
      </p:sp>
      <p:sp>
        <p:nvSpPr>
          <p:cNvPr id="10" name="Title 1"/>
          <p:cNvSpPr>
            <a:spLocks noGrp="1"/>
          </p:cNvSpPr>
          <p:nvPr>
            <p:ph type="ctrTitle"/>
          </p:nvPr>
        </p:nvSpPr>
        <p:spPr>
          <a:xfrm>
            <a:off x="673274" y="212942"/>
            <a:ext cx="7772400" cy="676406"/>
          </a:xfrm>
        </p:spPr>
        <p:txBody>
          <a:bodyPr>
            <a:normAutofit/>
          </a:bodyPr>
          <a:lstStyle/>
          <a:p>
            <a:pPr algn="l"/>
            <a:r>
              <a:rPr lang="en-US" sz="3200" dirty="0">
                <a:latin typeface="Optima" panose="02000503060000020004" pitchFamily="2" charset="0"/>
                <a:ea typeface="Georgia" panose="02040502050405020303" charset="0"/>
                <a:cs typeface="Georgia" panose="02040502050405020303" charset="0"/>
              </a:rPr>
              <a:t>Experiment1-Game of 24</a:t>
            </a:r>
          </a:p>
        </p:txBody>
      </p:sp>
      <p:sp>
        <p:nvSpPr>
          <p:cNvPr id="2" name="文本框 1"/>
          <p:cNvSpPr txBox="1"/>
          <p:nvPr/>
        </p:nvSpPr>
        <p:spPr>
          <a:xfrm>
            <a:off x="803275" y="3643630"/>
            <a:ext cx="7546340" cy="2213610"/>
          </a:xfrm>
          <a:prstGeom prst="rect">
            <a:avLst/>
          </a:prstGeom>
          <a:noFill/>
        </p:spPr>
        <p:txBody>
          <a:bodyPr wrap="square" rtlCol="0">
            <a:noAutofit/>
          </a:bodyPr>
          <a:lstStyle/>
          <a:p>
            <a:r>
              <a:rPr lang="en-US" altLang="zh-CN"/>
              <a:t>Task Setup:</a:t>
            </a:r>
          </a:p>
          <a:p>
            <a:r>
              <a:rPr lang="en-US" altLang="zh-CN"/>
              <a:t>Select 100 problems from http://4num.com for testing, plus five additional problems for prompt context (to guide the model on what to do).</a:t>
            </a:r>
          </a:p>
          <a:p>
            <a:r>
              <a:rPr lang="en-US" altLang="zh-CN"/>
              <a:t>A problem is considered successfully completed if the model provides a correct solution.</a:t>
            </a:r>
          </a:p>
          <a:p>
            <a:endParaRPr lang="zh-CN" altLang="en-US"/>
          </a:p>
        </p:txBody>
      </p:sp>
      <p:pic>
        <p:nvPicPr>
          <p:cNvPr id="6" name="图片 5" descr="figure2"/>
          <p:cNvPicPr>
            <a:picLocks noChangeAspect="1"/>
          </p:cNvPicPr>
          <p:nvPr/>
        </p:nvPicPr>
        <p:blipFill>
          <a:blip r:embed="rId4"/>
          <a:stretch>
            <a:fillRect/>
          </a:stretch>
        </p:blipFill>
        <p:spPr>
          <a:xfrm>
            <a:off x="542290" y="962025"/>
            <a:ext cx="8181975" cy="26098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9003" y="6099168"/>
            <a:ext cx="2266849" cy="568754"/>
          </a:xfrm>
          <a:prstGeom prst="rect">
            <a:avLst/>
          </a:prstGeom>
        </p:spPr>
      </p:pic>
      <p:sp>
        <p:nvSpPr>
          <p:cNvPr id="5" name="Slide Number Placeholder 4"/>
          <p:cNvSpPr>
            <a:spLocks noGrp="1"/>
          </p:cNvSpPr>
          <p:nvPr>
            <p:ph type="sldNum" sz="quarter" idx="12"/>
          </p:nvPr>
        </p:nvSpPr>
        <p:spPr>
          <a:xfrm>
            <a:off x="465364" y="6395813"/>
            <a:ext cx="440127" cy="272109"/>
          </a:xfrm>
        </p:spPr>
        <p:txBody>
          <a:bodyPr/>
          <a:lstStyle/>
          <a:p>
            <a:fld id="{80458CAD-E111-F543-8FD5-52089A70F75A}" type="slidenum">
              <a:rPr lang="en-US" smtClean="0">
                <a:latin typeface="Optima" panose="02000503060000020004" pitchFamily="2" charset="0"/>
              </a:rPr>
              <a:t>17</a:t>
            </a:fld>
            <a:endParaRPr lang="en-US" dirty="0">
              <a:latin typeface="Optima" panose="02000503060000020004" pitchFamily="2" charset="0"/>
            </a:endParaRPr>
          </a:p>
        </p:txBody>
      </p:sp>
      <p:sp>
        <p:nvSpPr>
          <p:cNvPr id="9" name="Subtitle 8"/>
          <p:cNvSpPr>
            <a:spLocks noGrp="1"/>
          </p:cNvSpPr>
          <p:nvPr>
            <p:ph type="subTitle" idx="1"/>
          </p:nvPr>
        </p:nvSpPr>
        <p:spPr>
          <a:xfrm>
            <a:off x="465364" y="972230"/>
            <a:ext cx="8540488" cy="5044388"/>
          </a:xfrm>
        </p:spPr>
        <p:txBody>
          <a:bodyPr>
            <a:noAutofit/>
          </a:bodyPr>
          <a:lstStyle/>
          <a:p>
            <a:pPr algn="l">
              <a:buFont typeface="Arial" panose="020B0604020202020204" pitchFamily="34" charset="0"/>
            </a:pPr>
            <a:r>
              <a:rPr lang="en-US" altLang="zh-CN" sz="1400" b="1" dirty="0">
                <a:latin typeface="Optima" panose="02000503060000020004" pitchFamily="2" charset="0"/>
              </a:rPr>
              <a:t>Baseline Methods:</a:t>
            </a:r>
          </a:p>
          <a:p>
            <a:pPr algn="l">
              <a:buFont typeface="Arial" panose="020B0604020202020204" pitchFamily="34" charset="0"/>
            </a:pPr>
            <a:r>
              <a:rPr lang="en-US" altLang="zh-CN" sz="1400" dirty="0">
                <a:latin typeface="Optima" panose="02000503060000020004" pitchFamily="2" charset="0"/>
              </a:rPr>
              <a:t>IO: Use a prompt containing five context examples. For each problem, repeat the input 100 times and calculate the number of successful attempts.</a:t>
            </a:r>
          </a:p>
          <a:p>
            <a:pPr algn="l">
              <a:buFont typeface="Arial" panose="020B0604020202020204" pitchFamily="34" charset="0"/>
            </a:pPr>
            <a:r>
              <a:rPr lang="en-US" altLang="zh-CN" sz="1400" dirty="0">
                <a:latin typeface="Optima" panose="02000503060000020004" pitchFamily="2" charset="0"/>
              </a:rPr>
              <a:t>CoT: Expand the five context examples from simple input-output pairs to step-by-step reasoning. Each problem is repeated 100 times, and success rate is measured.</a:t>
            </a:r>
          </a:p>
          <a:p>
            <a:pPr algn="l">
              <a:buFont typeface="Arial" panose="020B0604020202020204" pitchFamily="34" charset="0"/>
            </a:pPr>
            <a:r>
              <a:rPr lang="en-US" altLang="zh-CN" sz="1400" dirty="0">
                <a:latin typeface="Optima" panose="02000503060000020004" pitchFamily="2" charset="0"/>
              </a:rPr>
              <a:t>CoT-SC: Same as CoT, but instead of counting the number of successes, CoT-SC determines whether success is more frequent than failure across the 100 attempts.</a:t>
            </a:r>
          </a:p>
          <a:p>
            <a:pPr algn="l">
              <a:buFont typeface="Arial" panose="020B0604020202020204" pitchFamily="34" charset="0"/>
            </a:pPr>
            <a:r>
              <a:rPr lang="en-US" altLang="zh-CN" sz="1400" dirty="0">
                <a:latin typeface="Optima" panose="02000503060000020004" pitchFamily="2" charset="0"/>
              </a:rPr>
              <a:t>IO+Refine: Based on IO, if the model makes a mistake, it is prompted to reflect on the error and generate a revised answer—up to 10 refinements per question.</a:t>
            </a:r>
          </a:p>
          <a:p>
            <a:pPr algn="l">
              <a:buFont typeface="Arial" panose="020B0604020202020204" pitchFamily="34" charset="0"/>
            </a:pPr>
            <a:endParaRPr lang="en-US" altLang="zh-CN" sz="1400" dirty="0">
              <a:latin typeface="Optima" panose="02000503060000020004" pitchFamily="2" charset="0"/>
            </a:endParaRPr>
          </a:p>
          <a:p>
            <a:pPr algn="l">
              <a:buFont typeface="Arial" panose="020B0604020202020204" pitchFamily="34" charset="0"/>
            </a:pPr>
            <a:r>
              <a:rPr lang="en-US" altLang="zh-CN" sz="1400" b="1" dirty="0">
                <a:latin typeface="Optima" panose="02000503060000020004" pitchFamily="2" charset="0"/>
              </a:rPr>
              <a:t>Tree-of-Thoughts (ToT) Approach:</a:t>
            </a:r>
            <a:endParaRPr lang="en-US" altLang="zh-CN" sz="1400" dirty="0">
              <a:latin typeface="Optima" panose="02000503060000020004" pitchFamily="2" charset="0"/>
            </a:endParaRPr>
          </a:p>
          <a:p>
            <a:pPr algn="l">
              <a:buFont typeface="Arial" panose="020B0604020202020204" pitchFamily="34" charset="0"/>
            </a:pPr>
            <a:r>
              <a:rPr lang="en-US" altLang="zh-CN" sz="1400" dirty="0">
                <a:latin typeface="Optima" panose="02000503060000020004" pitchFamily="2" charset="0"/>
              </a:rPr>
              <a:t>Decomposed into three steps, where each step represents an equation. The model is explicitly informed of the remaining numbers and prompted to generate a set of possible next steps.</a:t>
            </a:r>
          </a:p>
          <a:p>
            <a:pPr algn="l">
              <a:buFont typeface="Arial" panose="020B0604020202020204" pitchFamily="34" charset="0"/>
            </a:pPr>
            <a:endParaRPr lang="en-US" altLang="zh-CN" sz="1400" dirty="0">
              <a:latin typeface="Optima" panose="02000503060000020004" pitchFamily="2" charset="0"/>
            </a:endParaRPr>
          </a:p>
          <a:p>
            <a:pPr algn="l">
              <a:buFont typeface="Arial" panose="020B0604020202020204" pitchFamily="34" charset="0"/>
            </a:pPr>
            <a:r>
              <a:rPr lang="en-US" altLang="zh-CN" sz="1400" dirty="0">
                <a:latin typeface="Optima" panose="02000503060000020004" pitchFamily="2" charset="0"/>
              </a:rPr>
              <a:t>BFS search is used, retaining only the five most promising thoughts. The evaluator assesses each thought based on whether it is sure/maybe/impossible to reach 24.</a:t>
            </a:r>
          </a:p>
          <a:p>
            <a:pPr lvl="1" algn="l">
              <a:buFont typeface="Arial" panose="020B0604020202020204" pitchFamily="34" charset="0"/>
            </a:pPr>
            <a:endParaRPr lang="en-US" sz="1400" dirty="0">
              <a:latin typeface="Optima" panose="02000503060000020004" pitchFamily="2" charset="0"/>
            </a:endParaRPr>
          </a:p>
          <a:p>
            <a:pPr algn="l"/>
            <a:endParaRPr lang="en-US" sz="1400" dirty="0">
              <a:solidFill>
                <a:schemeClr val="accent5">
                  <a:lumMod val="75000"/>
                </a:schemeClr>
              </a:solidFill>
              <a:latin typeface="Optima" panose="02000503060000020004" pitchFamily="2" charset="0"/>
            </a:endParaRPr>
          </a:p>
          <a:p>
            <a:pPr marL="342900" indent="-342900" algn="l">
              <a:buFont typeface="Arial" panose="020B0604020202020204" pitchFamily="34" charset="0"/>
              <a:buChar char="•"/>
            </a:pPr>
            <a:endParaRPr lang="en-US" sz="1400" dirty="0">
              <a:latin typeface="Optima" panose="02000503060000020004" pitchFamily="2" charset="0"/>
            </a:endParaRPr>
          </a:p>
        </p:txBody>
      </p:sp>
      <p:sp>
        <p:nvSpPr>
          <p:cNvPr id="10" name="Title 1"/>
          <p:cNvSpPr>
            <a:spLocks noGrp="1"/>
          </p:cNvSpPr>
          <p:nvPr>
            <p:ph type="ctrTitle"/>
          </p:nvPr>
        </p:nvSpPr>
        <p:spPr>
          <a:xfrm>
            <a:off x="673274" y="212942"/>
            <a:ext cx="7772400" cy="676406"/>
          </a:xfrm>
        </p:spPr>
        <p:txBody>
          <a:bodyPr>
            <a:normAutofit/>
          </a:bodyPr>
          <a:lstStyle/>
          <a:p>
            <a:pPr algn="l"/>
            <a:r>
              <a:rPr lang="en-US" sz="3200" dirty="0">
                <a:latin typeface="Optima" panose="02000503060000020004" pitchFamily="2" charset="0"/>
                <a:ea typeface="Georgia" panose="02040502050405020303" charset="0"/>
                <a:cs typeface="Georgia" panose="02040502050405020303" charset="0"/>
                <a:sym typeface="+mn-ea"/>
              </a:rPr>
              <a:t>Experiment1-Game of 24</a:t>
            </a:r>
            <a:endParaRPr lang="en-US" sz="3200" dirty="0">
              <a:latin typeface="Optima" panose="02000503060000020004" pitchFamily="2" charset="0"/>
              <a:ea typeface="Georgia" panose="02040502050405020303" charset="0"/>
              <a:cs typeface="Georgia" panose="02040502050405020303"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9003" y="6099168"/>
            <a:ext cx="2266849" cy="568754"/>
          </a:xfrm>
          <a:prstGeom prst="rect">
            <a:avLst/>
          </a:prstGeom>
        </p:spPr>
      </p:pic>
      <p:sp>
        <p:nvSpPr>
          <p:cNvPr id="5" name="Slide Number Placeholder 4"/>
          <p:cNvSpPr>
            <a:spLocks noGrp="1"/>
          </p:cNvSpPr>
          <p:nvPr>
            <p:ph type="sldNum" sz="quarter" idx="12"/>
          </p:nvPr>
        </p:nvSpPr>
        <p:spPr>
          <a:xfrm>
            <a:off x="465364" y="6395813"/>
            <a:ext cx="440127" cy="272109"/>
          </a:xfrm>
        </p:spPr>
        <p:txBody>
          <a:bodyPr/>
          <a:lstStyle/>
          <a:p>
            <a:fld id="{80458CAD-E111-F543-8FD5-52089A70F75A}" type="slidenum">
              <a:rPr lang="en-US" smtClean="0">
                <a:latin typeface="Optima" panose="02000503060000020004" pitchFamily="2" charset="0"/>
              </a:rPr>
              <a:t>18</a:t>
            </a:fld>
            <a:endParaRPr lang="en-US" dirty="0">
              <a:latin typeface="Optima" panose="02000503060000020004" pitchFamily="2" charset="0"/>
            </a:endParaRPr>
          </a:p>
        </p:txBody>
      </p:sp>
      <p:sp>
        <p:nvSpPr>
          <p:cNvPr id="9" name="Subtitle 8"/>
          <p:cNvSpPr>
            <a:spLocks noGrp="1"/>
          </p:cNvSpPr>
          <p:nvPr>
            <p:ph type="subTitle" idx="1"/>
          </p:nvPr>
        </p:nvSpPr>
        <p:spPr>
          <a:xfrm>
            <a:off x="671830" y="1011555"/>
            <a:ext cx="7773670" cy="4977130"/>
          </a:xfrm>
        </p:spPr>
        <p:txBody>
          <a:bodyPr>
            <a:normAutofit lnSpcReduction="10000"/>
          </a:bodyPr>
          <a:lstStyle/>
          <a:p>
            <a:pPr algn="l">
              <a:buFont typeface="Arial" panose="020B0604020202020204" pitchFamily="34" charset="0"/>
            </a:pPr>
            <a:r>
              <a:rPr lang="en-US" sz="1800" dirty="0">
                <a:latin typeface="Optima" panose="02000503060000020004" pitchFamily="2" charset="0"/>
              </a:rPr>
              <a:t>  </a:t>
            </a:r>
          </a:p>
        </p:txBody>
      </p:sp>
      <p:sp>
        <p:nvSpPr>
          <p:cNvPr id="10" name="Title 1"/>
          <p:cNvSpPr>
            <a:spLocks noGrp="1"/>
          </p:cNvSpPr>
          <p:nvPr>
            <p:ph type="ctrTitle"/>
          </p:nvPr>
        </p:nvSpPr>
        <p:spPr>
          <a:xfrm>
            <a:off x="673274" y="212942"/>
            <a:ext cx="7772400" cy="676406"/>
          </a:xfrm>
        </p:spPr>
        <p:txBody>
          <a:bodyPr>
            <a:normAutofit/>
          </a:bodyPr>
          <a:lstStyle/>
          <a:p>
            <a:pPr algn="l"/>
            <a:r>
              <a:rPr lang="en-US" sz="3200" dirty="0">
                <a:latin typeface="Optima" panose="02000503060000020004" pitchFamily="2" charset="0"/>
                <a:ea typeface="Georgia" panose="02040502050405020303" charset="0"/>
                <a:cs typeface="Georgia" panose="02040502050405020303" charset="0"/>
                <a:sym typeface="+mn-ea"/>
              </a:rPr>
              <a:t>Experiment1-Game of 24-Result</a:t>
            </a:r>
            <a:endParaRPr lang="en-US" sz="3200" dirty="0">
              <a:latin typeface="Optima" panose="02000503060000020004" pitchFamily="2" charset="0"/>
              <a:ea typeface="Georgia" panose="02040502050405020303" charset="0"/>
              <a:cs typeface="Georgia" panose="02040502050405020303" charset="0"/>
            </a:endParaRPr>
          </a:p>
        </p:txBody>
      </p:sp>
      <p:sp>
        <p:nvSpPr>
          <p:cNvPr id="12" name="文本框 11"/>
          <p:cNvSpPr txBox="1"/>
          <p:nvPr/>
        </p:nvSpPr>
        <p:spPr>
          <a:xfrm>
            <a:off x="906145" y="4147185"/>
            <a:ext cx="7561580" cy="2040890"/>
          </a:xfrm>
          <a:prstGeom prst="rect">
            <a:avLst/>
          </a:prstGeom>
          <a:noFill/>
        </p:spPr>
        <p:txBody>
          <a:bodyPr wrap="square" rtlCol="0">
            <a:noAutofit/>
          </a:bodyPr>
          <a:lstStyle/>
          <a:p>
            <a:r>
              <a:rPr lang="en-US" altLang="zh-CN"/>
              <a:t>Even when ToT retains only one branch per layer (denoted as ToT b=1), it still achieves a 45% success rate. </a:t>
            </a:r>
          </a:p>
          <a:p>
            <a:endParaRPr lang="en-US" altLang="zh-CN"/>
          </a:p>
          <a:p>
            <a:r>
              <a:rPr lang="en-US" altLang="zh-CN"/>
              <a:t>The key difference from CoT is that ToT b=1 selects the most promising thought from all generated candidates, with the involvement of an evaluator.</a:t>
            </a:r>
          </a:p>
          <a:p>
            <a:endParaRPr lang="en-US" altLang="zh-CN"/>
          </a:p>
          <a:p>
            <a:endParaRPr lang="zh-CN" altLang="en-US"/>
          </a:p>
        </p:txBody>
      </p:sp>
      <p:pic>
        <p:nvPicPr>
          <p:cNvPr id="16" name="图片 15" descr="table2"/>
          <p:cNvPicPr>
            <a:picLocks noChangeAspect="1"/>
          </p:cNvPicPr>
          <p:nvPr/>
        </p:nvPicPr>
        <p:blipFill>
          <a:blip r:embed="rId4"/>
          <a:stretch>
            <a:fillRect/>
          </a:stretch>
        </p:blipFill>
        <p:spPr>
          <a:xfrm>
            <a:off x="782955" y="1134110"/>
            <a:ext cx="2838450" cy="2933700"/>
          </a:xfrm>
          <a:prstGeom prst="rect">
            <a:avLst/>
          </a:prstGeom>
        </p:spPr>
      </p:pic>
      <p:pic>
        <p:nvPicPr>
          <p:cNvPr id="17" name="图片 16" descr="figure3"/>
          <p:cNvPicPr>
            <a:picLocks noChangeAspect="1"/>
          </p:cNvPicPr>
          <p:nvPr/>
        </p:nvPicPr>
        <p:blipFill>
          <a:blip r:embed="rId5"/>
          <a:stretch>
            <a:fillRect/>
          </a:stretch>
        </p:blipFill>
        <p:spPr>
          <a:xfrm>
            <a:off x="3743960" y="1260475"/>
            <a:ext cx="5372100" cy="288607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9003" y="6099168"/>
            <a:ext cx="2266849" cy="568754"/>
          </a:xfrm>
          <a:prstGeom prst="rect">
            <a:avLst/>
          </a:prstGeom>
        </p:spPr>
      </p:pic>
      <p:sp>
        <p:nvSpPr>
          <p:cNvPr id="5" name="Slide Number Placeholder 4"/>
          <p:cNvSpPr>
            <a:spLocks noGrp="1"/>
          </p:cNvSpPr>
          <p:nvPr>
            <p:ph type="sldNum" sz="quarter" idx="12"/>
          </p:nvPr>
        </p:nvSpPr>
        <p:spPr>
          <a:xfrm>
            <a:off x="465364" y="6395813"/>
            <a:ext cx="440127" cy="272109"/>
          </a:xfrm>
        </p:spPr>
        <p:txBody>
          <a:bodyPr/>
          <a:lstStyle/>
          <a:p>
            <a:fld id="{80458CAD-E111-F543-8FD5-52089A70F75A}" type="slidenum">
              <a:rPr lang="en-US" smtClean="0">
                <a:latin typeface="Optima" panose="02000503060000020004" pitchFamily="2" charset="0"/>
              </a:rPr>
              <a:t>19</a:t>
            </a:fld>
            <a:endParaRPr lang="en-US" dirty="0">
              <a:latin typeface="Optima" panose="02000503060000020004" pitchFamily="2" charset="0"/>
            </a:endParaRPr>
          </a:p>
        </p:txBody>
      </p:sp>
      <p:sp>
        <p:nvSpPr>
          <p:cNvPr id="10" name="Title 1"/>
          <p:cNvSpPr>
            <a:spLocks noGrp="1"/>
          </p:cNvSpPr>
          <p:nvPr>
            <p:ph type="ctrTitle"/>
          </p:nvPr>
        </p:nvSpPr>
        <p:spPr>
          <a:xfrm>
            <a:off x="673274" y="212942"/>
            <a:ext cx="7772400" cy="676406"/>
          </a:xfrm>
        </p:spPr>
        <p:txBody>
          <a:bodyPr>
            <a:normAutofit/>
          </a:bodyPr>
          <a:lstStyle/>
          <a:p>
            <a:pPr algn="l"/>
            <a:r>
              <a:rPr lang="en-US" sz="3200" dirty="0">
                <a:latin typeface="Optima" panose="02000503060000020004" pitchFamily="2" charset="0"/>
                <a:ea typeface="Georgia" panose="02040502050405020303" charset="0"/>
                <a:cs typeface="Georgia" panose="02040502050405020303" charset="0"/>
                <a:sym typeface="+mn-ea"/>
              </a:rPr>
              <a:t>Experiment1-Game of 24-Result</a:t>
            </a:r>
            <a:endParaRPr lang="en-US" sz="3200" i="1" dirty="0">
              <a:solidFill>
                <a:schemeClr val="accent5">
                  <a:lumMod val="75000"/>
                </a:schemeClr>
              </a:solidFill>
              <a:latin typeface="Optima" panose="02000503060000020004" pitchFamily="2" charset="0"/>
              <a:ea typeface="Georgia" panose="02040502050405020303" charset="0"/>
              <a:cs typeface="Georgia" panose="02040502050405020303" charset="0"/>
            </a:endParaRPr>
          </a:p>
        </p:txBody>
      </p:sp>
      <p:sp>
        <p:nvSpPr>
          <p:cNvPr id="7" name="Subtitle 8"/>
          <p:cNvSpPr>
            <a:spLocks noGrp="1"/>
          </p:cNvSpPr>
          <p:nvPr>
            <p:ph type="subTitle" idx="1"/>
          </p:nvPr>
        </p:nvSpPr>
        <p:spPr>
          <a:xfrm>
            <a:off x="465455" y="986155"/>
            <a:ext cx="8192770" cy="5506085"/>
          </a:xfrm>
        </p:spPr>
        <p:txBody>
          <a:bodyPr>
            <a:noAutofit/>
          </a:bodyPr>
          <a:lstStyle/>
          <a:p>
            <a:pPr algn="l">
              <a:buClrTx/>
              <a:buSzTx/>
              <a:buFont typeface="Arial" panose="020B0604020202020204" pitchFamily="34" charset="0"/>
              <a:buNone/>
            </a:pPr>
            <a:r>
              <a:rPr lang="en-US" altLang="zh-CN" sz="1400" b="1" dirty="0">
                <a:latin typeface="Optima" panose="02000503060000020004" pitchFamily="2" charset="0"/>
              </a:rPr>
              <a:t>Key Findings from Figure 3:</a:t>
            </a:r>
          </a:p>
          <a:p>
            <a:pPr algn="l">
              <a:buClrTx/>
              <a:buSzTx/>
              <a:buFont typeface="Arial" panose="020B0604020202020204" pitchFamily="34" charset="0"/>
              <a:buNone/>
            </a:pPr>
            <a:r>
              <a:rPr lang="en-US" altLang="zh-CN" sz="1400" dirty="0">
                <a:latin typeface="Optima" panose="02000503060000020004" pitchFamily="2" charset="0"/>
              </a:rPr>
              <a:t>Figure 3(a): The results indicate that regardless of how many nodes are visited, IO and CoT never outperform ToT (for any b=1...5). (The dashed line represents the aggregated ToT results across different values of b).</a:t>
            </a:r>
          </a:p>
          <a:p>
            <a:pPr algn="l">
              <a:buClrTx/>
              <a:buSzTx/>
              <a:buFont typeface="Arial" panose="020B0604020202020204" pitchFamily="34" charset="0"/>
              <a:buNone/>
            </a:pPr>
            <a:endParaRPr lang="en-US" altLang="zh-CN" sz="1400" dirty="0">
              <a:latin typeface="Optima" panose="02000503060000020004" pitchFamily="2" charset="0"/>
            </a:endParaRPr>
          </a:p>
          <a:p>
            <a:pPr algn="l">
              <a:buClrTx/>
              <a:buSzTx/>
              <a:buFont typeface="Arial" panose="020B0604020202020204" pitchFamily="34" charset="0"/>
              <a:buNone/>
            </a:pPr>
            <a:r>
              <a:rPr lang="en-US" altLang="zh-CN" sz="1400" dirty="0">
                <a:latin typeface="Optima" panose="02000503060000020004" pitchFamily="2" charset="0"/>
              </a:rPr>
              <a:t>Figure 3(b): Computes the failure rate at each step for both CoT and ToT.</a:t>
            </a:r>
          </a:p>
          <a:p>
            <a:pPr algn="l">
              <a:buClrTx/>
              <a:buSzTx/>
              <a:buFont typeface="Arial" panose="020B0604020202020204" pitchFamily="34" charset="0"/>
              <a:buNone/>
            </a:pPr>
            <a:endParaRPr lang="en-US" altLang="zh-CN" sz="1400" dirty="0">
              <a:latin typeface="Optima" panose="02000503060000020004" pitchFamily="2" charset="0"/>
            </a:endParaRPr>
          </a:p>
          <a:p>
            <a:pPr algn="l">
              <a:buClrTx/>
              <a:buSzTx/>
              <a:buFont typeface="Arial" panose="020B0604020202020204" pitchFamily="34" charset="0"/>
              <a:buNone/>
            </a:pPr>
            <a:r>
              <a:rPr lang="en-US" altLang="zh-CN" sz="1400" dirty="0">
                <a:latin typeface="Optima" panose="02000503060000020004" pitchFamily="2" charset="0"/>
              </a:rPr>
              <a:t>In CoT, failure is defined as the step where the thought sequence breaks down.</a:t>
            </a:r>
          </a:p>
          <a:p>
            <a:pPr algn="l">
              <a:buClrTx/>
              <a:buSzTx/>
              <a:buFont typeface="Arial" panose="020B0604020202020204" pitchFamily="34" charset="0"/>
              <a:buNone/>
            </a:pPr>
            <a:endParaRPr lang="en-US" altLang="zh-CN" sz="1400" dirty="0">
              <a:latin typeface="Optima" panose="02000503060000020004" pitchFamily="2" charset="0"/>
            </a:endParaRPr>
          </a:p>
          <a:p>
            <a:pPr algn="l">
              <a:buClrTx/>
              <a:buSzTx/>
              <a:buFont typeface="Arial" panose="020B0604020202020204" pitchFamily="34" charset="0"/>
              <a:buNone/>
            </a:pPr>
            <a:r>
              <a:rPr lang="en-US" altLang="zh-CN" sz="1400" dirty="0">
                <a:latin typeface="Optima" panose="02000503060000020004" pitchFamily="2" charset="0"/>
              </a:rPr>
              <a:t>In ToT, failure occurs when all b generated thoughts fail at a given step.</a:t>
            </a:r>
          </a:p>
          <a:p>
            <a:pPr algn="l">
              <a:buClrTx/>
              <a:buSzTx/>
              <a:buFont typeface="Arial" panose="020B0604020202020204" pitchFamily="34" charset="0"/>
              <a:buNone/>
            </a:pPr>
            <a:endParaRPr lang="en-US" altLang="zh-CN" sz="1400" dirty="0">
              <a:latin typeface="Optima" panose="02000503060000020004" pitchFamily="2" charset="0"/>
            </a:endParaRPr>
          </a:p>
          <a:p>
            <a:pPr algn="l">
              <a:buClrTx/>
              <a:buSzTx/>
              <a:buFont typeface="Arial" panose="020B0604020202020204" pitchFamily="34" charset="0"/>
              <a:buNone/>
            </a:pPr>
            <a:r>
              <a:rPr lang="en-US" altLang="zh-CN" sz="1400" dirty="0">
                <a:latin typeface="Optima" panose="02000503060000020004" pitchFamily="2" charset="0"/>
              </a:rPr>
              <a:t>The analysis reveals that around 60% of CoT samples fail immediately after the first step.This highlights a fundamental issue with left-to-right token-level generation, as CoT lacks the ability to revise or backtrack.</a:t>
            </a:r>
          </a:p>
          <a:p>
            <a:pPr algn="l">
              <a:buFont typeface="Arial" panose="020B0604020202020204" pitchFamily="34" charset="0"/>
            </a:pPr>
            <a:endParaRPr lang="en-US" sz="1400" dirty="0">
              <a:latin typeface="Optima" panose="02000503060000020004" pitchFamily="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3274" y="562192"/>
            <a:ext cx="7772400" cy="676406"/>
          </a:xfrm>
        </p:spPr>
        <p:txBody>
          <a:bodyPr>
            <a:normAutofit/>
          </a:bodyPr>
          <a:lstStyle/>
          <a:p>
            <a:pPr algn="l"/>
            <a:r>
              <a:rPr lang="en-US" sz="3200" dirty="0">
                <a:latin typeface="Optima" panose="02000503060000020004" pitchFamily="2" charset="0"/>
                <a:ea typeface="Georgia" panose="02040502050405020303" charset="0"/>
                <a:cs typeface="Georgia" panose="02040502050405020303" charset="0"/>
              </a:rPr>
              <a:t>Questions Raised</a:t>
            </a:r>
          </a:p>
        </p:txBody>
      </p:sp>
      <p:sp>
        <p:nvSpPr>
          <p:cNvPr id="3" name="Subtitle 2"/>
          <p:cNvSpPr>
            <a:spLocks noGrp="1"/>
          </p:cNvSpPr>
          <p:nvPr>
            <p:ph type="subTitle" idx="1"/>
          </p:nvPr>
        </p:nvSpPr>
        <p:spPr>
          <a:xfrm>
            <a:off x="877582" y="1603359"/>
            <a:ext cx="7568092" cy="3897329"/>
          </a:xfrm>
        </p:spPr>
        <p:txBody>
          <a:bodyPr>
            <a:normAutofit/>
          </a:bodyPr>
          <a:lstStyle/>
          <a:p>
            <a:pPr algn="l"/>
            <a:r>
              <a:rPr lang="en-US" altLang="zh-CN" dirty="0">
                <a:latin typeface="Optima" panose="02000503060000020004" pitchFamily="2" charset="0"/>
              </a:rPr>
              <a:t>The inference process of LLMs is still at the token level, proceeding from left to right.</a:t>
            </a:r>
          </a:p>
          <a:p>
            <a:pPr algn="l"/>
            <a:r>
              <a:rPr lang="en-US" altLang="zh-CN" dirty="0">
                <a:latin typeface="Optima" panose="02000503060000020004" pitchFamily="2" charset="0"/>
              </a:rPr>
              <a:t> </a:t>
            </a:r>
          </a:p>
          <a:p>
            <a:pPr algn="l"/>
            <a:r>
              <a:rPr lang="en-US" altLang="zh-CN" dirty="0">
                <a:latin typeface="Optima" panose="02000503060000020004" pitchFamily="2" charset="0"/>
              </a:rPr>
              <a:t>Previously, Chain-of-Thought (CoT) has allowed LLMs to reason through problems step by step. However, CoT has an obvious drawback: it neither expands on intermediate steps nor incorporates foresight or backtracking.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9003" y="6099168"/>
            <a:ext cx="2266849" cy="568754"/>
          </a:xfrm>
          <a:prstGeom prst="rect">
            <a:avLst/>
          </a:prstGeom>
        </p:spPr>
      </p:pic>
      <p:sp>
        <p:nvSpPr>
          <p:cNvPr id="5" name="Slide Number Placeholder 4"/>
          <p:cNvSpPr>
            <a:spLocks noGrp="1"/>
          </p:cNvSpPr>
          <p:nvPr>
            <p:ph type="sldNum" sz="quarter" idx="12"/>
          </p:nvPr>
        </p:nvSpPr>
        <p:spPr/>
        <p:txBody>
          <a:bodyPr/>
          <a:lstStyle/>
          <a:p>
            <a:fld id="{80458CAD-E111-F543-8FD5-52089A70F75A}" type="slidenum">
              <a:rPr lang="en-US" smtClean="0">
                <a:latin typeface="Optima" panose="02000503060000020004" pitchFamily="2" charset="0"/>
              </a:rPr>
              <a:t>2</a:t>
            </a:fld>
            <a:endParaRPr lang="en-US">
              <a:latin typeface="Optima" panose="02000503060000020004" pitchFamily="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9003" y="6099168"/>
            <a:ext cx="2266849" cy="568754"/>
          </a:xfrm>
          <a:prstGeom prst="rect">
            <a:avLst/>
          </a:prstGeom>
        </p:spPr>
      </p:pic>
      <p:sp>
        <p:nvSpPr>
          <p:cNvPr id="5" name="Slide Number Placeholder 4"/>
          <p:cNvSpPr>
            <a:spLocks noGrp="1"/>
          </p:cNvSpPr>
          <p:nvPr>
            <p:ph type="sldNum" sz="quarter" idx="12"/>
          </p:nvPr>
        </p:nvSpPr>
        <p:spPr>
          <a:xfrm>
            <a:off x="465364" y="6395813"/>
            <a:ext cx="440127" cy="272109"/>
          </a:xfrm>
        </p:spPr>
        <p:txBody>
          <a:bodyPr/>
          <a:lstStyle/>
          <a:p>
            <a:fld id="{80458CAD-E111-F543-8FD5-52089A70F75A}" type="slidenum">
              <a:rPr lang="en-US" smtClean="0">
                <a:latin typeface="Optima" panose="02000503060000020004" pitchFamily="2" charset="0"/>
              </a:rPr>
              <a:t>20</a:t>
            </a:fld>
            <a:endParaRPr lang="en-US" dirty="0">
              <a:latin typeface="Optima" panose="02000503060000020004" pitchFamily="2" charset="0"/>
            </a:endParaRPr>
          </a:p>
        </p:txBody>
      </p:sp>
      <p:sp>
        <p:nvSpPr>
          <p:cNvPr id="10" name="Title 1"/>
          <p:cNvSpPr>
            <a:spLocks noGrp="1"/>
          </p:cNvSpPr>
          <p:nvPr>
            <p:ph type="ctrTitle"/>
          </p:nvPr>
        </p:nvSpPr>
        <p:spPr>
          <a:xfrm>
            <a:off x="673274" y="55462"/>
            <a:ext cx="7772400" cy="676406"/>
          </a:xfrm>
        </p:spPr>
        <p:txBody>
          <a:bodyPr>
            <a:normAutofit/>
          </a:bodyPr>
          <a:lstStyle/>
          <a:p>
            <a:pPr algn="l"/>
            <a:r>
              <a:rPr lang="en-US" sz="3200" dirty="0">
                <a:solidFill>
                  <a:schemeClr val="tx1"/>
                </a:solidFill>
                <a:latin typeface="Optima" panose="02000503060000020004" pitchFamily="2" charset="0"/>
                <a:ea typeface="Georgia" panose="02040502050405020303" charset="0"/>
                <a:cs typeface="Georgia" panose="02040502050405020303" charset="0"/>
              </a:rPr>
              <a:t>Experiment2-Creative Writing</a:t>
            </a:r>
          </a:p>
        </p:txBody>
      </p:sp>
      <p:sp>
        <p:nvSpPr>
          <p:cNvPr id="7" name="Subtitle 8"/>
          <p:cNvSpPr>
            <a:spLocks noGrp="1"/>
          </p:cNvSpPr>
          <p:nvPr>
            <p:ph type="subTitle" idx="1"/>
          </p:nvPr>
        </p:nvSpPr>
        <p:spPr>
          <a:xfrm>
            <a:off x="673100" y="4721225"/>
            <a:ext cx="7963535" cy="1012190"/>
          </a:xfrm>
        </p:spPr>
        <p:txBody>
          <a:bodyPr>
            <a:noAutofit/>
          </a:bodyPr>
          <a:lstStyle/>
          <a:p>
            <a:pPr algn="l">
              <a:buFont typeface="Arial" panose="020B0604020202020204" pitchFamily="34" charset="0"/>
            </a:pPr>
            <a:r>
              <a:rPr lang="en-US" altLang="zh-CN" sz="1400" dirty="0">
                <a:latin typeface="Optima" panose="02000503060000020004" pitchFamily="2" charset="0"/>
              </a:rPr>
              <a:t>Task Setup:</a:t>
            </a:r>
          </a:p>
          <a:p>
            <a:pPr algn="l">
              <a:buFont typeface="Arial" panose="020B0604020202020204" pitchFamily="34" charset="0"/>
            </a:pPr>
            <a:r>
              <a:rPr lang="en-US" altLang="zh-CN" sz="1400" dirty="0">
                <a:latin typeface="Optima" panose="02000503060000020004" pitchFamily="2" charset="0"/>
              </a:rPr>
              <a:t>100 input prompts are randomly selected from http://randomwordgenerator.com.</a:t>
            </a:r>
          </a:p>
          <a:p>
            <a:pPr algn="l">
              <a:buFont typeface="Arial" panose="020B0604020202020204" pitchFamily="34" charset="0"/>
            </a:pPr>
            <a:r>
              <a:rPr lang="en-US" altLang="zh-CN" sz="1400" dirty="0">
                <a:latin typeface="Optima" panose="02000503060000020004" pitchFamily="2" charset="0"/>
              </a:rPr>
              <a:t>Using GPT-4 to score the coherence of the generated text on a scale of 1-10.</a:t>
            </a:r>
          </a:p>
          <a:p>
            <a:pPr algn="l">
              <a:buFont typeface="Arial" panose="020B0604020202020204" pitchFamily="34" charset="0"/>
            </a:pPr>
            <a:r>
              <a:rPr lang="en-US" altLang="zh-CN" sz="1400" dirty="0">
                <a:latin typeface="Optima" panose="02000503060000020004" pitchFamily="2" charset="0"/>
              </a:rPr>
              <a:t>Human evaluation, where people compare outputs from different methods (e.g., CoT vs. ToT) and judge which is more coherent for the same input.</a:t>
            </a:r>
          </a:p>
        </p:txBody>
      </p:sp>
      <p:pic>
        <p:nvPicPr>
          <p:cNvPr id="2" name="图片 1" descr="figure4"/>
          <p:cNvPicPr>
            <a:picLocks noChangeAspect="1"/>
          </p:cNvPicPr>
          <p:nvPr/>
        </p:nvPicPr>
        <p:blipFill>
          <a:blip r:embed="rId4"/>
          <a:stretch>
            <a:fillRect/>
          </a:stretch>
        </p:blipFill>
        <p:spPr>
          <a:xfrm>
            <a:off x="47625" y="591820"/>
            <a:ext cx="9096375" cy="412940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9003" y="6099168"/>
            <a:ext cx="2266849" cy="568754"/>
          </a:xfrm>
          <a:prstGeom prst="rect">
            <a:avLst/>
          </a:prstGeom>
        </p:spPr>
      </p:pic>
      <p:sp>
        <p:nvSpPr>
          <p:cNvPr id="5" name="Slide Number Placeholder 4"/>
          <p:cNvSpPr>
            <a:spLocks noGrp="1"/>
          </p:cNvSpPr>
          <p:nvPr>
            <p:ph type="sldNum" sz="quarter" idx="12"/>
          </p:nvPr>
        </p:nvSpPr>
        <p:spPr>
          <a:xfrm>
            <a:off x="465364" y="6395813"/>
            <a:ext cx="440127" cy="272109"/>
          </a:xfrm>
        </p:spPr>
        <p:txBody>
          <a:bodyPr/>
          <a:lstStyle/>
          <a:p>
            <a:fld id="{80458CAD-E111-F543-8FD5-52089A70F75A}" type="slidenum">
              <a:rPr lang="en-US" smtClean="0">
                <a:latin typeface="Optima" panose="02000503060000020004" pitchFamily="2" charset="0"/>
              </a:rPr>
              <a:t>21</a:t>
            </a:fld>
            <a:endParaRPr lang="en-US" dirty="0">
              <a:latin typeface="Optima" panose="02000503060000020004" pitchFamily="2" charset="0"/>
            </a:endParaRPr>
          </a:p>
        </p:txBody>
      </p:sp>
      <p:sp>
        <p:nvSpPr>
          <p:cNvPr id="10" name="Title 1"/>
          <p:cNvSpPr>
            <a:spLocks noGrp="1"/>
          </p:cNvSpPr>
          <p:nvPr>
            <p:ph type="ctrTitle"/>
          </p:nvPr>
        </p:nvSpPr>
        <p:spPr>
          <a:xfrm>
            <a:off x="673274" y="212942"/>
            <a:ext cx="7772400" cy="676406"/>
          </a:xfrm>
        </p:spPr>
        <p:txBody>
          <a:bodyPr>
            <a:normAutofit/>
          </a:bodyPr>
          <a:lstStyle/>
          <a:p>
            <a:pPr algn="l"/>
            <a:r>
              <a:rPr lang="en-US" sz="3200" dirty="0">
                <a:latin typeface="Optima" panose="02000503060000020004" pitchFamily="2" charset="0"/>
                <a:ea typeface="Georgia" panose="02040502050405020303" charset="0"/>
                <a:cs typeface="Georgia" panose="02040502050405020303" charset="0"/>
                <a:sym typeface="+mn-ea"/>
              </a:rPr>
              <a:t>Experiment2-Creative Writing</a:t>
            </a:r>
            <a:endParaRPr lang="en-US" sz="3200" dirty="0">
              <a:latin typeface="Optima" panose="02000503060000020004" pitchFamily="2" charset="0"/>
              <a:ea typeface="Georgia" panose="02040502050405020303" charset="0"/>
              <a:cs typeface="Georgia" panose="02040502050405020303" charset="0"/>
            </a:endParaRPr>
          </a:p>
        </p:txBody>
      </p:sp>
      <p:sp>
        <p:nvSpPr>
          <p:cNvPr id="7" name="Subtitle 8"/>
          <p:cNvSpPr>
            <a:spLocks noGrp="1"/>
          </p:cNvSpPr>
          <p:nvPr>
            <p:ph type="subTitle" idx="1"/>
          </p:nvPr>
        </p:nvSpPr>
        <p:spPr>
          <a:xfrm>
            <a:off x="485140" y="870585"/>
            <a:ext cx="8519795" cy="5673090"/>
          </a:xfrm>
        </p:spPr>
        <p:txBody>
          <a:bodyPr>
            <a:normAutofit/>
          </a:bodyPr>
          <a:lstStyle/>
          <a:p>
            <a:pPr algn="l">
              <a:buFont typeface="Arial" panose="020B0604020202020204" pitchFamily="34" charset="0"/>
            </a:pPr>
            <a:r>
              <a:rPr lang="en-US" altLang="zh-CN" sz="1800" b="1" dirty="0">
                <a:latin typeface="Optima" panose="02000503060000020004" pitchFamily="2" charset="0"/>
              </a:rPr>
              <a:t>Baseline Methods:</a:t>
            </a:r>
          </a:p>
          <a:p>
            <a:pPr algn="l">
              <a:buFont typeface="Arial" panose="020B0604020202020204" pitchFamily="34" charset="0"/>
            </a:pPr>
            <a:r>
              <a:rPr lang="en-US" altLang="zh-CN" sz="1800" dirty="0">
                <a:latin typeface="Optima" panose="02000503060000020004" pitchFamily="2" charset="0"/>
              </a:rPr>
              <a:t>This task is zero-shot.</a:t>
            </a:r>
          </a:p>
          <a:p>
            <a:pPr algn="l">
              <a:buFont typeface="Arial" panose="020B0604020202020204" pitchFamily="34" charset="0"/>
            </a:pPr>
            <a:r>
              <a:rPr lang="en-US" altLang="zh-CN" sz="1800" dirty="0">
                <a:latin typeface="Optima" panose="02000503060000020004" pitchFamily="2" charset="0"/>
              </a:rPr>
              <a:t>IO: Directly input the prompt and let the LLM generate a constrained coherent passage. Each prompt runs 10 times.</a:t>
            </a:r>
          </a:p>
          <a:p>
            <a:pPr algn="l">
              <a:buFont typeface="Arial" panose="020B0604020202020204" pitchFamily="34" charset="0"/>
            </a:pPr>
            <a:r>
              <a:rPr lang="en-US" altLang="zh-CN" sz="1800" dirty="0">
                <a:latin typeface="Optima" panose="02000503060000020004" pitchFamily="2" charset="0"/>
              </a:rPr>
              <a:t>CoT: Before generating the passage, the LLM first outputs a simple plan (intermediate step). Each prompt runs 10 times.</a:t>
            </a:r>
          </a:p>
          <a:p>
            <a:pPr algn="l">
              <a:buFont typeface="Arial" panose="020B0604020202020204" pitchFamily="34" charset="0"/>
            </a:pPr>
            <a:r>
              <a:rPr lang="en-US" altLang="zh-CN" sz="1800" dirty="0">
                <a:latin typeface="Optima" panose="02000503060000020004" pitchFamily="2" charset="0"/>
              </a:rPr>
              <a:t>IO+Refine (k≤5): The LLM assesses whether the generated passage meets the initial coherence constraints. If not, it iteratively refines the passage up to 5 times.</a:t>
            </a:r>
          </a:p>
          <a:p>
            <a:pPr algn="l">
              <a:buFont typeface="Arial" panose="020B0604020202020204" pitchFamily="34" charset="0"/>
            </a:pPr>
            <a:endParaRPr lang="en-US" altLang="zh-CN" sz="1800" dirty="0">
              <a:latin typeface="Optima" panose="02000503060000020004" pitchFamily="2" charset="0"/>
            </a:endParaRPr>
          </a:p>
          <a:p>
            <a:pPr algn="l">
              <a:buFont typeface="Arial" panose="020B0604020202020204" pitchFamily="34" charset="0"/>
            </a:pPr>
            <a:r>
              <a:rPr lang="en-US" altLang="zh-CN" sz="1800" b="1" dirty="0">
                <a:latin typeface="Optima" panose="02000503060000020004" pitchFamily="2" charset="0"/>
              </a:rPr>
              <a:t>ToT Approach:</a:t>
            </a:r>
          </a:p>
          <a:p>
            <a:pPr algn="l">
              <a:buFont typeface="Arial" panose="020B0604020202020204" pitchFamily="34" charset="0"/>
            </a:pPr>
            <a:r>
              <a:rPr lang="en-US" altLang="zh-CN" sz="1800" dirty="0">
                <a:latin typeface="Optima" panose="02000503060000020004" pitchFamily="2" charset="0"/>
              </a:rPr>
              <a:t>The LLM first generates 5 plans.</a:t>
            </a:r>
          </a:p>
          <a:p>
            <a:pPr algn="l">
              <a:buFont typeface="Arial" panose="020B0604020202020204" pitchFamily="34" charset="0"/>
            </a:pPr>
            <a:r>
              <a:rPr lang="en-US" altLang="zh-CN" sz="1800" dirty="0">
                <a:latin typeface="Optima" panose="02000503060000020004" pitchFamily="2" charset="0"/>
              </a:rPr>
              <a:t>A state evaluator votes on the plans and selects the one with the highest score.</a:t>
            </a:r>
          </a:p>
          <a:p>
            <a:pPr algn="l">
              <a:buFont typeface="Arial" panose="020B0604020202020204" pitchFamily="34" charset="0"/>
            </a:pPr>
            <a:r>
              <a:rPr lang="en-US" altLang="zh-CN" sz="1800" dirty="0">
                <a:latin typeface="Optima" panose="02000503060000020004" pitchFamily="2" charset="0"/>
              </a:rPr>
              <a:t>Based on the selected plan, the LLM generates 5 different passages.</a:t>
            </a:r>
          </a:p>
          <a:p>
            <a:pPr algn="l">
              <a:buFont typeface="Arial" panose="020B0604020202020204" pitchFamily="34" charset="0"/>
            </a:pPr>
            <a:r>
              <a:rPr lang="en-US" altLang="zh-CN" sz="1800" dirty="0">
                <a:latin typeface="Optima" panose="02000503060000020004" pitchFamily="2" charset="0"/>
              </a:rPr>
              <a:t>The evaluator votes on the best passage.</a:t>
            </a:r>
          </a:p>
          <a:p>
            <a:pPr algn="l">
              <a:buFont typeface="Arial" panose="020B0604020202020204" pitchFamily="34" charset="0"/>
            </a:pPr>
            <a:endParaRPr lang="en-US" altLang="zh-CN" sz="1800" dirty="0">
              <a:latin typeface="Optima" panose="02000503060000020004" pitchFamily="2"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9003" y="6099168"/>
            <a:ext cx="2266849" cy="568754"/>
          </a:xfrm>
          <a:prstGeom prst="rect">
            <a:avLst/>
          </a:prstGeom>
        </p:spPr>
      </p:pic>
      <p:sp>
        <p:nvSpPr>
          <p:cNvPr id="5" name="Slide Number Placeholder 4"/>
          <p:cNvSpPr>
            <a:spLocks noGrp="1"/>
          </p:cNvSpPr>
          <p:nvPr>
            <p:ph type="sldNum" sz="quarter" idx="12"/>
          </p:nvPr>
        </p:nvSpPr>
        <p:spPr>
          <a:xfrm>
            <a:off x="465364" y="6395813"/>
            <a:ext cx="440127" cy="272109"/>
          </a:xfrm>
        </p:spPr>
        <p:txBody>
          <a:bodyPr/>
          <a:lstStyle/>
          <a:p>
            <a:fld id="{80458CAD-E111-F543-8FD5-52089A70F75A}" type="slidenum">
              <a:rPr lang="en-US" smtClean="0">
                <a:latin typeface="Optima" panose="02000503060000020004" pitchFamily="2" charset="0"/>
              </a:rPr>
              <a:t>22</a:t>
            </a:fld>
            <a:endParaRPr lang="en-US" dirty="0">
              <a:latin typeface="Optima" panose="02000503060000020004" pitchFamily="2" charset="0"/>
            </a:endParaRPr>
          </a:p>
        </p:txBody>
      </p:sp>
      <p:sp>
        <p:nvSpPr>
          <p:cNvPr id="10" name="Title 1"/>
          <p:cNvSpPr>
            <a:spLocks noGrp="1"/>
          </p:cNvSpPr>
          <p:nvPr>
            <p:ph type="ctrTitle"/>
          </p:nvPr>
        </p:nvSpPr>
        <p:spPr>
          <a:xfrm>
            <a:off x="673274" y="212942"/>
            <a:ext cx="7772400" cy="676406"/>
          </a:xfrm>
        </p:spPr>
        <p:txBody>
          <a:bodyPr>
            <a:normAutofit fontScale="90000"/>
          </a:bodyPr>
          <a:lstStyle/>
          <a:p>
            <a:pPr algn="l"/>
            <a:r>
              <a:rPr lang="en-US" sz="3200" dirty="0">
                <a:latin typeface="Optima" panose="02000503060000020004" pitchFamily="2" charset="0"/>
                <a:ea typeface="Georgia" panose="02040502050405020303" charset="0"/>
                <a:cs typeface="Georgia" panose="02040502050405020303" charset="0"/>
                <a:sym typeface="+mn-ea"/>
              </a:rPr>
              <a:t>Experiment2-Creative Writing-Result</a:t>
            </a:r>
            <a:endParaRPr lang="en-US" sz="3200" i="1" dirty="0">
              <a:latin typeface="Optima" panose="02000503060000020004" pitchFamily="2" charset="0"/>
              <a:ea typeface="Georgia" panose="02040502050405020303" charset="0"/>
              <a:cs typeface="Georgia" panose="02040502050405020303" charset="0"/>
            </a:endParaRPr>
          </a:p>
        </p:txBody>
      </p:sp>
      <p:sp>
        <p:nvSpPr>
          <p:cNvPr id="9" name="Subtitle 8"/>
          <p:cNvSpPr>
            <a:spLocks noGrp="1"/>
          </p:cNvSpPr>
          <p:nvPr>
            <p:ph type="subTitle" idx="1"/>
          </p:nvPr>
        </p:nvSpPr>
        <p:spPr>
          <a:xfrm>
            <a:off x="673100" y="3545205"/>
            <a:ext cx="7910195" cy="2527300"/>
          </a:xfrm>
        </p:spPr>
        <p:txBody>
          <a:bodyPr>
            <a:noAutofit/>
          </a:bodyPr>
          <a:lstStyle/>
          <a:p>
            <a:pPr algn="l">
              <a:buFont typeface="Arial" panose="020B0604020202020204" pitchFamily="34" charset="0"/>
            </a:pPr>
            <a:r>
              <a:rPr lang="en-US" altLang="zh-CN" sz="1500" dirty="0">
                <a:latin typeface="Optima" panose="02000503060000020004" pitchFamily="2" charset="0"/>
              </a:rPr>
              <a:t>Figure 5(a) shows that ToT-generated passages are rated by GPT-4 as more coherent compared to those generated by IO and CoT.</a:t>
            </a:r>
          </a:p>
          <a:p>
            <a:pPr algn="l">
              <a:buFont typeface="Arial" panose="020B0604020202020204" pitchFamily="34" charset="0"/>
            </a:pPr>
            <a:endParaRPr lang="en-US" altLang="zh-CN" sz="1500" dirty="0">
              <a:latin typeface="Optima" panose="02000503060000020004" pitchFamily="2" charset="0"/>
            </a:endParaRPr>
          </a:p>
          <a:p>
            <a:pPr algn="l">
              <a:buFont typeface="Arial" panose="020B0604020202020204" pitchFamily="34" charset="0"/>
            </a:pPr>
            <a:r>
              <a:rPr lang="en-US" altLang="zh-CN" sz="1500" dirty="0">
                <a:latin typeface="Optima" panose="02000503060000020004" pitchFamily="2" charset="0"/>
              </a:rPr>
              <a:t>To address concerns about the rigor of GPT-4’s scoring, Figure 5(b) presents human preferences when comparing ToT and CoT-generated passages. The results indicate that humans also favor ToT-generated passages more often.</a:t>
            </a:r>
          </a:p>
          <a:p>
            <a:pPr algn="l">
              <a:buFont typeface="Arial" panose="020B0604020202020204" pitchFamily="34" charset="0"/>
            </a:pPr>
            <a:endParaRPr lang="en-US" altLang="zh-CN" sz="1500" dirty="0">
              <a:latin typeface="Optima" panose="02000503060000020004" pitchFamily="2" charset="0"/>
            </a:endParaRPr>
          </a:p>
          <a:p>
            <a:pPr algn="l">
              <a:buFont typeface="Arial" panose="020B0604020202020204" pitchFamily="34" charset="0"/>
            </a:pPr>
            <a:endParaRPr lang="en-US" altLang="zh-CN" sz="1500" dirty="0">
              <a:latin typeface="Optima" panose="02000503060000020004" pitchFamily="2" charset="0"/>
            </a:endParaRPr>
          </a:p>
        </p:txBody>
      </p:sp>
      <p:pic>
        <p:nvPicPr>
          <p:cNvPr id="2" name="图片 1" descr="figure5"/>
          <p:cNvPicPr>
            <a:picLocks noChangeAspect="1"/>
          </p:cNvPicPr>
          <p:nvPr/>
        </p:nvPicPr>
        <p:blipFill>
          <a:blip r:embed="rId4"/>
          <a:stretch>
            <a:fillRect/>
          </a:stretch>
        </p:blipFill>
        <p:spPr>
          <a:xfrm>
            <a:off x="1557655" y="946785"/>
            <a:ext cx="5391150" cy="257175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9003" y="6099168"/>
            <a:ext cx="2266849" cy="568754"/>
          </a:xfrm>
          <a:prstGeom prst="rect">
            <a:avLst/>
          </a:prstGeom>
        </p:spPr>
      </p:pic>
      <p:sp>
        <p:nvSpPr>
          <p:cNvPr id="5" name="Slide Number Placeholder 4"/>
          <p:cNvSpPr>
            <a:spLocks noGrp="1"/>
          </p:cNvSpPr>
          <p:nvPr>
            <p:ph type="sldNum" sz="quarter" idx="12"/>
          </p:nvPr>
        </p:nvSpPr>
        <p:spPr>
          <a:xfrm>
            <a:off x="465364" y="6395813"/>
            <a:ext cx="440127" cy="272109"/>
          </a:xfrm>
        </p:spPr>
        <p:txBody>
          <a:bodyPr/>
          <a:lstStyle/>
          <a:p>
            <a:fld id="{80458CAD-E111-F543-8FD5-52089A70F75A}" type="slidenum">
              <a:rPr lang="en-US" smtClean="0">
                <a:latin typeface="Optima" panose="02000503060000020004" pitchFamily="2" charset="0"/>
              </a:rPr>
              <a:t>23</a:t>
            </a:fld>
            <a:endParaRPr lang="en-US" dirty="0">
              <a:latin typeface="Optima" panose="02000503060000020004" pitchFamily="2" charset="0"/>
            </a:endParaRPr>
          </a:p>
        </p:txBody>
      </p:sp>
      <p:sp>
        <p:nvSpPr>
          <p:cNvPr id="10" name="Title 1"/>
          <p:cNvSpPr>
            <a:spLocks noGrp="1"/>
          </p:cNvSpPr>
          <p:nvPr>
            <p:ph type="ctrTitle"/>
          </p:nvPr>
        </p:nvSpPr>
        <p:spPr>
          <a:xfrm>
            <a:off x="673274" y="212942"/>
            <a:ext cx="7772400" cy="676406"/>
          </a:xfrm>
        </p:spPr>
        <p:txBody>
          <a:bodyPr>
            <a:normAutofit/>
          </a:bodyPr>
          <a:lstStyle/>
          <a:p>
            <a:pPr algn="l"/>
            <a:r>
              <a:rPr lang="en-US" sz="3200" dirty="0">
                <a:latin typeface="Optima" panose="02000503060000020004" pitchFamily="2" charset="0"/>
                <a:ea typeface="Georgia" panose="02040502050405020303" charset="0"/>
                <a:cs typeface="Georgia" panose="02040502050405020303" charset="0"/>
                <a:sym typeface="+mn-ea"/>
              </a:rPr>
              <a:t>Experiment3-Crosswords</a:t>
            </a:r>
            <a:endParaRPr lang="en-US" sz="3200" i="1" dirty="0">
              <a:latin typeface="Optima" panose="02000503060000020004" pitchFamily="2" charset="0"/>
              <a:ea typeface="Georgia" panose="02040502050405020303" charset="0"/>
              <a:cs typeface="Georgia" panose="02040502050405020303" charset="0"/>
            </a:endParaRPr>
          </a:p>
        </p:txBody>
      </p:sp>
      <p:sp>
        <p:nvSpPr>
          <p:cNvPr id="9" name="Subtitle 8"/>
          <p:cNvSpPr>
            <a:spLocks noGrp="1"/>
          </p:cNvSpPr>
          <p:nvPr>
            <p:ph type="subTitle" idx="1"/>
          </p:nvPr>
        </p:nvSpPr>
        <p:spPr>
          <a:xfrm>
            <a:off x="673100" y="4944110"/>
            <a:ext cx="7910195" cy="1155065"/>
          </a:xfrm>
        </p:spPr>
        <p:txBody>
          <a:bodyPr>
            <a:normAutofit/>
          </a:bodyPr>
          <a:lstStyle/>
          <a:p>
            <a:pPr algn="l">
              <a:buFont typeface="Arial" panose="020B0604020202020204" pitchFamily="34" charset="0"/>
            </a:pPr>
            <a:r>
              <a:rPr lang="en-US" altLang="zh-CN" sz="1600" dirty="0">
                <a:latin typeface="Optima" panose="02000503060000020004" pitchFamily="2" charset="0"/>
                <a:sym typeface="Wingdings" panose="05000000000000000000" pitchFamily="2" charset="2"/>
              </a:rPr>
              <a:t>It is worth noting that the goal of this experiment is not to solve the crossword puzzle task but rather to explore the limitations of using LMs themselves as a heuristic method.</a:t>
            </a:r>
          </a:p>
          <a:p>
            <a:pPr lvl="1" algn="l">
              <a:buFont typeface="Arial" panose="020B0604020202020204" pitchFamily="34" charset="0"/>
              <a:buChar char="•"/>
            </a:pPr>
            <a:endParaRPr lang="en-US" sz="1400" i="1" dirty="0">
              <a:latin typeface="Optima" panose="02000503060000020004" pitchFamily="2" charset="0"/>
            </a:endParaRPr>
          </a:p>
          <a:p>
            <a:pPr marL="342900" indent="-342900" algn="l">
              <a:buFont typeface="Arial" panose="020B0604020202020204" pitchFamily="34" charset="0"/>
              <a:buChar char="•"/>
            </a:pPr>
            <a:endParaRPr lang="en-US" sz="1800" dirty="0">
              <a:latin typeface="Optima" panose="02000503060000020004" pitchFamily="2" charset="0"/>
            </a:endParaRPr>
          </a:p>
        </p:txBody>
      </p:sp>
      <p:pic>
        <p:nvPicPr>
          <p:cNvPr id="2" name="图片 1" descr="figure6"/>
          <p:cNvPicPr>
            <a:picLocks noChangeAspect="1"/>
          </p:cNvPicPr>
          <p:nvPr/>
        </p:nvPicPr>
        <p:blipFill>
          <a:blip r:embed="rId4"/>
          <a:stretch>
            <a:fillRect/>
          </a:stretch>
        </p:blipFill>
        <p:spPr>
          <a:xfrm>
            <a:off x="299720" y="889635"/>
            <a:ext cx="8543925" cy="389572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9003" y="6099168"/>
            <a:ext cx="2266849" cy="568754"/>
          </a:xfrm>
          <a:prstGeom prst="rect">
            <a:avLst/>
          </a:prstGeom>
        </p:spPr>
      </p:pic>
      <p:sp>
        <p:nvSpPr>
          <p:cNvPr id="5" name="Slide Number Placeholder 4"/>
          <p:cNvSpPr>
            <a:spLocks noGrp="1"/>
          </p:cNvSpPr>
          <p:nvPr>
            <p:ph type="sldNum" sz="quarter" idx="12"/>
          </p:nvPr>
        </p:nvSpPr>
        <p:spPr>
          <a:xfrm>
            <a:off x="465364" y="6395813"/>
            <a:ext cx="440127" cy="272109"/>
          </a:xfrm>
        </p:spPr>
        <p:txBody>
          <a:bodyPr/>
          <a:lstStyle/>
          <a:p>
            <a:fld id="{80458CAD-E111-F543-8FD5-52089A70F75A}" type="slidenum">
              <a:rPr lang="en-US" smtClean="0">
                <a:latin typeface="Optima" panose="02000503060000020004" pitchFamily="2" charset="0"/>
              </a:rPr>
              <a:t>24</a:t>
            </a:fld>
            <a:endParaRPr lang="en-US" dirty="0">
              <a:latin typeface="Optima" panose="02000503060000020004" pitchFamily="2" charset="0"/>
            </a:endParaRPr>
          </a:p>
        </p:txBody>
      </p:sp>
      <p:sp>
        <p:nvSpPr>
          <p:cNvPr id="10" name="Title 1"/>
          <p:cNvSpPr>
            <a:spLocks noGrp="1"/>
          </p:cNvSpPr>
          <p:nvPr>
            <p:ph type="ctrTitle"/>
          </p:nvPr>
        </p:nvSpPr>
        <p:spPr>
          <a:xfrm>
            <a:off x="673274" y="212942"/>
            <a:ext cx="7772400" cy="676406"/>
          </a:xfrm>
        </p:spPr>
        <p:txBody>
          <a:bodyPr>
            <a:normAutofit/>
          </a:bodyPr>
          <a:lstStyle/>
          <a:p>
            <a:pPr algn="l"/>
            <a:r>
              <a:rPr lang="en-US" sz="2800" dirty="0">
                <a:latin typeface="Optima" panose="02000503060000020004" pitchFamily="2" charset="0"/>
                <a:ea typeface="Georgia" panose="02040502050405020303" charset="0"/>
                <a:cs typeface="Georgia" panose="02040502050405020303" charset="0"/>
                <a:sym typeface="+mn-ea"/>
              </a:rPr>
              <a:t>Experiment3-Crosswords</a:t>
            </a:r>
            <a:endParaRPr lang="en-US" sz="2800" dirty="0">
              <a:latin typeface="Optima" panose="02000503060000020004" pitchFamily="2" charset="0"/>
              <a:ea typeface="Georgia" panose="02040502050405020303" charset="0"/>
              <a:cs typeface="Georgia" panose="02040502050405020303" charset="0"/>
            </a:endParaRPr>
          </a:p>
        </p:txBody>
      </p:sp>
      <p:sp>
        <p:nvSpPr>
          <p:cNvPr id="7" name="Subtitle 8"/>
          <p:cNvSpPr>
            <a:spLocks noGrp="1"/>
          </p:cNvSpPr>
          <p:nvPr>
            <p:ph type="subTitle" idx="1"/>
          </p:nvPr>
        </p:nvSpPr>
        <p:spPr>
          <a:xfrm>
            <a:off x="578485" y="1024890"/>
            <a:ext cx="8496300" cy="4939030"/>
          </a:xfrm>
        </p:spPr>
        <p:txBody>
          <a:bodyPr>
            <a:noAutofit/>
          </a:bodyPr>
          <a:lstStyle/>
          <a:p>
            <a:pPr algn="l">
              <a:buFont typeface="Arial" panose="020B0604020202020204" pitchFamily="34" charset="0"/>
            </a:pPr>
            <a:r>
              <a:rPr lang="en-US" altLang="zh-CN" sz="1400" b="1" dirty="0">
                <a:latin typeface="Optima" panose="02000503060000020004" pitchFamily="2" charset="0"/>
              </a:rPr>
              <a:t>Task Setup:</a:t>
            </a:r>
          </a:p>
          <a:p>
            <a:pPr algn="l">
              <a:buFont typeface="Arial" panose="020B0604020202020204" pitchFamily="34" charset="0"/>
            </a:pPr>
            <a:r>
              <a:rPr lang="en-US" altLang="zh-CN" sz="1400" dirty="0">
                <a:latin typeface="Optima" panose="02000503060000020004" pitchFamily="2" charset="0"/>
              </a:rPr>
              <a:t>20 crossword puzzles were selected from GooBix to evaluate ToT's guidance capability, with 5 additional puzzles used for designing prompts.</a:t>
            </a:r>
          </a:p>
          <a:p>
            <a:pPr algn="l">
              <a:buFont typeface="Arial" panose="020B0604020202020204" pitchFamily="34" charset="0"/>
            </a:pPr>
            <a:r>
              <a:rPr lang="en-US" altLang="zh-CN" sz="1400" dirty="0">
                <a:latin typeface="Optima" panose="02000503060000020004" pitchFamily="2" charset="0"/>
              </a:rPr>
              <a:t>For each puzzle, the initial input consists of 5 horizontal word clues and 5 vertical word clues.</a:t>
            </a:r>
          </a:p>
          <a:p>
            <a:pPr algn="l">
              <a:buFont typeface="Arial" panose="020B0604020202020204" pitchFamily="34" charset="0"/>
            </a:pPr>
            <a:r>
              <a:rPr lang="en-US" altLang="zh-CN" sz="1400" dirty="0">
                <a:latin typeface="Optima" panose="02000503060000020004" pitchFamily="2" charset="0"/>
              </a:rPr>
              <a:t>The output should be 10 words (filling all 25 letters) to complete the crossword grid.</a:t>
            </a:r>
          </a:p>
          <a:p>
            <a:pPr algn="l">
              <a:buFont typeface="Arial" panose="020B0604020202020204" pitchFamily="34" charset="0"/>
            </a:pPr>
            <a:r>
              <a:rPr lang="en-US" altLang="zh-CN" sz="1400" dirty="0">
                <a:latin typeface="Optima" panose="02000503060000020004" pitchFamily="2" charset="0"/>
              </a:rPr>
              <a:t>To assess ToT’s guidance effectiveness, this paper evaluates three levels of performance:</a:t>
            </a:r>
          </a:p>
          <a:p>
            <a:pPr algn="l">
              <a:buFont typeface="Arial" panose="020B0604020202020204" pitchFamily="34" charset="0"/>
            </a:pPr>
            <a:r>
              <a:rPr lang="en-US" altLang="zh-CN" sz="1400" dirty="0">
                <a:latin typeface="Optima" panose="02000503060000020004" pitchFamily="2" charset="0"/>
              </a:rPr>
              <a:t>The number of correct letters (maximum of 25 per game).</a:t>
            </a:r>
          </a:p>
          <a:p>
            <a:pPr algn="l">
              <a:buFont typeface="Arial" panose="020B0604020202020204" pitchFamily="34" charset="0"/>
            </a:pPr>
            <a:r>
              <a:rPr lang="en-US" altLang="zh-CN" sz="1400" dirty="0">
                <a:latin typeface="Optima" panose="02000503060000020004" pitchFamily="2" charset="0"/>
              </a:rPr>
              <a:t>The number of correct words (maximum of 10 per game).</a:t>
            </a:r>
          </a:p>
          <a:p>
            <a:pPr algn="l">
              <a:buFont typeface="Arial" panose="020B0604020202020204" pitchFamily="34" charset="0"/>
            </a:pPr>
            <a:r>
              <a:rPr lang="en-US" altLang="zh-CN" sz="1400" dirty="0">
                <a:latin typeface="Optima" panose="02000503060000020004" pitchFamily="2" charset="0"/>
              </a:rPr>
              <a:t>Whether the puzzle is fully completed.</a:t>
            </a:r>
          </a:p>
          <a:p>
            <a:pPr algn="l">
              <a:buFont typeface="Arial" panose="020B0604020202020204" pitchFamily="34" charset="0"/>
            </a:pPr>
            <a:endParaRPr lang="en-US" altLang="zh-CN" sz="1400" dirty="0">
              <a:latin typeface="Optima" panose="02000503060000020004" pitchFamily="2" charset="0"/>
            </a:endParaRPr>
          </a:p>
          <a:p>
            <a:pPr algn="l">
              <a:buFont typeface="Arial" panose="020B0604020202020204" pitchFamily="34" charset="0"/>
            </a:pPr>
            <a:r>
              <a:rPr lang="en-US" altLang="zh-CN" sz="1400" b="1" dirty="0">
                <a:latin typeface="Optima" panose="02000503060000020004" pitchFamily="2" charset="0"/>
              </a:rPr>
              <a:t>Baseline Methods:</a:t>
            </a:r>
            <a:endParaRPr lang="en-US" altLang="zh-CN" sz="1400" dirty="0">
              <a:latin typeface="Optima" panose="02000503060000020004" pitchFamily="2" charset="0"/>
            </a:endParaRPr>
          </a:p>
          <a:p>
            <a:pPr algn="l">
              <a:buFont typeface="Arial" panose="020B0604020202020204" pitchFamily="34" charset="0"/>
            </a:pPr>
            <a:r>
              <a:rPr lang="en-US" altLang="zh-CN" sz="1400" dirty="0">
                <a:latin typeface="Optima" panose="02000503060000020004" pitchFamily="2" charset="0"/>
              </a:rPr>
              <a:t>IO: The prompt includes 5 selected input-output examples to guide the LLM. Each prompt  runs 10 times, and the average result is taken.</a:t>
            </a:r>
          </a:p>
          <a:p>
            <a:pPr algn="l">
              <a:buFont typeface="Arial" panose="020B0604020202020204" pitchFamily="34" charset="0"/>
            </a:pPr>
            <a:r>
              <a:rPr lang="en-US" altLang="zh-CN" sz="1400" dirty="0">
                <a:latin typeface="Optima" panose="02000503060000020004" pitchFamily="2" charset="0"/>
              </a:rPr>
              <a:t>CoT: Builds upon the IO prompt, but includes intermediate steps where previously filled words are shown in sequence: h1, ..., h5, v1, ..., v5.</a:t>
            </a:r>
          </a:p>
          <a:p>
            <a:pPr algn="l">
              <a:buFont typeface="Arial" panose="020B0604020202020204" pitchFamily="34" charset="0"/>
            </a:pPr>
            <a:endParaRPr lang="en-US" altLang="zh-CN" sz="1400" dirty="0">
              <a:latin typeface="Optima" panose="02000503060000020004" pitchFamily="2"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9003" y="6099168"/>
            <a:ext cx="2266849" cy="568754"/>
          </a:xfrm>
          <a:prstGeom prst="rect">
            <a:avLst/>
          </a:prstGeom>
        </p:spPr>
      </p:pic>
      <p:sp>
        <p:nvSpPr>
          <p:cNvPr id="5" name="Slide Number Placeholder 4"/>
          <p:cNvSpPr>
            <a:spLocks noGrp="1"/>
          </p:cNvSpPr>
          <p:nvPr>
            <p:ph type="sldNum" sz="quarter" idx="12"/>
          </p:nvPr>
        </p:nvSpPr>
        <p:spPr>
          <a:xfrm>
            <a:off x="465364" y="6395813"/>
            <a:ext cx="440127" cy="272109"/>
          </a:xfrm>
        </p:spPr>
        <p:txBody>
          <a:bodyPr/>
          <a:lstStyle/>
          <a:p>
            <a:fld id="{80458CAD-E111-F543-8FD5-52089A70F75A}" type="slidenum">
              <a:rPr lang="en-US" smtClean="0">
                <a:latin typeface="Optima" panose="02000503060000020004" pitchFamily="2" charset="0"/>
              </a:rPr>
              <a:t>25</a:t>
            </a:fld>
            <a:endParaRPr lang="en-US" dirty="0">
              <a:latin typeface="Optima" panose="02000503060000020004" pitchFamily="2" charset="0"/>
            </a:endParaRPr>
          </a:p>
        </p:txBody>
      </p:sp>
      <p:sp>
        <p:nvSpPr>
          <p:cNvPr id="10" name="Title 1"/>
          <p:cNvSpPr>
            <a:spLocks noGrp="1"/>
          </p:cNvSpPr>
          <p:nvPr>
            <p:ph type="ctrTitle"/>
          </p:nvPr>
        </p:nvSpPr>
        <p:spPr>
          <a:xfrm>
            <a:off x="585644" y="151982"/>
            <a:ext cx="7772400" cy="676406"/>
          </a:xfrm>
        </p:spPr>
        <p:txBody>
          <a:bodyPr>
            <a:normAutofit/>
          </a:bodyPr>
          <a:lstStyle/>
          <a:p>
            <a:pPr algn="l"/>
            <a:r>
              <a:rPr lang="en-US" sz="2400" dirty="0">
                <a:latin typeface="Optima" panose="02000503060000020004" pitchFamily="2" charset="0"/>
              </a:rPr>
              <a:t>     </a:t>
            </a:r>
            <a:r>
              <a:rPr lang="en-US" sz="2800" dirty="0">
                <a:latin typeface="Optima" panose="02000503060000020004" pitchFamily="2" charset="0"/>
                <a:ea typeface="Georgia" panose="02040502050405020303" charset="0"/>
                <a:cs typeface="Georgia" panose="02040502050405020303" charset="0"/>
                <a:sym typeface="+mn-ea"/>
              </a:rPr>
              <a:t>Experiment3-Crosswords</a:t>
            </a:r>
          </a:p>
        </p:txBody>
      </p:sp>
      <p:sp>
        <p:nvSpPr>
          <p:cNvPr id="7" name="Subtitle 8"/>
          <p:cNvSpPr>
            <a:spLocks noGrp="1"/>
          </p:cNvSpPr>
          <p:nvPr>
            <p:ph type="subTitle" idx="1"/>
          </p:nvPr>
        </p:nvSpPr>
        <p:spPr>
          <a:xfrm>
            <a:off x="465455" y="828040"/>
            <a:ext cx="8303260" cy="4805045"/>
          </a:xfrm>
        </p:spPr>
        <p:txBody>
          <a:bodyPr>
            <a:noAutofit/>
          </a:bodyPr>
          <a:lstStyle/>
          <a:p>
            <a:pPr algn="l"/>
            <a:r>
              <a:rPr lang="en-US" altLang="zh-CN" sz="1400" b="1" dirty="0">
                <a:latin typeface="Optima" panose="02000503060000020004" pitchFamily="2" charset="0"/>
              </a:rPr>
              <a:t>ToT Approach:</a:t>
            </a:r>
          </a:p>
          <a:p>
            <a:pPr algn="l"/>
            <a:r>
              <a:rPr lang="en-US" altLang="zh-CN" sz="1400" dirty="0">
                <a:latin typeface="Optima" panose="02000503060000020004" pitchFamily="2" charset="0"/>
              </a:rPr>
              <a:t>DFS is used to expand the most promising word clues continuously. If the current state is determined to be unsolvable, backtracking occurs to explore alternative states.</a:t>
            </a:r>
          </a:p>
          <a:p>
            <a:pPr algn="l"/>
            <a:r>
              <a:rPr lang="en-US" altLang="zh-CN" sz="1400" dirty="0">
                <a:latin typeface="Optima" panose="02000503060000020004" pitchFamily="2" charset="0"/>
              </a:rPr>
              <a:t>When filling a new word, ToT ensures that previously filled letters are not overwritten.</a:t>
            </a:r>
          </a:p>
          <a:p>
            <a:pPr algn="l"/>
            <a:r>
              <a:rPr lang="en-US" altLang="zh-CN" sz="1400" dirty="0">
                <a:latin typeface="Optima" panose="02000503060000020004" pitchFamily="2" charset="0"/>
              </a:rPr>
              <a:t>Each state in ToT completes one word, so the maximum depth of ToT’s search tree is 10.</a:t>
            </a:r>
          </a:p>
          <a:p>
            <a:pPr algn="l"/>
            <a:r>
              <a:rPr lang="en-US" altLang="zh-CN" sz="1400" b="1" dirty="0">
                <a:latin typeface="Optima" panose="02000503060000020004" pitchFamily="2" charset="0"/>
              </a:rPr>
              <a:t>Prompt Design for ToT:</a:t>
            </a:r>
          </a:p>
          <a:p>
            <a:pPr algn="l"/>
            <a:r>
              <a:rPr lang="en-US" altLang="zh-CN" sz="1400" dirty="0">
                <a:latin typeface="Optima" panose="02000503060000020004" pitchFamily="2" charset="0"/>
              </a:rPr>
              <a:t>Already filled letters are appended to their corresponding clues in the prompt (e.g., v1. To heap: tm_s_, as shown in the figure).</a:t>
            </a:r>
          </a:p>
          <a:p>
            <a:pPr algn="l"/>
            <a:r>
              <a:rPr lang="en-US" altLang="zh-CN" sz="1400" dirty="0">
                <a:latin typeface="Optima" panose="02000503060000020004" pitchFamily="2" charset="0"/>
              </a:rPr>
              <a:t>The designed prompt is input into the LLM 5 times to generate 5 ranked sequences of proposed words and placements (as shown in the Thought Proposals in the figure).</a:t>
            </a:r>
          </a:p>
          <a:p>
            <a:pPr algn="l"/>
            <a:r>
              <a:rPr lang="en-US" altLang="zh-CN" sz="1400" dirty="0">
                <a:latin typeface="Optima" panose="02000503060000020004" pitchFamily="2" charset="0"/>
              </a:rPr>
              <a:t>Each proposal is assigned a confidence level, and the results are aggregated to determine the final DFS search order.</a:t>
            </a:r>
          </a:p>
          <a:p>
            <a:pPr algn="l"/>
            <a:r>
              <a:rPr lang="en-US" altLang="zh-CN" sz="1400" b="1" dirty="0">
                <a:latin typeface="Optima" panose="02000503060000020004" pitchFamily="2" charset="0"/>
              </a:rPr>
              <a:t>State Evaluation (as shown in the figure):</a:t>
            </a:r>
          </a:p>
          <a:p>
            <a:pPr algn="l"/>
            <a:r>
              <a:rPr lang="en-US" altLang="zh-CN" sz="1400" dirty="0">
                <a:latin typeface="Optima" panose="02000503060000020004" pitchFamily="2" charset="0"/>
              </a:rPr>
              <a:t>The current filled words and remaining clues are input into the evaluator.</a:t>
            </a:r>
          </a:p>
          <a:p>
            <a:pPr algn="l"/>
            <a:r>
              <a:rPr lang="en-US" altLang="zh-CN" sz="1400" dirty="0">
                <a:latin typeface="Optima" panose="02000503060000020004" pitchFamily="2" charset="0"/>
              </a:rPr>
              <a:t>If any clue is determined to be unsolvable, the branch is immediately pruned, and backtracking occurs.</a:t>
            </a:r>
          </a:p>
          <a:p>
            <a:pPr algn="l"/>
            <a:r>
              <a:rPr lang="en-US" altLang="zh-CN" sz="1400" dirty="0">
                <a:latin typeface="Optima" panose="02000503060000020004" pitchFamily="2" charset="0"/>
              </a:rPr>
              <a:t>To improve efficiency:</a:t>
            </a:r>
          </a:p>
          <a:p>
            <a:pPr algn="l"/>
            <a:r>
              <a:rPr lang="en-US" altLang="zh-CN" sz="1400" dirty="0">
                <a:latin typeface="Optima" panose="02000503060000020004" pitchFamily="2" charset="0"/>
              </a:rPr>
              <a:t>The DFS maximum search depth is limited to 100 steps.</a:t>
            </a:r>
          </a:p>
          <a:p>
            <a:pPr algn="l"/>
            <a:r>
              <a:rPr lang="en-US" altLang="zh-CN" sz="1400" dirty="0">
                <a:latin typeface="Optima" panose="02000503060000020004" pitchFamily="2" charset="0"/>
              </a:rPr>
              <a:t>If the search reaches 100 steps without a solution, the deepest explored state is used as the final output.</a:t>
            </a:r>
          </a:p>
          <a:p>
            <a:pPr algn="l">
              <a:buFont typeface="Arial" panose="020B0604020202020204" pitchFamily="34" charset="0"/>
              <a:buChar char="•"/>
            </a:pPr>
            <a:endParaRPr lang="en-US" sz="1400" dirty="0">
              <a:latin typeface="Optima" panose="02000503060000020004" pitchFamily="2" charset="0"/>
            </a:endParaRPr>
          </a:p>
        </p:txBody>
      </p:sp>
      <p:sp>
        <p:nvSpPr>
          <p:cNvPr id="3" name="文本框 2"/>
          <p:cNvSpPr txBox="1"/>
          <p:nvPr/>
        </p:nvSpPr>
        <p:spPr>
          <a:xfrm>
            <a:off x="4244975" y="1694180"/>
            <a:ext cx="3048000" cy="368300"/>
          </a:xfrm>
          <a:prstGeom prst="rect">
            <a:avLst/>
          </a:prstGeom>
          <a:noFill/>
        </p:spPr>
        <p:txBody>
          <a:bodyPr wrap="square" rtlCol="0">
            <a:spAutoFit/>
          </a:bodyPr>
          <a:lstStyle/>
          <a:p>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9003" y="6099168"/>
            <a:ext cx="2266849" cy="568754"/>
          </a:xfrm>
          <a:prstGeom prst="rect">
            <a:avLst/>
          </a:prstGeom>
        </p:spPr>
      </p:pic>
      <p:sp>
        <p:nvSpPr>
          <p:cNvPr id="5" name="Slide Number Placeholder 4"/>
          <p:cNvSpPr>
            <a:spLocks noGrp="1"/>
          </p:cNvSpPr>
          <p:nvPr>
            <p:ph type="sldNum" sz="quarter" idx="12"/>
          </p:nvPr>
        </p:nvSpPr>
        <p:spPr>
          <a:xfrm>
            <a:off x="465364" y="6395813"/>
            <a:ext cx="440127" cy="272109"/>
          </a:xfrm>
        </p:spPr>
        <p:txBody>
          <a:bodyPr/>
          <a:lstStyle/>
          <a:p>
            <a:fld id="{80458CAD-E111-F543-8FD5-52089A70F75A}" type="slidenum">
              <a:rPr lang="en-US" smtClean="0">
                <a:latin typeface="Optima" panose="02000503060000020004" pitchFamily="2" charset="0"/>
              </a:rPr>
              <a:t>26</a:t>
            </a:fld>
            <a:endParaRPr lang="en-US" dirty="0">
              <a:latin typeface="Optima" panose="02000503060000020004" pitchFamily="2" charset="0"/>
            </a:endParaRPr>
          </a:p>
        </p:txBody>
      </p:sp>
      <p:sp>
        <p:nvSpPr>
          <p:cNvPr id="10" name="Title 1"/>
          <p:cNvSpPr>
            <a:spLocks noGrp="1"/>
          </p:cNvSpPr>
          <p:nvPr>
            <p:ph type="ctrTitle"/>
          </p:nvPr>
        </p:nvSpPr>
        <p:spPr>
          <a:xfrm>
            <a:off x="673274" y="212942"/>
            <a:ext cx="7772400" cy="676406"/>
          </a:xfrm>
        </p:spPr>
        <p:txBody>
          <a:bodyPr>
            <a:normAutofit/>
          </a:bodyPr>
          <a:lstStyle/>
          <a:p>
            <a:pPr algn="l"/>
            <a:r>
              <a:rPr lang="en-US" sz="3200" dirty="0">
                <a:latin typeface="Optima" panose="02000503060000020004" pitchFamily="2" charset="0"/>
                <a:sym typeface="+mn-ea"/>
              </a:rPr>
              <a:t>  </a:t>
            </a:r>
            <a:r>
              <a:rPr lang="en-US" sz="3200" dirty="0">
                <a:latin typeface="Optima" panose="02000503060000020004" pitchFamily="2" charset="0"/>
                <a:ea typeface="Georgia" panose="02040502050405020303" charset="0"/>
                <a:cs typeface="Georgia" panose="02040502050405020303" charset="0"/>
                <a:sym typeface="+mn-ea"/>
              </a:rPr>
              <a:t>Experiment3-Crosswords-Result</a:t>
            </a:r>
            <a:endParaRPr lang="en-US" sz="3200" dirty="0">
              <a:latin typeface="Optima" panose="02000503060000020004" pitchFamily="2" charset="0"/>
              <a:ea typeface="Georgia" panose="02040502050405020303" charset="0"/>
              <a:cs typeface="Georgia" panose="02040502050405020303" charset="0"/>
            </a:endParaRPr>
          </a:p>
        </p:txBody>
      </p:sp>
      <p:sp>
        <p:nvSpPr>
          <p:cNvPr id="7" name="Subtitle 8"/>
          <p:cNvSpPr>
            <a:spLocks noGrp="1"/>
          </p:cNvSpPr>
          <p:nvPr>
            <p:ph type="subTitle" idx="1"/>
          </p:nvPr>
        </p:nvSpPr>
        <p:spPr>
          <a:xfrm>
            <a:off x="3442335" y="889635"/>
            <a:ext cx="5333365" cy="5222240"/>
          </a:xfrm>
        </p:spPr>
        <p:txBody>
          <a:bodyPr>
            <a:noAutofit/>
          </a:bodyPr>
          <a:lstStyle/>
          <a:p>
            <a:pPr algn="l">
              <a:buFont typeface="Arial" panose="020B0604020202020204" pitchFamily="34" charset="0"/>
            </a:pPr>
            <a:r>
              <a:rPr lang="en-US" altLang="zh-CN" sz="1200" dirty="0">
                <a:latin typeface="Optima" panose="02000503060000020004" pitchFamily="2" charset="0"/>
              </a:rPr>
              <a:t>The results are clear—ToT outperforms both baseline methods at every level, even successfully completing 4 full crossword puzzles.</a:t>
            </a:r>
          </a:p>
          <a:p>
            <a:pPr algn="l">
              <a:buFont typeface="Arial" panose="020B0604020202020204" pitchFamily="34" charset="0"/>
            </a:pPr>
            <a:r>
              <a:rPr lang="en-US" altLang="zh-CN" sz="1200" dirty="0">
                <a:latin typeface="Optima" panose="02000503060000020004" pitchFamily="2" charset="0"/>
              </a:rPr>
              <a:t>This approach performs even better than ToT, indicating that the current heuristic (LM evaluator) still has room for improvement.</a:t>
            </a:r>
          </a:p>
          <a:p>
            <a:pPr algn="l">
              <a:buFont typeface="Arial" panose="020B0604020202020204" pitchFamily="34" charset="0"/>
            </a:pPr>
            <a:endParaRPr lang="en-US" altLang="zh-CN" sz="1200" dirty="0">
              <a:latin typeface="Optima" panose="02000503060000020004" pitchFamily="2" charset="0"/>
            </a:endParaRPr>
          </a:p>
          <a:p>
            <a:pPr algn="l">
              <a:buFont typeface="Arial" panose="020B0604020202020204" pitchFamily="34" charset="0"/>
            </a:pPr>
            <a:r>
              <a:rPr lang="en-US" altLang="zh-CN" sz="1200" b="1" dirty="0">
                <a:latin typeface="Optima" panose="02000503060000020004" pitchFamily="2" charset="0"/>
              </a:rPr>
              <a:t>What happens without pruning?</a:t>
            </a:r>
          </a:p>
          <a:p>
            <a:pPr algn="l">
              <a:buFont typeface="Arial" panose="020B0604020202020204" pitchFamily="34" charset="0"/>
            </a:pPr>
            <a:endParaRPr lang="en-US" altLang="zh-CN" sz="1200" dirty="0">
              <a:latin typeface="Optima" panose="02000503060000020004" pitchFamily="2" charset="0"/>
            </a:endParaRPr>
          </a:p>
          <a:p>
            <a:pPr algn="l">
              <a:buFont typeface="Arial" panose="020B0604020202020204" pitchFamily="34" charset="0"/>
            </a:pPr>
            <a:r>
              <a:rPr lang="en-US" altLang="zh-CN" sz="1200" b="1" dirty="0">
                <a:latin typeface="Optima" panose="02000503060000020004" pitchFamily="2" charset="0"/>
              </a:rPr>
              <a:t>What happens without backtracking?</a:t>
            </a:r>
          </a:p>
          <a:p>
            <a:pPr algn="l">
              <a:buFont typeface="Arial" panose="020B0604020202020204" pitchFamily="34" charset="0"/>
            </a:pPr>
            <a:r>
              <a:rPr lang="en-US" altLang="zh-CN" sz="1200" dirty="0">
                <a:latin typeface="Optima" panose="02000503060000020004" pitchFamily="2" charset="0"/>
              </a:rPr>
              <a:t>"-backtrack" means no backtracking is used. Instead, at each step, the model chooses the most promising clue, overwriting previously filled letters if necessary, and limits the search depth to 20 layers.</a:t>
            </a:r>
          </a:p>
          <a:p>
            <a:pPr algn="l">
              <a:buFont typeface="Arial" panose="020B0604020202020204" pitchFamily="34" charset="0"/>
            </a:pPr>
            <a:endParaRPr lang="en-US" altLang="zh-CN" sz="1200" dirty="0">
              <a:latin typeface="Optima" panose="02000503060000020004" pitchFamily="2" charset="0"/>
            </a:endParaRPr>
          </a:p>
          <a:p>
            <a:pPr algn="l">
              <a:buFont typeface="Arial" panose="020B0604020202020204" pitchFamily="34" charset="0"/>
            </a:pPr>
            <a:r>
              <a:rPr lang="en-US" altLang="zh-CN" sz="1200" b="1" dirty="0">
                <a:latin typeface="Optima" panose="02000503060000020004" pitchFamily="2" charset="0"/>
              </a:rPr>
              <a:t>Key Takeaways:</a:t>
            </a:r>
          </a:p>
          <a:p>
            <a:pPr algn="l">
              <a:buFont typeface="Arial" panose="020B0604020202020204" pitchFamily="34" charset="0"/>
            </a:pPr>
            <a:r>
              <a:rPr lang="en-US" altLang="zh-CN" sz="1200" dirty="0">
                <a:latin typeface="Optima" panose="02000503060000020004" pitchFamily="2" charset="0"/>
              </a:rPr>
              <a:t>The results from "-prune" and "-backtrack" show that pruning and backtracking are essential for successfully solving an entire crossword puzzle.</a:t>
            </a:r>
          </a:p>
        </p:txBody>
      </p:sp>
      <p:pic>
        <p:nvPicPr>
          <p:cNvPr id="3" name="图片 2" descr="table3"/>
          <p:cNvPicPr>
            <a:picLocks noChangeAspect="1"/>
          </p:cNvPicPr>
          <p:nvPr/>
        </p:nvPicPr>
        <p:blipFill>
          <a:blip r:embed="rId4"/>
          <a:stretch>
            <a:fillRect/>
          </a:stretch>
        </p:blipFill>
        <p:spPr>
          <a:xfrm>
            <a:off x="213360" y="889635"/>
            <a:ext cx="3171825" cy="257175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9003" y="6099168"/>
            <a:ext cx="2266849" cy="568754"/>
          </a:xfrm>
          <a:prstGeom prst="rect">
            <a:avLst/>
          </a:prstGeom>
        </p:spPr>
      </p:pic>
      <p:sp>
        <p:nvSpPr>
          <p:cNvPr id="5" name="Slide Number Placeholder 4"/>
          <p:cNvSpPr>
            <a:spLocks noGrp="1"/>
          </p:cNvSpPr>
          <p:nvPr>
            <p:ph type="sldNum" sz="quarter" idx="12"/>
          </p:nvPr>
        </p:nvSpPr>
        <p:spPr>
          <a:xfrm>
            <a:off x="465364" y="6395813"/>
            <a:ext cx="440127" cy="272109"/>
          </a:xfrm>
        </p:spPr>
        <p:txBody>
          <a:bodyPr/>
          <a:lstStyle/>
          <a:p>
            <a:fld id="{80458CAD-E111-F543-8FD5-52089A70F75A}" type="slidenum">
              <a:rPr lang="en-US" smtClean="0">
                <a:latin typeface="Optima" panose="02000503060000020004" pitchFamily="2" charset="0"/>
              </a:rPr>
              <a:t>27</a:t>
            </a:fld>
            <a:endParaRPr lang="en-US" dirty="0">
              <a:latin typeface="Optima" panose="02000503060000020004" pitchFamily="2" charset="0"/>
            </a:endParaRPr>
          </a:p>
        </p:txBody>
      </p:sp>
      <p:sp>
        <p:nvSpPr>
          <p:cNvPr id="10" name="Title 1"/>
          <p:cNvSpPr>
            <a:spLocks noGrp="1"/>
          </p:cNvSpPr>
          <p:nvPr>
            <p:ph type="ctrTitle"/>
          </p:nvPr>
        </p:nvSpPr>
        <p:spPr>
          <a:xfrm>
            <a:off x="673274" y="212942"/>
            <a:ext cx="7772400" cy="676406"/>
          </a:xfrm>
        </p:spPr>
        <p:txBody>
          <a:bodyPr>
            <a:normAutofit/>
          </a:bodyPr>
          <a:lstStyle/>
          <a:p>
            <a:pPr algn="l"/>
            <a:r>
              <a:rPr lang="en-US" sz="3200" dirty="0">
                <a:latin typeface="Optima" panose="02000503060000020004" pitchFamily="2" charset="0"/>
                <a:sym typeface="+mn-ea"/>
              </a:rPr>
              <a:t>  </a:t>
            </a:r>
            <a:r>
              <a:rPr lang="en-US" sz="3200" dirty="0">
                <a:latin typeface="Optima" panose="02000503060000020004" pitchFamily="2" charset="0"/>
                <a:ea typeface="Georgia" panose="02040502050405020303" charset="0"/>
                <a:cs typeface="Georgia" panose="02040502050405020303" charset="0"/>
                <a:sym typeface="+mn-ea"/>
              </a:rPr>
              <a:t>Summary and Conclusion</a:t>
            </a:r>
            <a:endParaRPr lang="en-US" sz="3200" dirty="0">
              <a:latin typeface="Optima" panose="02000503060000020004" pitchFamily="2" charset="0"/>
              <a:ea typeface="Georgia" panose="02040502050405020303" charset="0"/>
              <a:cs typeface="Georgia" panose="02040502050405020303" charset="0"/>
            </a:endParaRPr>
          </a:p>
        </p:txBody>
      </p:sp>
      <p:sp>
        <p:nvSpPr>
          <p:cNvPr id="7" name="Subtitle 8"/>
          <p:cNvSpPr>
            <a:spLocks noGrp="1"/>
          </p:cNvSpPr>
          <p:nvPr>
            <p:ph type="subTitle" idx="1"/>
          </p:nvPr>
        </p:nvSpPr>
        <p:spPr>
          <a:xfrm>
            <a:off x="690245" y="817880"/>
            <a:ext cx="8085455" cy="5222240"/>
          </a:xfrm>
        </p:spPr>
        <p:txBody>
          <a:bodyPr>
            <a:noAutofit/>
          </a:bodyPr>
          <a:lstStyle/>
          <a:p>
            <a:pPr algn="l">
              <a:buFont typeface="Arial" panose="020B0604020202020204" pitchFamily="34" charset="0"/>
            </a:pPr>
            <a:r>
              <a:rPr lang="en-US" altLang="zh-CN" sz="1600" b="1" dirty="0">
                <a:latin typeface="Optima" panose="02000503060000020004" pitchFamily="2" charset="0"/>
              </a:rPr>
              <a:t>Limitations:</a:t>
            </a:r>
          </a:p>
          <a:p>
            <a:pPr algn="l">
              <a:buFont typeface="Arial" panose="020B0604020202020204" pitchFamily="34" charset="0"/>
            </a:pPr>
            <a:r>
              <a:rPr lang="en-US" altLang="zh-CN" sz="1400" dirty="0">
                <a:latin typeface="Optima" panose="02000503060000020004" pitchFamily="2" charset="0"/>
              </a:rPr>
              <a:t>This paper represents a preliminary exploration of LMs' search capabilities. When investigating LMs' ability to make decisions in real-world tasks, more complex challenges will arise, further testing their capabilities.</a:t>
            </a:r>
          </a:p>
          <a:p>
            <a:pPr algn="l">
              <a:buFont typeface="Arial" panose="020B0604020202020204" pitchFamily="34" charset="0"/>
            </a:pPr>
            <a:endParaRPr lang="en-US" altLang="zh-CN" sz="1400" dirty="0">
              <a:latin typeface="Optima" panose="02000503060000020004" pitchFamily="2" charset="0"/>
            </a:endParaRPr>
          </a:p>
          <a:p>
            <a:pPr algn="l">
              <a:buFont typeface="Arial" panose="020B0604020202020204" pitchFamily="34" charset="0"/>
            </a:pPr>
            <a:r>
              <a:rPr lang="en-US" altLang="zh-CN" sz="1400" dirty="0">
                <a:latin typeface="Optima" panose="02000503060000020004" pitchFamily="2" charset="0"/>
              </a:rPr>
              <a:t>Additionally, using ToT to guide LMs in search requires more computational resources (e.g., increased GPT-4 API calls). However, ToT's high modularity allows for trade-offs between search performance and computational cost.</a:t>
            </a:r>
          </a:p>
          <a:p>
            <a:pPr algn="l">
              <a:buFont typeface="Arial" panose="020B0604020202020204" pitchFamily="34" charset="0"/>
            </a:pPr>
            <a:endParaRPr lang="en-US" altLang="zh-CN" sz="1400" dirty="0">
              <a:latin typeface="Optima" panose="02000503060000020004" pitchFamily="2" charset="0"/>
            </a:endParaRPr>
          </a:p>
          <a:p>
            <a:pPr algn="l">
              <a:buFont typeface="Arial" panose="020B0604020202020204" pitchFamily="34" charset="0"/>
            </a:pPr>
            <a:r>
              <a:rPr lang="en-US" altLang="zh-CN" sz="1400" dirty="0">
                <a:latin typeface="Optima" panose="02000503060000020004" pitchFamily="2" charset="0"/>
              </a:rPr>
              <a:t>Lastly, this paper directly uses pre-trained LMs. If ToT-style counterfactual decision-making were used for fine-tuning (e.g., considering multiple potential next-paragraph choices instead of simply predicting the next token), it might further enhance LMs' ability to solve reasoning-intensive tasks.</a:t>
            </a:r>
          </a:p>
          <a:p>
            <a:pPr algn="l">
              <a:buFont typeface="Arial" panose="020B0604020202020204" pitchFamily="34" charset="0"/>
            </a:pPr>
            <a:endParaRPr lang="en-US" altLang="zh-CN" sz="1600" b="1" dirty="0">
              <a:latin typeface="Optima" panose="02000503060000020004" pitchFamily="2" charset="0"/>
            </a:endParaRPr>
          </a:p>
          <a:p>
            <a:pPr algn="l">
              <a:buFont typeface="Arial" panose="020B0604020202020204" pitchFamily="34" charset="0"/>
            </a:pPr>
            <a:r>
              <a:rPr lang="en-US" altLang="zh-CN" sz="1600" b="1" dirty="0">
                <a:latin typeface="Optima" panose="02000503060000020004" pitchFamily="2" charset="0"/>
              </a:rPr>
              <a:t>Conclusion:</a:t>
            </a:r>
          </a:p>
          <a:p>
            <a:pPr algn="l">
              <a:buFont typeface="Arial" panose="020B0604020202020204" pitchFamily="34" charset="0"/>
            </a:pPr>
            <a:r>
              <a:rPr lang="en-US" altLang="zh-CN" sz="1400" dirty="0">
                <a:latin typeface="Optima" panose="02000503060000020004" pitchFamily="2" charset="0"/>
              </a:rPr>
              <a:t>The associative capabilities of LMs (System 1) can be enhanced by complex reasoning abilities (System 2) through search-based problem-solving approaches.</a:t>
            </a:r>
          </a:p>
          <a:p>
            <a:pPr algn="l">
              <a:buFont typeface="Arial" panose="020B0604020202020204" pitchFamily="34" charset="0"/>
            </a:pPr>
            <a:endParaRPr lang="en-US" altLang="zh-CN" sz="1400" dirty="0">
              <a:latin typeface="Optima" panose="02000503060000020004" pitchFamily="2" charset="0"/>
            </a:endParaRPr>
          </a:p>
          <a:p>
            <a:pPr algn="l">
              <a:buFont typeface="Arial" panose="020B0604020202020204" pitchFamily="34" charset="0"/>
            </a:pPr>
            <a:r>
              <a:rPr lang="en-US" altLang="zh-CN" sz="1400" dirty="0">
                <a:latin typeface="Optima" panose="02000503060000020004" pitchFamily="2" charset="0"/>
              </a:rPr>
              <a:t>ToT is a form of prompt engineering that provides a feasible method to restore LMs' reasoning ability to its core logical foundation. In essence, it represents a fusion of LMs' capabilities and traditional search problem-solving techniques.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9003" y="6099168"/>
            <a:ext cx="2266849" cy="568754"/>
          </a:xfrm>
          <a:prstGeom prst="rect">
            <a:avLst/>
          </a:prstGeom>
        </p:spPr>
      </p:pic>
      <p:sp>
        <p:nvSpPr>
          <p:cNvPr id="5" name="Slide Number Placeholder 4"/>
          <p:cNvSpPr>
            <a:spLocks noGrp="1"/>
          </p:cNvSpPr>
          <p:nvPr>
            <p:ph type="sldNum" sz="quarter" idx="12"/>
          </p:nvPr>
        </p:nvSpPr>
        <p:spPr/>
        <p:txBody>
          <a:bodyPr/>
          <a:lstStyle/>
          <a:p>
            <a:fld id="{80458CAD-E111-F543-8FD5-52089A70F75A}" type="slidenum">
              <a:rPr lang="en-US" smtClean="0">
                <a:latin typeface="Optima" panose="02000503060000020004" pitchFamily="2" charset="0"/>
              </a:rPr>
              <a:t>3</a:t>
            </a:fld>
            <a:endParaRPr lang="en-US">
              <a:latin typeface="Optima" panose="02000503060000020004" pitchFamily="2" charset="0"/>
            </a:endParaRPr>
          </a:p>
        </p:txBody>
      </p:sp>
      <p:sp>
        <p:nvSpPr>
          <p:cNvPr id="9" name="Subtitle 8"/>
          <p:cNvSpPr>
            <a:spLocks noGrp="1"/>
          </p:cNvSpPr>
          <p:nvPr>
            <p:ph type="subTitle" idx="1"/>
          </p:nvPr>
        </p:nvSpPr>
        <p:spPr>
          <a:xfrm>
            <a:off x="905492" y="1511980"/>
            <a:ext cx="7632865" cy="4318803"/>
          </a:xfrm>
        </p:spPr>
        <p:txBody>
          <a:bodyPr>
            <a:normAutofit/>
          </a:bodyPr>
          <a:lstStyle/>
          <a:p>
            <a:pPr algn="l">
              <a:buFont typeface="Arial" panose="020B0604020202020204" pitchFamily="34" charset="0"/>
            </a:pPr>
            <a:r>
              <a:rPr lang="en-US" altLang="zh-CN" sz="1800" dirty="0">
                <a:latin typeface="Optima" panose="02000503060000020004" pitchFamily="2" charset="0"/>
              </a:rPr>
              <a:t>Humans have two modes of decision-making: one that is fast, automatic, and unconscious, and another that is slow, deliberate, and conscious. The former is known as System 1, while the latter is referred to as System 2.</a:t>
            </a:r>
          </a:p>
          <a:p>
            <a:pPr algn="l">
              <a:buFont typeface="Arial" panose="020B0604020202020204" pitchFamily="34" charset="0"/>
            </a:pPr>
            <a:endParaRPr lang="en-US" altLang="zh-CN" sz="1800" dirty="0">
              <a:latin typeface="Optima" panose="02000503060000020004" pitchFamily="2" charset="0"/>
            </a:endParaRPr>
          </a:p>
          <a:p>
            <a:pPr algn="l">
              <a:buFont typeface="Arial" panose="020B0604020202020204" pitchFamily="34" charset="0"/>
            </a:pPr>
            <a:r>
              <a:rPr lang="en-US" altLang="zh-CN" sz="1800" dirty="0">
                <a:latin typeface="Optima" panose="02000503060000020004" pitchFamily="2" charset="0"/>
              </a:rPr>
              <a:t>Which one does simple token-level associative decisions resemble?</a:t>
            </a:r>
          </a:p>
          <a:p>
            <a:pPr algn="l">
              <a:buFont typeface="Arial" panose="020B0604020202020204" pitchFamily="34" charset="0"/>
            </a:pPr>
            <a:endParaRPr lang="en-US" sz="1800" dirty="0">
              <a:latin typeface="Optima" panose="02000503060000020004" pitchFamily="2" charset="0"/>
            </a:endParaRPr>
          </a:p>
        </p:txBody>
      </p:sp>
      <p:sp>
        <p:nvSpPr>
          <p:cNvPr id="10" name="Title 1"/>
          <p:cNvSpPr>
            <a:spLocks noGrp="1"/>
          </p:cNvSpPr>
          <p:nvPr>
            <p:ph type="ctrTitle"/>
          </p:nvPr>
        </p:nvSpPr>
        <p:spPr>
          <a:xfrm>
            <a:off x="673274" y="567272"/>
            <a:ext cx="7772400" cy="676406"/>
          </a:xfrm>
        </p:spPr>
        <p:txBody>
          <a:bodyPr>
            <a:normAutofit/>
          </a:bodyPr>
          <a:lstStyle/>
          <a:p>
            <a:pPr algn="l"/>
            <a:r>
              <a:rPr lang="en-US" sz="3200" dirty="0">
                <a:latin typeface="Optima" panose="02000503060000020004" pitchFamily="2" charset="0"/>
                <a:ea typeface="Georgia" panose="02040502050405020303" charset="0"/>
                <a:cs typeface="Georgia" panose="02040502050405020303" charset="0"/>
              </a:rPr>
              <a:t>Inspiration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9003" y="6099168"/>
            <a:ext cx="2266849" cy="568754"/>
          </a:xfrm>
          <a:prstGeom prst="rect">
            <a:avLst/>
          </a:prstGeom>
        </p:spPr>
      </p:pic>
      <p:sp>
        <p:nvSpPr>
          <p:cNvPr id="5" name="Slide Number Placeholder 4"/>
          <p:cNvSpPr>
            <a:spLocks noGrp="1"/>
          </p:cNvSpPr>
          <p:nvPr>
            <p:ph type="sldNum" sz="quarter" idx="12"/>
          </p:nvPr>
        </p:nvSpPr>
        <p:spPr/>
        <p:txBody>
          <a:bodyPr/>
          <a:lstStyle/>
          <a:p>
            <a:fld id="{80458CAD-E111-F543-8FD5-52089A70F75A}" type="slidenum">
              <a:rPr lang="en-US" smtClean="0">
                <a:latin typeface="Optima" panose="02000503060000020004" pitchFamily="2" charset="0"/>
              </a:rPr>
              <a:t>4</a:t>
            </a:fld>
            <a:endParaRPr lang="en-US">
              <a:latin typeface="Optima" panose="02000503060000020004" pitchFamily="2" charset="0"/>
            </a:endParaRPr>
          </a:p>
        </p:txBody>
      </p:sp>
      <p:sp>
        <p:nvSpPr>
          <p:cNvPr id="9" name="Subtitle 8"/>
          <p:cNvSpPr>
            <a:spLocks noGrp="1"/>
          </p:cNvSpPr>
          <p:nvPr>
            <p:ph type="subTitle" idx="1"/>
          </p:nvPr>
        </p:nvSpPr>
        <p:spPr>
          <a:xfrm>
            <a:off x="673100" y="1136015"/>
            <a:ext cx="7865110" cy="4695190"/>
          </a:xfrm>
        </p:spPr>
        <p:txBody>
          <a:bodyPr>
            <a:normAutofit fontScale="80000"/>
          </a:bodyPr>
          <a:lstStyle/>
          <a:p>
            <a:pPr algn="l">
              <a:buFont typeface="Arial" panose="020B0604020202020204" pitchFamily="34" charset="0"/>
            </a:pPr>
            <a:r>
              <a:rPr lang="en-US" altLang="zh-CN" sz="1800" dirty="0">
                <a:latin typeface="Optima" panose="02000503060000020004" pitchFamily="2" charset="0"/>
              </a:rPr>
              <a:t>1. </a:t>
            </a:r>
            <a:r>
              <a:rPr lang="en-US" altLang="zh-CN" sz="1800" b="1" dirty="0">
                <a:latin typeface="Optima" panose="02000503060000020004" pitchFamily="2" charset="0"/>
              </a:rPr>
              <a:t>Input-Output (IO) Prompting</a:t>
            </a:r>
          </a:p>
          <a:p>
            <a:pPr algn="l">
              <a:buFont typeface="Arial" panose="020B0604020202020204" pitchFamily="34" charset="0"/>
            </a:pPr>
            <a:r>
              <a:rPr lang="en-US" altLang="zh-CN" sz="1800" dirty="0">
                <a:latin typeface="Optima" panose="02000503060000020004" pitchFamily="2" charset="0"/>
              </a:rPr>
              <a:t>The most commonly used method—input a question and get an answer.</a:t>
            </a:r>
          </a:p>
          <a:p>
            <a:pPr algn="l">
              <a:buFont typeface="Arial" panose="020B0604020202020204" pitchFamily="34" charset="0"/>
            </a:pPr>
            <a:r>
              <a:rPr lang="en-US" altLang="zh-CN" sz="1800" dirty="0">
                <a:latin typeface="Optima" panose="02000503060000020004" pitchFamily="2" charset="0"/>
              </a:rPr>
              <a:t>2. </a:t>
            </a:r>
            <a:r>
              <a:rPr lang="en-US" altLang="zh-CN" sz="1800" b="1" dirty="0">
                <a:latin typeface="Optima" panose="02000503060000020004" pitchFamily="2" charset="0"/>
              </a:rPr>
              <a:t>Chain-of-Thought (CoT)</a:t>
            </a:r>
          </a:p>
          <a:p>
            <a:pPr algn="l">
              <a:buFont typeface="Arial" panose="020B0604020202020204" pitchFamily="34" charset="0"/>
            </a:pPr>
            <a:r>
              <a:rPr lang="en-US" altLang="zh-CN" sz="1800" dirty="0">
                <a:latin typeface="Optima" panose="02000503060000020004" pitchFamily="2" charset="0"/>
              </a:rPr>
              <a:t>When the relationship between the input question and the output answer is not immediately obvious or intuitive (such as in mathematical derivations), CoT enables the model to generate intermediate reasoning steps. </a:t>
            </a:r>
          </a:p>
          <a:p>
            <a:pPr algn="l">
              <a:buFont typeface="Arial" panose="020B0604020202020204" pitchFamily="34" charset="0"/>
            </a:pPr>
            <a:r>
              <a:rPr lang="en-US" altLang="zh-CN" sz="1800" dirty="0">
                <a:latin typeface="Optima" panose="02000503060000020004" pitchFamily="2" charset="0"/>
              </a:rPr>
              <a:t>Under CoT, the transition from each step to the next is clear and logical, linking an otherwise disconnected input and output through a structured reasoning process.</a:t>
            </a:r>
          </a:p>
          <a:p>
            <a:pPr algn="l">
              <a:buFont typeface="Arial" panose="020B0604020202020204" pitchFamily="34" charset="0"/>
            </a:pPr>
            <a:r>
              <a:rPr lang="en-US" altLang="zh-CN" sz="1800" dirty="0">
                <a:latin typeface="Optima" panose="02000503060000020004" pitchFamily="2" charset="0"/>
              </a:rPr>
              <a:t>3. </a:t>
            </a:r>
            <a:r>
              <a:rPr lang="en-US" altLang="zh-CN" sz="1800" b="1" dirty="0">
                <a:latin typeface="Optima" panose="02000503060000020004" pitchFamily="2" charset="0"/>
              </a:rPr>
              <a:t>Self-Consistency with CoT (CoT-SC)</a:t>
            </a:r>
          </a:p>
          <a:p>
            <a:pPr algn="l">
              <a:buFont typeface="Arial" panose="020B0604020202020204" pitchFamily="34" charset="0"/>
            </a:pPr>
            <a:r>
              <a:rPr lang="en-US" altLang="zh-CN" sz="1800" dirty="0">
                <a:latin typeface="Optima" panose="02000503060000020004" pitchFamily="2" charset="0"/>
              </a:rPr>
              <a:t>This method involves running CoT multiple times and then making a final decision by voting on the generated outputs. CoT-SC improves the performance of CoT because LLMs can prove the same theoretical question in different ways. Additionally, by sufficiently expanding the reasoning process, the final conclusion becomes more reliable.</a:t>
            </a:r>
          </a:p>
          <a:p>
            <a:pPr algn="l">
              <a:buFont typeface="Arial" panose="020B0604020202020204" pitchFamily="34" charset="0"/>
            </a:pPr>
            <a:r>
              <a:rPr lang="en-US" altLang="zh-CN" sz="1800" dirty="0">
                <a:latin typeface="Optima" panose="02000503060000020004" pitchFamily="2" charset="0"/>
              </a:rPr>
              <a:t>However, each reasoning chain in CoT-SC does not involve "local expansions" (branching into different paths). Furthermore, the voting mechanism is only effective in cases where the output space is limited (e.g., multiple-choice questions).</a:t>
            </a:r>
          </a:p>
        </p:txBody>
      </p:sp>
      <p:sp>
        <p:nvSpPr>
          <p:cNvPr id="10" name="Title 1"/>
          <p:cNvSpPr>
            <a:spLocks noGrp="1"/>
          </p:cNvSpPr>
          <p:nvPr>
            <p:ph type="ctrTitle"/>
          </p:nvPr>
        </p:nvSpPr>
        <p:spPr>
          <a:xfrm>
            <a:off x="673274" y="212942"/>
            <a:ext cx="7772400" cy="676406"/>
          </a:xfrm>
        </p:spPr>
        <p:txBody>
          <a:bodyPr>
            <a:normAutofit/>
          </a:bodyPr>
          <a:lstStyle/>
          <a:p>
            <a:pPr algn="l"/>
            <a:r>
              <a:rPr lang="en-US" sz="3200" dirty="0">
                <a:latin typeface="Optima" panose="02000503060000020004" pitchFamily="2" charset="0"/>
                <a:ea typeface="Georgia" panose="02040502050405020303" charset="0"/>
                <a:cs typeface="Georgia" panose="02040502050405020303" charset="0"/>
              </a:rPr>
              <a:t>Background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9003" y="6099168"/>
            <a:ext cx="2266849" cy="568754"/>
          </a:xfrm>
          <a:prstGeom prst="rect">
            <a:avLst/>
          </a:prstGeom>
        </p:spPr>
      </p:pic>
      <p:sp>
        <p:nvSpPr>
          <p:cNvPr id="5" name="Slide Number Placeholder 4"/>
          <p:cNvSpPr>
            <a:spLocks noGrp="1"/>
          </p:cNvSpPr>
          <p:nvPr>
            <p:ph type="sldNum" sz="quarter" idx="12"/>
          </p:nvPr>
        </p:nvSpPr>
        <p:spPr/>
        <p:txBody>
          <a:bodyPr/>
          <a:lstStyle/>
          <a:p>
            <a:fld id="{80458CAD-E111-F543-8FD5-52089A70F75A}" type="slidenum">
              <a:rPr lang="en-US" smtClean="0">
                <a:latin typeface="Optima" panose="02000503060000020004" pitchFamily="2" charset="0"/>
              </a:rPr>
              <a:t>5</a:t>
            </a:fld>
            <a:endParaRPr lang="en-US">
              <a:latin typeface="Optima" panose="02000503060000020004" pitchFamily="2" charset="0"/>
            </a:endParaRPr>
          </a:p>
        </p:txBody>
      </p:sp>
      <p:sp>
        <p:nvSpPr>
          <p:cNvPr id="9" name="Subtitle 8"/>
          <p:cNvSpPr>
            <a:spLocks noGrp="1"/>
          </p:cNvSpPr>
          <p:nvPr>
            <p:ph type="subTitle" idx="1"/>
          </p:nvPr>
        </p:nvSpPr>
        <p:spPr>
          <a:xfrm>
            <a:off x="673274" y="1009404"/>
            <a:ext cx="7865083" cy="4821380"/>
          </a:xfrm>
        </p:spPr>
        <p:txBody>
          <a:bodyPr>
            <a:normAutofit lnSpcReduction="10000"/>
          </a:bodyPr>
          <a:lstStyle/>
          <a:p>
            <a:pPr algn="l">
              <a:buFont typeface="Arial" panose="020B0604020202020204" pitchFamily="34" charset="0"/>
            </a:pPr>
            <a:r>
              <a:rPr lang="en-US" altLang="zh-CN" sz="2000" dirty="0">
                <a:latin typeface="Optima" panose="02000503060000020004" pitchFamily="2" charset="0"/>
              </a:rPr>
              <a:t>This paper proposes extending the reasoning capabilities of LMs into a tree structure, referred to as Tree-of-Thoughts (ToT), where each "thought" corresponds to a node in the tree.</a:t>
            </a:r>
          </a:p>
          <a:p>
            <a:pPr algn="l">
              <a:buFont typeface="Arial" panose="020B0604020202020204" pitchFamily="34" charset="0"/>
            </a:pPr>
            <a:endParaRPr lang="en-US" altLang="zh-CN" sz="2000" dirty="0">
              <a:latin typeface="Optima" panose="02000503060000020004" pitchFamily="2" charset="0"/>
            </a:endParaRPr>
          </a:p>
          <a:p>
            <a:pPr algn="l">
              <a:buFont typeface="Arial" panose="020B0604020202020204" pitchFamily="34" charset="0"/>
            </a:pPr>
            <a:r>
              <a:rPr lang="en-US" altLang="zh-CN" sz="2000" dirty="0">
                <a:latin typeface="Optima" panose="02000503060000020004" pitchFamily="2" charset="0"/>
              </a:rPr>
              <a:t>This paper introduces a self-evaluation method for LMs, which serves as a heuristic to guide ToT's search process.</a:t>
            </a:r>
          </a:p>
          <a:p>
            <a:pPr algn="l">
              <a:buFont typeface="Arial" panose="020B0604020202020204" pitchFamily="34" charset="0"/>
            </a:pPr>
            <a:endParaRPr lang="en-US" altLang="zh-CN" sz="2000" dirty="0">
              <a:latin typeface="Optima" panose="02000503060000020004" pitchFamily="2" charset="0"/>
            </a:endParaRPr>
          </a:p>
          <a:p>
            <a:pPr algn="l">
              <a:buFont typeface="Arial" panose="020B0604020202020204" pitchFamily="34" charset="0"/>
            </a:pPr>
            <a:r>
              <a:rPr lang="en-US" altLang="zh-CN" sz="2000" dirty="0">
                <a:latin typeface="Optima" panose="02000503060000020004" pitchFamily="2" charset="0"/>
              </a:rPr>
              <a:t>Compared to the previously mentioned methods, ToT can expand into different sequential thought branches, forming the tree's structure. </a:t>
            </a:r>
            <a:endParaRPr lang="en-US" sz="1800" dirty="0">
              <a:latin typeface="Optima" panose="02000503060000020004" pitchFamily="2" charset="0"/>
            </a:endParaRPr>
          </a:p>
        </p:txBody>
      </p:sp>
      <p:sp>
        <p:nvSpPr>
          <p:cNvPr id="10" name="Title 1"/>
          <p:cNvSpPr>
            <a:spLocks noGrp="1"/>
          </p:cNvSpPr>
          <p:nvPr>
            <p:ph type="ctrTitle"/>
          </p:nvPr>
        </p:nvSpPr>
        <p:spPr>
          <a:xfrm>
            <a:off x="569134" y="212942"/>
            <a:ext cx="7772400" cy="676406"/>
          </a:xfrm>
        </p:spPr>
        <p:txBody>
          <a:bodyPr>
            <a:normAutofit/>
          </a:bodyPr>
          <a:lstStyle/>
          <a:p>
            <a:pPr algn="l"/>
            <a:r>
              <a:rPr lang="en-US" sz="3200" dirty="0">
                <a:latin typeface="Optima" panose="02000503060000020004" pitchFamily="2" charset="0"/>
                <a:ea typeface="Georgia" panose="02040502050405020303" charset="0"/>
                <a:cs typeface="Georgia" panose="02040502050405020303" charset="0"/>
              </a:rPr>
              <a:t>Theory Generated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9003" y="6099168"/>
            <a:ext cx="2266849" cy="568754"/>
          </a:xfrm>
          <a:prstGeom prst="rect">
            <a:avLst/>
          </a:prstGeom>
        </p:spPr>
      </p:pic>
      <p:sp>
        <p:nvSpPr>
          <p:cNvPr id="5" name="Slide Number Placeholder 4"/>
          <p:cNvSpPr>
            <a:spLocks noGrp="1"/>
          </p:cNvSpPr>
          <p:nvPr>
            <p:ph type="sldNum" sz="quarter" idx="12"/>
          </p:nvPr>
        </p:nvSpPr>
        <p:spPr/>
        <p:txBody>
          <a:bodyPr/>
          <a:lstStyle/>
          <a:p>
            <a:fld id="{80458CAD-E111-F543-8FD5-52089A70F75A}" type="slidenum">
              <a:rPr lang="en-US" smtClean="0">
                <a:latin typeface="Optima" panose="02000503060000020004" pitchFamily="2" charset="0"/>
              </a:rPr>
              <a:t>6</a:t>
            </a:fld>
            <a:endParaRPr lang="en-US">
              <a:latin typeface="Optima" panose="02000503060000020004" pitchFamily="2" charset="0"/>
            </a:endParaRPr>
          </a:p>
        </p:txBody>
      </p:sp>
      <p:sp>
        <p:nvSpPr>
          <p:cNvPr id="9" name="Subtitle 8"/>
          <p:cNvSpPr>
            <a:spLocks noGrp="1"/>
          </p:cNvSpPr>
          <p:nvPr>
            <p:ph type="subTitle" idx="1"/>
          </p:nvPr>
        </p:nvSpPr>
        <p:spPr>
          <a:xfrm>
            <a:off x="673274" y="1009404"/>
            <a:ext cx="7865083" cy="4821380"/>
          </a:xfrm>
        </p:spPr>
        <p:txBody>
          <a:bodyPr>
            <a:normAutofit/>
          </a:bodyPr>
          <a:lstStyle/>
          <a:p>
            <a:pPr marL="342900" indent="-342900" algn="l">
              <a:buFont typeface="Arial" panose="020B0604020202020204" pitchFamily="34" charset="0"/>
              <a:buChar char="•"/>
            </a:pPr>
            <a:endParaRPr lang="en-US" sz="2000" dirty="0">
              <a:latin typeface="Optima" panose="02000503060000020004" pitchFamily="2" charset="0"/>
            </a:endParaRPr>
          </a:p>
          <a:p>
            <a:pPr marL="342900" indent="-342900" algn="l">
              <a:buFont typeface="Arial" panose="020B0604020202020204" pitchFamily="34" charset="0"/>
              <a:buChar char="•"/>
            </a:pPr>
            <a:endParaRPr lang="en-US" sz="1800" dirty="0">
              <a:latin typeface="Optima" panose="02000503060000020004" pitchFamily="2" charset="0"/>
            </a:endParaRPr>
          </a:p>
        </p:txBody>
      </p:sp>
      <p:sp>
        <p:nvSpPr>
          <p:cNvPr id="10" name="Title 1"/>
          <p:cNvSpPr>
            <a:spLocks noGrp="1"/>
          </p:cNvSpPr>
          <p:nvPr>
            <p:ph type="ctrTitle"/>
          </p:nvPr>
        </p:nvSpPr>
        <p:spPr>
          <a:xfrm>
            <a:off x="673274" y="212942"/>
            <a:ext cx="7772400" cy="676406"/>
          </a:xfrm>
        </p:spPr>
        <p:txBody>
          <a:bodyPr>
            <a:normAutofit/>
          </a:bodyPr>
          <a:lstStyle/>
          <a:p>
            <a:pPr algn="l"/>
            <a:r>
              <a:rPr lang="en-US" sz="3200" dirty="0">
                <a:latin typeface="Optima" panose="02000503060000020004" pitchFamily="2" charset="0"/>
                <a:ea typeface="Georgia" panose="02040502050405020303" charset="0"/>
                <a:cs typeface="Georgia" panose="02040502050405020303" charset="0"/>
              </a:rPr>
              <a:t>Graphically Discription</a:t>
            </a:r>
          </a:p>
        </p:txBody>
      </p:sp>
      <p:pic>
        <p:nvPicPr>
          <p:cNvPr id="2" name="图片 1" descr="figure1"/>
          <p:cNvPicPr>
            <a:picLocks noChangeAspect="1"/>
          </p:cNvPicPr>
          <p:nvPr/>
        </p:nvPicPr>
        <p:blipFill>
          <a:blip r:embed="rId4"/>
          <a:stretch>
            <a:fillRect/>
          </a:stretch>
        </p:blipFill>
        <p:spPr>
          <a:xfrm>
            <a:off x="535305" y="889635"/>
            <a:ext cx="7799070" cy="4288155"/>
          </a:xfrm>
          <a:prstGeom prst="rect">
            <a:avLst/>
          </a:prstGeom>
        </p:spPr>
      </p:pic>
      <p:sp>
        <p:nvSpPr>
          <p:cNvPr id="7" name="文本框 6"/>
          <p:cNvSpPr txBox="1"/>
          <p:nvPr/>
        </p:nvSpPr>
        <p:spPr>
          <a:xfrm>
            <a:off x="960755" y="5247005"/>
            <a:ext cx="7205345" cy="829945"/>
          </a:xfrm>
          <a:prstGeom prst="rect">
            <a:avLst/>
          </a:prstGeom>
          <a:noFill/>
        </p:spPr>
        <p:txBody>
          <a:bodyPr wrap="square" rtlCol="0">
            <a:spAutoFit/>
          </a:bodyPr>
          <a:lstStyle/>
          <a:p>
            <a:r>
              <a:rPr lang="en-US" altLang="zh-CN" sz="1600"/>
              <a:t>ToT abstracts the problem as a search task on a tree structure, and such a search task consists of four components: thought decomposition, thought generator, state evaluator and search algorithm</a:t>
            </a:r>
            <a:endParaRPr lang="zh-CN" altLang="en-US"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9003" y="6099168"/>
            <a:ext cx="2266849" cy="568754"/>
          </a:xfrm>
          <a:prstGeom prst="rect">
            <a:avLst/>
          </a:prstGeom>
        </p:spPr>
      </p:pic>
      <p:sp>
        <p:nvSpPr>
          <p:cNvPr id="5" name="Slide Number Placeholder 4"/>
          <p:cNvSpPr>
            <a:spLocks noGrp="1"/>
          </p:cNvSpPr>
          <p:nvPr>
            <p:ph type="sldNum" sz="quarter" idx="12"/>
          </p:nvPr>
        </p:nvSpPr>
        <p:spPr/>
        <p:txBody>
          <a:bodyPr/>
          <a:lstStyle/>
          <a:p>
            <a:fld id="{80458CAD-E111-F543-8FD5-52089A70F75A}" type="slidenum">
              <a:rPr lang="en-US" smtClean="0">
                <a:latin typeface="Optima" panose="02000503060000020004" pitchFamily="2" charset="0"/>
              </a:rPr>
              <a:t>7</a:t>
            </a:fld>
            <a:endParaRPr lang="en-US">
              <a:latin typeface="Optima" panose="02000503060000020004" pitchFamily="2" charset="0"/>
            </a:endParaRPr>
          </a:p>
        </p:txBody>
      </p:sp>
      <p:sp>
        <p:nvSpPr>
          <p:cNvPr id="10" name="Title 1"/>
          <p:cNvSpPr>
            <a:spLocks noGrp="1"/>
          </p:cNvSpPr>
          <p:nvPr>
            <p:ph type="ctrTitle"/>
          </p:nvPr>
        </p:nvSpPr>
        <p:spPr>
          <a:xfrm>
            <a:off x="673274" y="212942"/>
            <a:ext cx="7772400" cy="676406"/>
          </a:xfrm>
        </p:spPr>
        <p:txBody>
          <a:bodyPr>
            <a:normAutofit/>
          </a:bodyPr>
          <a:lstStyle/>
          <a:p>
            <a:pPr algn="l"/>
            <a:r>
              <a:rPr lang="en-US" sz="3200" dirty="0">
                <a:latin typeface="Optima" panose="02000503060000020004" pitchFamily="2" charset="0"/>
                <a:ea typeface="Georgia" panose="02040502050405020303" charset="0"/>
                <a:cs typeface="Georgia" panose="02040502050405020303" charset="0"/>
              </a:rPr>
              <a:t>1. Thought Decompostion</a:t>
            </a:r>
          </a:p>
        </p:txBody>
      </p:sp>
      <p:sp>
        <p:nvSpPr>
          <p:cNvPr id="3" name="文本框 2"/>
          <p:cNvSpPr txBox="1"/>
          <p:nvPr/>
        </p:nvSpPr>
        <p:spPr>
          <a:xfrm>
            <a:off x="879475" y="1059180"/>
            <a:ext cx="7359015" cy="3916045"/>
          </a:xfrm>
          <a:prstGeom prst="rect">
            <a:avLst/>
          </a:prstGeom>
          <a:noFill/>
        </p:spPr>
        <p:txBody>
          <a:bodyPr wrap="square" rtlCol="0">
            <a:noAutofit/>
          </a:bodyPr>
          <a:lstStyle/>
          <a:p>
            <a:r>
              <a:rPr lang="en-US" altLang="zh-CN"/>
              <a:t>Different problems require different decomposition methods. In the three experiments presented in this paper, a thought can be a group of words (Crossword game), an equation (24-point game), or a writing plan (creative writing).</a:t>
            </a:r>
          </a:p>
          <a:p>
            <a:endParaRPr lang="en-US" altLang="zh-CN"/>
          </a:p>
          <a:p>
            <a:r>
              <a:rPr lang="en-US" altLang="zh-CN"/>
              <a:t>When decomposing thoughts, the following principles should be followed:</a:t>
            </a:r>
          </a:p>
          <a:p>
            <a:endParaRPr lang="en-US" altLang="zh-CN"/>
          </a:p>
          <a:p>
            <a:r>
              <a:rPr lang="en-US" altLang="zh-CN"/>
              <a:t>The thought should be short enough for LMs to generate promising and distinct ideas.</a:t>
            </a:r>
          </a:p>
          <a:p>
            <a:endParaRPr lang="en-US" altLang="zh-CN"/>
          </a:p>
          <a:p>
            <a:r>
              <a:rPr lang="en-US" altLang="zh-CN"/>
              <a:t>The thought should also be long enough for LMs to evaluate whether it is promising.</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9003" y="6099168"/>
            <a:ext cx="2266849" cy="568754"/>
          </a:xfrm>
          <a:prstGeom prst="rect">
            <a:avLst/>
          </a:prstGeom>
        </p:spPr>
      </p:pic>
      <p:sp>
        <p:nvSpPr>
          <p:cNvPr id="5" name="Slide Number Placeholder 4"/>
          <p:cNvSpPr>
            <a:spLocks noGrp="1"/>
          </p:cNvSpPr>
          <p:nvPr>
            <p:ph type="sldNum" sz="quarter" idx="12"/>
          </p:nvPr>
        </p:nvSpPr>
        <p:spPr/>
        <p:txBody>
          <a:bodyPr/>
          <a:lstStyle/>
          <a:p>
            <a:fld id="{80458CAD-E111-F543-8FD5-52089A70F75A}" type="slidenum">
              <a:rPr lang="en-US" smtClean="0">
                <a:latin typeface="Optima" panose="02000503060000020004" pitchFamily="2" charset="0"/>
              </a:rPr>
              <a:t>8</a:t>
            </a:fld>
            <a:endParaRPr lang="en-US">
              <a:latin typeface="Optima" panose="02000503060000020004" pitchFamily="2" charset="0"/>
            </a:endParaRPr>
          </a:p>
        </p:txBody>
      </p:sp>
      <p:sp>
        <p:nvSpPr>
          <p:cNvPr id="10" name="Title 1"/>
          <p:cNvSpPr>
            <a:spLocks noGrp="1"/>
          </p:cNvSpPr>
          <p:nvPr>
            <p:ph type="ctrTitle"/>
          </p:nvPr>
        </p:nvSpPr>
        <p:spPr>
          <a:xfrm>
            <a:off x="673274" y="212942"/>
            <a:ext cx="7772400" cy="676406"/>
          </a:xfrm>
        </p:spPr>
        <p:txBody>
          <a:bodyPr>
            <a:normAutofit/>
          </a:bodyPr>
          <a:lstStyle/>
          <a:p>
            <a:pPr algn="l"/>
            <a:r>
              <a:rPr lang="en-US" sz="3200" dirty="0">
                <a:latin typeface="Optima" panose="02000503060000020004" pitchFamily="2" charset="0"/>
                <a:ea typeface="Georgia" panose="02040502050405020303" charset="0"/>
                <a:cs typeface="Georgia" panose="02040502050405020303" charset="0"/>
              </a:rPr>
              <a:t>2. Thought Generator</a:t>
            </a:r>
          </a:p>
        </p:txBody>
      </p:sp>
      <p:sp>
        <p:nvSpPr>
          <p:cNvPr id="9" name="TextBox 8"/>
          <p:cNvSpPr txBox="1"/>
          <p:nvPr/>
        </p:nvSpPr>
        <p:spPr>
          <a:xfrm>
            <a:off x="808990" y="2834005"/>
            <a:ext cx="7842250" cy="3438525"/>
          </a:xfrm>
          <a:prstGeom prst="rect">
            <a:avLst/>
          </a:prstGeom>
          <a:noFill/>
        </p:spPr>
        <p:txBody>
          <a:bodyPr wrap="none" rtlCol="0">
            <a:noAutofit/>
          </a:bodyPr>
          <a:lstStyle/>
          <a:p>
            <a:pPr algn="l"/>
            <a:endParaRPr lang="en-US" altLang="zh-CN" sz="1600" b="1" dirty="0"/>
          </a:p>
          <a:p>
            <a:pPr algn="l"/>
            <a:r>
              <a:rPr lang="en-US" altLang="zh-CN" sz="1600" b="1" dirty="0"/>
              <a:t>Generating k numbers of independent distribution of thoughts from a CoT prompt</a:t>
            </a:r>
          </a:p>
          <a:p>
            <a:pPr algn="l"/>
            <a:r>
              <a:rPr lang="en-US" altLang="zh-CN" sz="1600" b="1" dirty="0"/>
              <a:t> (same goal but different forms)</a:t>
            </a:r>
          </a:p>
          <a:p>
            <a:pPr algn="l"/>
            <a:r>
              <a:rPr lang="en-US" altLang="zh-CN" sz="1600" dirty="0"/>
              <a:t>The formula is: </a:t>
            </a:r>
          </a:p>
          <a:p>
            <a:pPr algn="l"/>
            <a:r>
              <a:rPr lang="en-US" altLang="zh-CN" dirty="0"/>
              <a:t>E</a:t>
            </a:r>
            <a:r>
              <a:rPr lang="en-US" altLang="zh-CN" sz="1600" dirty="0"/>
              <a:t>ssentially, this method applies a CoT reasoning prompt (k times) to generate k </a:t>
            </a:r>
          </a:p>
          <a:p>
            <a:pPr algn="l"/>
            <a:r>
              <a:rPr lang="en-US" altLang="zh-CN" sz="1600" dirty="0"/>
              <a:t>different thought branches. </a:t>
            </a:r>
          </a:p>
          <a:p>
            <a:pPr algn="l"/>
            <a:endParaRPr lang="en-US" altLang="zh-CN" sz="1600" dirty="0"/>
          </a:p>
          <a:p>
            <a:pPr algn="l"/>
            <a:r>
              <a:rPr lang="en-US" altLang="zh-CN" b="1" dirty="0"/>
              <a:t>Generating (a sequence of) thought proposals from a single prompt</a:t>
            </a:r>
            <a:endParaRPr lang="en-US" altLang="zh-CN" dirty="0"/>
          </a:p>
          <a:p>
            <a:pPr algn="l"/>
            <a:r>
              <a:rPr lang="en-US" altLang="zh-CN" sz="1600" dirty="0"/>
              <a:t>The formula representation is: </a:t>
            </a:r>
          </a:p>
          <a:p>
            <a:pPr algn="l"/>
            <a:endParaRPr lang="en-US" dirty="0"/>
          </a:p>
          <a:p>
            <a:pPr algn="l"/>
            <a:endParaRPr lang="en-US" dirty="0"/>
          </a:p>
          <a:p>
            <a:endParaRPr lang="en-US" dirty="0"/>
          </a:p>
        </p:txBody>
      </p:sp>
      <p:pic>
        <p:nvPicPr>
          <p:cNvPr id="6" name="图片 5" descr="part4_2"/>
          <p:cNvPicPr>
            <a:picLocks noChangeAspect="1"/>
          </p:cNvPicPr>
          <p:nvPr/>
        </p:nvPicPr>
        <p:blipFill>
          <a:blip r:embed="rId4"/>
          <a:stretch>
            <a:fillRect/>
          </a:stretch>
        </p:blipFill>
        <p:spPr>
          <a:xfrm>
            <a:off x="767715" y="1152525"/>
            <a:ext cx="7143750" cy="1704975"/>
          </a:xfrm>
          <a:prstGeom prst="rect">
            <a:avLst/>
          </a:prstGeom>
        </p:spPr>
      </p:pic>
      <p:pic>
        <p:nvPicPr>
          <p:cNvPr id="7" name="图片 6" descr="zj"/>
          <p:cNvPicPr>
            <a:picLocks noChangeAspect="1"/>
          </p:cNvPicPr>
          <p:nvPr/>
        </p:nvPicPr>
        <p:blipFill>
          <a:blip r:embed="rId5"/>
          <a:stretch>
            <a:fillRect/>
          </a:stretch>
        </p:blipFill>
        <p:spPr>
          <a:xfrm>
            <a:off x="2201545" y="3359150"/>
            <a:ext cx="600075" cy="358140"/>
          </a:xfrm>
          <a:prstGeom prst="rect">
            <a:avLst/>
          </a:prstGeom>
        </p:spPr>
      </p:pic>
      <p:pic>
        <p:nvPicPr>
          <p:cNvPr id="8" name="图片 7" descr="zj_later"/>
          <p:cNvPicPr>
            <a:picLocks noChangeAspect="1"/>
          </p:cNvPicPr>
          <p:nvPr/>
        </p:nvPicPr>
        <p:blipFill>
          <a:blip r:embed="rId6"/>
          <a:stretch>
            <a:fillRect/>
          </a:stretch>
        </p:blipFill>
        <p:spPr>
          <a:xfrm>
            <a:off x="2801620" y="3359150"/>
            <a:ext cx="3686175" cy="304800"/>
          </a:xfrm>
          <a:prstGeom prst="rect">
            <a:avLst/>
          </a:prstGeom>
        </p:spPr>
      </p:pic>
      <p:pic>
        <p:nvPicPr>
          <p:cNvPr id="13" name="图片 12" descr="part4_2_laterlater"/>
          <p:cNvPicPr>
            <a:picLocks noChangeAspect="1"/>
          </p:cNvPicPr>
          <p:nvPr/>
        </p:nvPicPr>
        <p:blipFill>
          <a:blip r:embed="rId7"/>
          <a:stretch>
            <a:fillRect/>
          </a:stretch>
        </p:blipFill>
        <p:spPr>
          <a:xfrm>
            <a:off x="3479165" y="4920615"/>
            <a:ext cx="2724150" cy="29527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9003" y="6099168"/>
            <a:ext cx="2266849" cy="568754"/>
          </a:xfrm>
          <a:prstGeom prst="rect">
            <a:avLst/>
          </a:prstGeom>
        </p:spPr>
      </p:pic>
      <p:sp>
        <p:nvSpPr>
          <p:cNvPr id="5" name="Slide Number Placeholder 4"/>
          <p:cNvSpPr>
            <a:spLocks noGrp="1"/>
          </p:cNvSpPr>
          <p:nvPr>
            <p:ph type="sldNum" sz="quarter" idx="12"/>
          </p:nvPr>
        </p:nvSpPr>
        <p:spPr/>
        <p:txBody>
          <a:bodyPr/>
          <a:lstStyle/>
          <a:p>
            <a:fld id="{80458CAD-E111-F543-8FD5-52089A70F75A}" type="slidenum">
              <a:rPr lang="en-US" smtClean="0">
                <a:latin typeface="Optima" panose="02000503060000020004" pitchFamily="2" charset="0"/>
              </a:rPr>
              <a:t>9</a:t>
            </a:fld>
            <a:endParaRPr lang="en-US">
              <a:latin typeface="Optima" panose="02000503060000020004" pitchFamily="2" charset="0"/>
            </a:endParaRPr>
          </a:p>
        </p:txBody>
      </p:sp>
      <p:sp>
        <p:nvSpPr>
          <p:cNvPr id="10" name="Title 1"/>
          <p:cNvSpPr>
            <a:spLocks noGrp="1"/>
          </p:cNvSpPr>
          <p:nvPr>
            <p:ph type="ctrTitle"/>
          </p:nvPr>
        </p:nvSpPr>
        <p:spPr>
          <a:xfrm>
            <a:off x="673274" y="212942"/>
            <a:ext cx="7772400" cy="676406"/>
          </a:xfrm>
        </p:spPr>
        <p:txBody>
          <a:bodyPr>
            <a:normAutofit/>
          </a:bodyPr>
          <a:lstStyle/>
          <a:p>
            <a:pPr algn="l"/>
            <a:r>
              <a:rPr lang="en-US" sz="3200" dirty="0">
                <a:latin typeface="Optima" panose="02000503060000020004" pitchFamily="2" charset="0"/>
                <a:ea typeface="Georgia" panose="02040502050405020303" charset="0"/>
                <a:cs typeface="Georgia" panose="02040502050405020303" charset="0"/>
              </a:rPr>
              <a:t>3.1 State Evaluator</a:t>
            </a:r>
          </a:p>
        </p:txBody>
      </p:sp>
      <p:sp>
        <p:nvSpPr>
          <p:cNvPr id="3" name="TextBox 2"/>
          <p:cNvSpPr txBox="1"/>
          <p:nvPr/>
        </p:nvSpPr>
        <p:spPr>
          <a:xfrm>
            <a:off x="839470" y="3826510"/>
            <a:ext cx="7817485" cy="2026285"/>
          </a:xfrm>
          <a:prstGeom prst="rect">
            <a:avLst/>
          </a:prstGeom>
          <a:noFill/>
        </p:spPr>
        <p:txBody>
          <a:bodyPr wrap="square" rtlCol="0">
            <a:noAutofit/>
          </a:bodyPr>
          <a:lstStyle/>
          <a:p>
            <a:r>
              <a:rPr lang="en-US" altLang="zh-CN" dirty="0"/>
              <a:t> </a:t>
            </a:r>
            <a:r>
              <a:rPr lang="en-US" altLang="zh-CN" sz="1600" b="1" dirty="0"/>
              <a:t>Independently evaluating a thought: </a:t>
            </a:r>
          </a:p>
          <a:p>
            <a:r>
              <a:rPr lang="en-US" altLang="zh-CN" sz="1600" dirty="0"/>
              <a:t>A specially designed scoring prompt is used to evaluate the state s, generating either a </a:t>
            </a:r>
          </a:p>
          <a:p>
            <a:r>
              <a:rPr lang="en-US" altLang="zh-CN" sz="1600" dirty="0"/>
              <a:t>scalar score v or a qualitative label (such as sure/likely/impossible). </a:t>
            </a:r>
          </a:p>
        </p:txBody>
      </p:sp>
      <p:pic>
        <p:nvPicPr>
          <p:cNvPr id="7" name="图片 6" descr="part4main"/>
          <p:cNvPicPr>
            <a:picLocks noChangeAspect="1"/>
          </p:cNvPicPr>
          <p:nvPr/>
        </p:nvPicPr>
        <p:blipFill>
          <a:blip r:embed="rId4"/>
          <a:stretch>
            <a:fillRect/>
          </a:stretch>
        </p:blipFill>
        <p:spPr>
          <a:xfrm>
            <a:off x="839470" y="934085"/>
            <a:ext cx="7324725" cy="2847975"/>
          </a:xfrm>
          <a:prstGeom prst="rect">
            <a:avLst/>
          </a:prstGeom>
        </p:spPr>
      </p:pic>
      <p:pic>
        <p:nvPicPr>
          <p:cNvPr id="8" name="图片 7" descr="part4_3_1"/>
          <p:cNvPicPr>
            <a:picLocks noChangeAspect="1"/>
          </p:cNvPicPr>
          <p:nvPr/>
        </p:nvPicPr>
        <p:blipFill>
          <a:blip r:embed="rId5"/>
          <a:stretch>
            <a:fillRect/>
          </a:stretch>
        </p:blipFill>
        <p:spPr>
          <a:xfrm>
            <a:off x="4062095" y="3794125"/>
            <a:ext cx="2609850" cy="35242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2501</Words>
  <Application>Microsoft Macintosh PowerPoint</Application>
  <PresentationFormat>On-screen Show (4:3)</PresentationFormat>
  <Paragraphs>245</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Calibri Light</vt:lpstr>
      <vt:lpstr>Optima</vt:lpstr>
      <vt:lpstr>Wingdings</vt:lpstr>
      <vt:lpstr>Office Theme</vt:lpstr>
      <vt:lpstr>ECE 696B: Spring 2025 Trustworthy Machine Learning   Tree of Thoughts: Deliberate Problem Solving with Large Language Models</vt:lpstr>
      <vt:lpstr>Questions Raised</vt:lpstr>
      <vt:lpstr>Inspiration </vt:lpstr>
      <vt:lpstr>Background</vt:lpstr>
      <vt:lpstr>Theory Generated</vt:lpstr>
      <vt:lpstr>Graphically Discription</vt:lpstr>
      <vt:lpstr>1. Thought Decompostion</vt:lpstr>
      <vt:lpstr>2. Thought Generator</vt:lpstr>
      <vt:lpstr>3.1 State Evaluator</vt:lpstr>
      <vt:lpstr>3.2 State Evaluator</vt:lpstr>
      <vt:lpstr>4.1 Search Algorithm</vt:lpstr>
      <vt:lpstr>4.2 Search Algorithm-BFS</vt:lpstr>
      <vt:lpstr>4.3 Search Algorithm-DFS</vt:lpstr>
      <vt:lpstr>TOT Advantages</vt:lpstr>
      <vt:lpstr>Experiments-result in one table</vt:lpstr>
      <vt:lpstr>Experiment1-Game of 24</vt:lpstr>
      <vt:lpstr>Experiment1-Game of 24</vt:lpstr>
      <vt:lpstr>Experiment1-Game of 24-Result</vt:lpstr>
      <vt:lpstr>Experiment1-Game of 24-Result</vt:lpstr>
      <vt:lpstr>Experiment2-Creative Writing</vt:lpstr>
      <vt:lpstr>Experiment2-Creative Writing</vt:lpstr>
      <vt:lpstr>Experiment2-Creative Writing-Result</vt:lpstr>
      <vt:lpstr>Experiment3-Crosswords</vt:lpstr>
      <vt:lpstr>Experiment3-Crosswords</vt:lpstr>
      <vt:lpstr>     Experiment3-Crosswords</vt:lpstr>
      <vt:lpstr>  Experiment3-Crosswords-Result</vt:lpstr>
      <vt:lpstr>  Summary and 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340A Introduction to Communications Spring 2016</dc:title>
  <dc:creator>Microsoft Office User</dc:creator>
  <cp:lastModifiedBy>Tandon, Ravi - (tandonr)</cp:lastModifiedBy>
  <cp:revision>496</cp:revision>
  <dcterms:created xsi:type="dcterms:W3CDTF">2016-01-13T08:20:00Z</dcterms:created>
  <dcterms:modified xsi:type="dcterms:W3CDTF">2025-02-21T21:41:26Z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14BBAFBCD630447A817A482C473FB363_13</vt:lpwstr>
  </property>
  <property fmtid="{D5CDD505-2E9C-101B-9397-08002B2CF9AE}" pid="3" name="KSOProductBuildVer">
    <vt:lpwstr>2052-12.1.0.19770</vt:lpwstr>
  </property>
</Properties>
</file>