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3"/>
  </p:notesMasterIdLst>
  <p:sldIdLst>
    <p:sldId id="256" r:id="rId2"/>
    <p:sldId id="257" r:id="rId3"/>
    <p:sldId id="283" r:id="rId4"/>
    <p:sldId id="284" r:id="rId5"/>
    <p:sldId id="285" r:id="rId6"/>
    <p:sldId id="310" r:id="rId7"/>
    <p:sldId id="309" r:id="rId8"/>
    <p:sldId id="286" r:id="rId9"/>
    <p:sldId id="306" r:id="rId10"/>
    <p:sldId id="313" r:id="rId11"/>
    <p:sldId id="311" r:id="rId12"/>
    <p:sldId id="312" r:id="rId13"/>
    <p:sldId id="317" r:id="rId14"/>
    <p:sldId id="307" r:id="rId15"/>
    <p:sldId id="318" r:id="rId16"/>
    <p:sldId id="319" r:id="rId17"/>
    <p:sldId id="320" r:id="rId18"/>
    <p:sldId id="321" r:id="rId19"/>
    <p:sldId id="287" r:id="rId20"/>
    <p:sldId id="308" r:id="rId21"/>
    <p:sldId id="322" r:id="rId2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428" autoAdjust="0"/>
    <p:restoredTop sz="91985"/>
  </p:normalViewPr>
  <p:slideViewPr>
    <p:cSldViewPr snapToGrid="0" snapToObjects="1">
      <p:cViewPr>
        <p:scale>
          <a:sx n="66" d="100"/>
          <a:sy n="66" d="100"/>
        </p:scale>
        <p:origin x="1709" y="269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6A1DB99-0A43-0F41-9CBE-40F44131CB73}" type="datetimeFigureOut">
              <a:rPr lang="en-US" smtClean="0"/>
              <a:t>1/27/2025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4A535BD-B2DE-BA48-9755-308C788CE68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52288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93763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1D3145-9099-088C-0EA7-EDB7920228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6A2C10-710F-C43C-51A7-306A106D8A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833052-3C48-DA85-8AA9-35ED5F496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AA7E7-91A7-C1D7-5791-1AE66A38EA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76352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198BB2-1B02-D073-3460-0523F7A48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A85B605-5916-AA16-E0B2-B9E28C226C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EBB20B-7F57-FB65-F488-0D8CBF7462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0DB3BB-70B8-553C-4715-B0BAC2A3F5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002723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BCD6A8-F725-4847-0DB8-C178DB439A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3585E8-D49A-22AD-7429-288AD1349C5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AFDD34-D7DF-D1F6-C232-E0E218C329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0D84AD-F307-4B76-BC30-204C882AA83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87846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FD6B61-1964-168A-E35A-C9DCD983E9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5B064E-BBF8-390F-AE68-2958C8F04F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6CD5CBB-733A-B115-7FC0-639D1AD87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62314C-5D8D-A790-CF37-4CEC81F8354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48796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9BC5FC-2FE7-66AE-198B-7F8B3881CC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E07EE09-5E17-C9B6-6DFA-886EECDA64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9EC9829-B05C-2047-1386-00BF4D1DE8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CFF40C-CDEE-56FA-A2E1-747DA4D8A0B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6351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62351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1F0B39-3F3C-1FF7-643C-773AF2A418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939977-DE70-E062-797D-7F438FB4551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FEDCC-E75D-9D48-FC75-4A97770FB2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78E2E2-01E5-CE7E-C22E-95C5434A49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52172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37F0B6-0601-7DFC-C2C9-A949CB6796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DAF311-FCC3-B575-DE57-E2F01EE2104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38FE6C-C3C9-6E67-72BC-7F3AAA86C9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5E0FCD-196F-4820-2B38-78F2B1DF882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41088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43A255-A4C6-4432-B089-DC2F206EE6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BC576D7-08E7-9ADF-57E7-B04443E779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6577783-7518-B593-0EDF-0AF01CD388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EE20BA-9B4F-CFB5-A67E-92C17EBA452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42194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58FBF3-C244-7032-F9C6-CBE0399625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6912E2C-1249-611D-EBA4-F100012411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BB4C142-3044-2BE0-0DB4-13AA519A0C8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16E2F2-DAC1-DFA7-3C90-CC581EFA6B1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26797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8B8330-6DC2-19D5-64BE-DD5DFF7D2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E70983-D506-607B-B55C-FB46EE5144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2A5116-C91E-92CC-FAAE-7E9939A8162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A27EE0-10AC-A86D-C848-7435BF8345B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96570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0BEBB0-A3BC-BE72-DAD2-4AC81B6FF0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87CA83-A1F3-2D42-C3C7-C7628120F9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083C11-DDE7-2191-2B0E-62C1D6F95E7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1E57CB-EE14-48A7-CD22-85CD446F399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033161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A2DE3-34B5-D5E8-AC8A-7108C9C0D8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330A077-F9E6-E218-1759-90260AA963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18B77D-E621-5FDB-471A-7ABED87780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EB6BC6-B3E6-F173-35F5-6B49511766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4A535BD-B2DE-BA48-9755-308C788CE68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35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057400" cy="365125"/>
          </a:xfrm>
        </p:spPr>
        <p:txBody>
          <a:bodyPr/>
          <a:lstStyle/>
          <a:p>
            <a:fld id="{C11092F6-B2EE-4DDD-B773-AE68C0825037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65365" y="6395813"/>
            <a:ext cx="302078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80458CAD-E111-F543-8FD5-52089A70F75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17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B122A-7BDF-41ED-9C1B-560403959C91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412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42D23C-6266-4F54-9EEA-0A47946631FB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167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CA0A17-C2D6-41F3-8A71-8AC7BF3504CD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0794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109668-E14E-4243-A4F7-149B04DAB242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42486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8174F-08ED-48E7-BB8F-0F13EBAA1799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6485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A710B-DFA1-4AA1-AF81-AA2F99F0162F}" type="datetime1">
              <a:rPr lang="en-US" smtClean="0"/>
              <a:t>1/27/2025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5034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CB194A-3922-4A73-8C7C-688864D9F94C}" type="datetime1">
              <a:rPr lang="en-US" smtClean="0"/>
              <a:t>1/27/2025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5867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C34DE0-69FD-458F-8C87-66737D8AB6E1}" type="datetime1">
              <a:rPr lang="en-US" smtClean="0"/>
              <a:t>1/27/2025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473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562E4C-97B8-4368-B825-57AB2D158660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408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8B6FDC-171D-45FB-A801-A1BD17EFEA32}" type="datetime1">
              <a:rPr lang="en-US" smtClean="0"/>
              <a:t>1/27/2025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2132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A8A31B-462D-4E98-9EB9-9021A76F2EF9}" type="datetime1">
              <a:rPr lang="en-US" smtClean="0"/>
              <a:t>1/27/2025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458CAD-E111-F543-8FD5-52089A70F7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2293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16404" y="758536"/>
            <a:ext cx="8132523" cy="2841171"/>
          </a:xfrm>
        </p:spPr>
        <p:txBody>
          <a:bodyPr>
            <a:normAutofit/>
          </a:bodyPr>
          <a:lstStyle/>
          <a:p>
            <a: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  <a:t>ECE 696B: Spring 2025</a:t>
            </a:r>
            <a:b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</a:br>
            <a:r>
              <a:rPr lang="en-US" sz="2400" b="1" dirty="0">
                <a:solidFill>
                  <a:schemeClr val="tx2"/>
                </a:solidFill>
                <a:latin typeface="Optima" panose="02000503060000020004" pitchFamily="2" charset="0"/>
              </a:rPr>
              <a:t>Trustworthy Machine Learning</a:t>
            </a:r>
            <a:br>
              <a:rPr lang="en-US" sz="2400" dirty="0">
                <a:latin typeface="Optima" panose="02000503060000020004" pitchFamily="2" charset="0"/>
              </a:rPr>
            </a:br>
            <a:br>
              <a:rPr lang="en-US" sz="2400" dirty="0">
                <a:latin typeface="Optima" panose="02000503060000020004" pitchFamily="2" charset="0"/>
              </a:rPr>
            </a:br>
            <a:br>
              <a:rPr lang="en-US" sz="2400" dirty="0">
                <a:latin typeface="Optima" panose="02000503060000020004" pitchFamily="2" charset="0"/>
              </a:rPr>
            </a:br>
            <a:r>
              <a:rPr lang="en-US" sz="2400" i="1" dirty="0">
                <a:solidFill>
                  <a:schemeClr val="accent2">
                    <a:lumMod val="50000"/>
                  </a:schemeClr>
                </a:solidFill>
                <a:latin typeface="Optima" panose="02000503060000020004" pitchFamily="2" charset="0"/>
              </a:rPr>
              <a:t>GPT-2</a:t>
            </a:r>
            <a:endParaRPr lang="en-US" sz="2400" dirty="0">
              <a:latin typeface="Optima" panose="02000503060000020004" pitchFamily="2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19449" y="4678878"/>
            <a:ext cx="4300352" cy="890648"/>
          </a:xfrm>
        </p:spPr>
        <p:txBody>
          <a:bodyPr>
            <a:normAutofit/>
          </a:bodyPr>
          <a:lstStyle/>
          <a:p>
            <a:r>
              <a:rPr lang="en-US" dirty="0">
                <a:latin typeface="Optima" panose="02000503060000020004" pitchFamily="2" charset="0"/>
              </a:rPr>
              <a:t>Ashley Tittelbaugh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395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3DEE26-57F3-0A42-094F-50B5DBA85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Cloze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999D22-742E-01B4-F055-8AF5CF6A0C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4851399"/>
            <a:ext cx="7886700" cy="1325564"/>
          </a:xfrm>
        </p:spPr>
        <p:txBody>
          <a:bodyPr>
            <a:normAutofit lnSpcReduction="10000"/>
          </a:bodyPr>
          <a:lstStyle/>
          <a:p>
            <a:r>
              <a:rPr lang="en-US" dirty="0"/>
              <a:t>Random parentage of words are masked </a:t>
            </a:r>
          </a:p>
          <a:p>
            <a:r>
              <a:rPr lang="en-US" dirty="0"/>
              <a:t>LLM are asked to “Fill in the blanks” from their vocabulary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789C1-181A-A528-A748-9A0517B1B4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10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8A929F-3116-EC3D-02BF-1CF58B1C5B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05536" y="1532219"/>
            <a:ext cx="4332528" cy="241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8035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294079-5897-18AF-E0E2-F4F627B24F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11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25F6CBC9-E733-F18B-8B09-17D34AC7FD01}"/>
              </a:ext>
            </a:extLst>
          </p:cNvPr>
          <p:cNvSpPr txBox="1">
            <a:spLocks/>
          </p:cNvSpPr>
          <p:nvPr/>
        </p:nvSpPr>
        <p:spPr>
          <a:xfrm>
            <a:off x="673274" y="212941"/>
            <a:ext cx="7772400" cy="82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Children’s Book Test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7BA2B0-C1FC-3D8F-092C-9F15CD0EC8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5" y="1040499"/>
            <a:ext cx="6851661" cy="1483851"/>
          </a:xfrm>
          <a:prstGeom prst="rect">
            <a:avLst/>
          </a:prstGeom>
        </p:spPr>
      </p:pic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25AE9E9-F485-D533-EB5E-F28B77B5A6C4}"/>
              </a:ext>
            </a:extLst>
          </p:cNvPr>
          <p:cNvSpPr/>
          <p:nvPr/>
        </p:nvSpPr>
        <p:spPr>
          <a:xfrm>
            <a:off x="3171463" y="1165609"/>
            <a:ext cx="1249812" cy="1483851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FA7B9A32-CC3B-0CA6-5936-23557A5C5E16}"/>
              </a:ext>
            </a:extLst>
          </p:cNvPr>
          <p:cNvSpPr txBox="1">
            <a:spLocks noGrp="1"/>
          </p:cNvSpPr>
          <p:nvPr>
            <p:ph idx="1"/>
          </p:nvPr>
        </p:nvSpPr>
        <p:spPr>
          <a:xfrm>
            <a:off x="347241" y="2792670"/>
            <a:ext cx="462987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0070C0"/>
                </a:solidFill>
              </a:rPr>
              <a:t>Children’s Book test: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b="1" dirty="0"/>
              <a:t>Cloze task </a:t>
            </a:r>
            <a:r>
              <a:rPr lang="en-US" sz="2000" dirty="0"/>
              <a:t>– random words are masked from various children's books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Performance of LLM on different categories of words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Performance increases with model size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Closes the majority of the gap between previous state of the art and human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One book – The Jungle Book – included in </a:t>
            </a:r>
            <a:r>
              <a:rPr lang="en-US" sz="2000" dirty="0" err="1"/>
              <a:t>WebText</a:t>
            </a:r>
            <a:r>
              <a:rPr lang="en-US" sz="2000" dirty="0"/>
              <a:t> </a:t>
            </a:r>
          </a:p>
          <a:p>
            <a:pPr marL="742950" lvl="1" indent="-285750"/>
            <a:r>
              <a:rPr lang="en-US" sz="1600" dirty="0"/>
              <a:t>removed for testing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8CADEC1-298D-D39C-A60D-8E85246D28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806" y="3429000"/>
            <a:ext cx="3781953" cy="2067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61291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7D049F-368E-BAFD-58D0-AC42168CA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A53064-2A87-2DFC-3C4B-510BAD642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12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319315A-9F35-FCA5-1173-77133E27CB2D}"/>
              </a:ext>
            </a:extLst>
          </p:cNvPr>
          <p:cNvSpPr txBox="1">
            <a:spLocks/>
          </p:cNvSpPr>
          <p:nvPr/>
        </p:nvSpPr>
        <p:spPr>
          <a:xfrm>
            <a:off x="673274" y="212941"/>
            <a:ext cx="7772400" cy="82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Long Term Dependencies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D9044-AF7D-8A29-BDA6-8F97633379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0765" y="1040499"/>
            <a:ext cx="6851661" cy="1483851"/>
          </a:xfrm>
          <a:prstGeom prst="rect">
            <a:avLst/>
          </a:prstGeom>
        </p:spPr>
      </p:pic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25DDAE15-A0CF-99CF-4A6C-1758E65F5A0C}"/>
              </a:ext>
            </a:extLst>
          </p:cNvPr>
          <p:cNvSpPr/>
          <p:nvPr/>
        </p:nvSpPr>
        <p:spPr>
          <a:xfrm>
            <a:off x="1655180" y="1190814"/>
            <a:ext cx="1516283" cy="1483851"/>
          </a:xfrm>
          <a:prstGeom prst="round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00B050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BCA32B9-7E4D-25B6-0D2A-ECA655F88ED8}"/>
              </a:ext>
            </a:extLst>
          </p:cNvPr>
          <p:cNvSpPr txBox="1"/>
          <p:nvPr/>
        </p:nvSpPr>
        <p:spPr>
          <a:xfrm>
            <a:off x="791001" y="2782669"/>
            <a:ext cx="708142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rgbClr val="00B050"/>
                </a:solidFill>
              </a:rPr>
              <a:t>LA</a:t>
            </a:r>
            <a:r>
              <a:rPr lang="en-US" b="1" dirty="0" err="1"/>
              <a:t>nguage</a:t>
            </a:r>
            <a:r>
              <a:rPr lang="en-US" b="1" dirty="0">
                <a:solidFill>
                  <a:srgbClr val="00B050"/>
                </a:solidFill>
              </a:rPr>
              <a:t> M</a:t>
            </a:r>
            <a:r>
              <a:rPr lang="en-US" b="1" dirty="0"/>
              <a:t>odeling</a:t>
            </a:r>
            <a:r>
              <a:rPr lang="en-US" b="1" dirty="0">
                <a:solidFill>
                  <a:srgbClr val="00B050"/>
                </a:solidFill>
              </a:rPr>
              <a:t> B</a:t>
            </a:r>
            <a:r>
              <a:rPr lang="en-US" b="1" dirty="0"/>
              <a:t>roadened to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dirty="0"/>
              <a:t>ccount for </a:t>
            </a:r>
            <a:r>
              <a:rPr lang="en-US" b="1" dirty="0">
                <a:solidFill>
                  <a:srgbClr val="00B050"/>
                </a:solidFill>
              </a:rPr>
              <a:t>D</a:t>
            </a:r>
            <a:r>
              <a:rPr lang="en-US" b="1" dirty="0"/>
              <a:t>iscourse </a:t>
            </a:r>
            <a:r>
              <a:rPr lang="en-US" b="1" dirty="0">
                <a:solidFill>
                  <a:srgbClr val="00B050"/>
                </a:solidFill>
              </a:rPr>
              <a:t>A</a:t>
            </a:r>
            <a:r>
              <a:rPr lang="en-US" b="1" dirty="0"/>
              <a:t>spects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Task is to predict final word of a sentence that requires at least 50 tokens for humans to predict correctly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GPT-2 improved on state of the art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Mistakes were often a valid continuation of the sentence but not the end of the sentence</a:t>
            </a:r>
          </a:p>
        </p:txBody>
      </p:sp>
    </p:spTree>
    <p:extLst>
      <p:ext uri="{BB962C8B-B14F-4D97-AF65-F5344CB8AC3E}">
        <p14:creationId xmlns:p14="http://schemas.microsoft.com/office/powerpoint/2010/main" val="33754265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0CF816-AA64-9457-296F-DB06B4AA72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D858E2-6D36-C102-4AB8-45444409C0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13</a:t>
            </a:fld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68BD85C-B252-EC15-1B37-80E58C116704}"/>
              </a:ext>
            </a:extLst>
          </p:cNvPr>
          <p:cNvSpPr txBox="1">
            <a:spLocks/>
          </p:cNvSpPr>
          <p:nvPr/>
        </p:nvSpPr>
        <p:spPr>
          <a:xfrm>
            <a:off x="673274" y="212941"/>
            <a:ext cx="7772400" cy="8275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Common Sense reasoning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95F60DD-66C3-10C6-7B48-F329473998DC}"/>
              </a:ext>
            </a:extLst>
          </p:cNvPr>
          <p:cNvSpPr txBox="1"/>
          <p:nvPr/>
        </p:nvSpPr>
        <p:spPr>
          <a:xfrm>
            <a:off x="673274" y="4140361"/>
            <a:ext cx="70814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00B050"/>
                </a:solidFill>
              </a:rPr>
              <a:t>Winograd Schema Challenges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common sense reasoning by the ability to resolve ambiguities in text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Very small dataset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7CCFA4-D4E1-7A2D-BB10-4B457D1B8D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4776" y="1018466"/>
            <a:ext cx="3772426" cy="27054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4241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68ED21-08B2-EE3C-A764-9E3D7629A9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49BC3A7-5275-65DD-F91B-8D96A2F389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BE7D7F-DE6D-023F-E079-5B52C31A9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14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3750358C-C3F2-AE82-4492-5A1851000A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442534"/>
            <a:ext cx="9093856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Reading Comprehension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DF0979B8-FF16-876F-1B75-E42D007411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8" y="1218352"/>
            <a:ext cx="8116433" cy="2638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145200-BA58-73A7-F7C9-7E85D1D69BCD}"/>
              </a:ext>
            </a:extLst>
          </p:cNvPr>
          <p:cNvSpPr txBox="1"/>
          <p:nvPr/>
        </p:nvSpPr>
        <p:spPr>
          <a:xfrm>
            <a:off x="465365" y="4203149"/>
            <a:ext cx="778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Conversation Question Answering dataset (</a:t>
            </a:r>
            <a:r>
              <a:rPr lang="en-US" b="1" dirty="0" err="1"/>
              <a:t>CoQA</a:t>
            </a:r>
            <a:r>
              <a:rPr lang="en-US" b="1" dirty="0"/>
              <a:t>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7 distinct domains that contain dialogue between a question asker and a question answerer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Measures both reading comprehension ability and ability to retain context from previous conversation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seemed to use simple retrieval based characteristics rather than a more complex understanding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4FC52D5B-C3E2-562A-6570-FC6490414C68}"/>
              </a:ext>
            </a:extLst>
          </p:cNvPr>
          <p:cNvSpPr/>
          <p:nvPr/>
        </p:nvSpPr>
        <p:spPr>
          <a:xfrm>
            <a:off x="465364" y="1232937"/>
            <a:ext cx="2034767" cy="2401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707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9AE8C0-65AC-6FC0-E7BA-217A47B0BF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44E715-B3A3-0F92-2572-7F73E877401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433705-F726-ED07-D5ED-FB513705D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15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D44651E-AC2B-0FD9-DE54-152ADB5355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442534"/>
            <a:ext cx="9093856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Translation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0A51341-170D-D4AC-7C6C-4B64AA180D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8" y="1218352"/>
            <a:ext cx="8116433" cy="2638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D06CB58-691C-33A4-E989-0B821019259F}"/>
              </a:ext>
            </a:extLst>
          </p:cNvPr>
          <p:cNvSpPr txBox="1"/>
          <p:nvPr/>
        </p:nvSpPr>
        <p:spPr>
          <a:xfrm>
            <a:off x="465365" y="4203149"/>
            <a:ext cx="778288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Previously seen WMT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only slightly better than word by word replacement from English to French </a:t>
            </a:r>
            <a:r>
              <a:rPr lang="en-US" b="1" dirty="0"/>
              <a:t>5 BLEU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does much better French to English </a:t>
            </a:r>
            <a:r>
              <a:rPr lang="en-US" b="1" dirty="0"/>
              <a:t>11.5 BLEU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Due to large English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Surprising result!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Had removed all non-English documents from </a:t>
            </a:r>
            <a:r>
              <a:rPr lang="en-US" dirty="0" err="1"/>
              <a:t>WebText</a:t>
            </a:r>
            <a:endParaRPr lang="en-US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CA53668-5179-1229-BA1E-7CFA37A645F3}"/>
              </a:ext>
            </a:extLst>
          </p:cNvPr>
          <p:cNvSpPr/>
          <p:nvPr/>
        </p:nvSpPr>
        <p:spPr>
          <a:xfrm>
            <a:off x="2322041" y="1232937"/>
            <a:ext cx="2034767" cy="2401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8113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EB103B-2B54-4599-CAAF-40DDF8362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8AA6721-9A7F-3277-4643-58976A0EC7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8DFB30-4262-207B-F38B-8957C118D8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16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E9100E7-35D1-9191-EE5D-C3F7091EE3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442534"/>
            <a:ext cx="9093856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Summarization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7E6CFF29-D2BE-A998-A954-8517EFC9F8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818" y="1218352"/>
            <a:ext cx="8116433" cy="2638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4EEA5217-8A9B-2176-7CC7-C93448007DFB}"/>
              </a:ext>
            </a:extLst>
          </p:cNvPr>
          <p:cNvSpPr txBox="1"/>
          <p:nvPr/>
        </p:nvSpPr>
        <p:spPr>
          <a:xfrm>
            <a:off x="465365" y="4203149"/>
            <a:ext cx="778288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CNN and daily mail dataset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Added TL;DR: token for task inference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Outputs resembled length and verbiage of </a:t>
            </a:r>
            <a:r>
              <a:rPr lang="en-US" dirty="0" err="1"/>
              <a:t>summeries</a:t>
            </a:r>
            <a:r>
              <a:rPr lang="en-US" dirty="0"/>
              <a:t> but often focused on specific details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Only slightly better than picking 3 sentences at random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5215B178-E57E-8276-E26C-1EE2D12D209B}"/>
              </a:ext>
            </a:extLst>
          </p:cNvPr>
          <p:cNvSpPr/>
          <p:nvPr/>
        </p:nvSpPr>
        <p:spPr>
          <a:xfrm>
            <a:off x="4356808" y="1232937"/>
            <a:ext cx="2034767" cy="2401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20702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5F82AB-7D70-FD53-A7F0-8B0D9CDD51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BBEB666-CE1F-AB9F-948A-FC9E325785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80B943-4D9A-9E28-40E9-93D1FF945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17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0994929-3882-819D-630C-054D21AEA3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4643" y="442534"/>
            <a:ext cx="9093856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Question answering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55A16D9-71CA-D85A-F75B-C4016D33ACA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4643" y="1114297"/>
            <a:ext cx="8116433" cy="263879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3AFFD61-6596-B30F-9EFB-D076716CD488}"/>
              </a:ext>
            </a:extLst>
          </p:cNvPr>
          <p:cNvSpPr txBox="1"/>
          <p:nvPr/>
        </p:nvSpPr>
        <p:spPr>
          <a:xfrm>
            <a:off x="465365" y="4203149"/>
            <a:ext cx="77828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Natural Questions dataset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Usually used with neural 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Test what information is contained in a language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GPT-2 is 5.3 times more accurate than smallest model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Greatly underperforms open domain question answering systems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Hybridize information retrieval with extractive document question answering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7E995914-A0E4-3A55-3D72-9A13F76721E4}"/>
              </a:ext>
            </a:extLst>
          </p:cNvPr>
          <p:cNvSpPr/>
          <p:nvPr/>
        </p:nvSpPr>
        <p:spPr>
          <a:xfrm>
            <a:off x="6336309" y="1177523"/>
            <a:ext cx="2034767" cy="2401514"/>
          </a:xfrm>
          <a:prstGeom prst="round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5174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E55658-F06C-F437-840E-64285D753A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76D9D2-8BA9-C04F-D707-BCA39419D7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EB7527-DB9C-F847-DA27-62D8B8338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18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0A1F753-2500-A38B-9AF8-CC65A677EF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3E85D59-D8DF-9C92-A7AE-4CF7E7A7C2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979" y="358110"/>
            <a:ext cx="8445758" cy="5549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01914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3A1688-16DA-AF2F-2A1F-F6D1A38EF4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824D431-3AE5-2B44-5A9E-5AA76E59A9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48EC18F7-1CEC-1603-EA74-61B82ED642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Memorization vs Generalization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C80600D-3684-9A31-91CF-C0E27DD3F079}"/>
              </a:ext>
            </a:extLst>
          </p:cNvPr>
          <p:cNvSpPr txBox="1"/>
          <p:nvPr/>
        </p:nvSpPr>
        <p:spPr>
          <a:xfrm>
            <a:off x="673274" y="1134319"/>
            <a:ext cx="78688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Does such a large dataset just contain most of the answers? 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42C60B1-D7BC-D408-E734-2A395B54CB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600" y="1840955"/>
            <a:ext cx="5687219" cy="1428949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0CA78CC7-1591-E3C1-677A-6504B9DEF51A}"/>
              </a:ext>
            </a:extLst>
          </p:cNvPr>
          <p:cNvSpPr txBox="1"/>
          <p:nvPr/>
        </p:nvSpPr>
        <p:spPr>
          <a:xfrm>
            <a:off x="1145894" y="3514875"/>
            <a:ext cx="657442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GPT-2 contains equivalent or less overlapping data than standard training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/>
              <a:t>Can answer questions without having the answer in the dataset</a:t>
            </a:r>
          </a:p>
        </p:txBody>
      </p:sp>
    </p:spTree>
    <p:extLst>
      <p:ext uri="{BB962C8B-B14F-4D97-AF65-F5344CB8AC3E}">
        <p14:creationId xmlns:p14="http://schemas.microsoft.com/office/powerpoint/2010/main" val="18425158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6627A9F-91D5-7DEB-C2EA-AB7E2BEB3A00}"/>
              </a:ext>
            </a:extLst>
          </p:cNvPr>
          <p:cNvSpPr/>
          <p:nvPr/>
        </p:nvSpPr>
        <p:spPr>
          <a:xfrm>
            <a:off x="311499" y="1118606"/>
            <a:ext cx="8432246" cy="224661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Overview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D2D320E4-E300-3E8A-0C65-42E6E5C513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179259" y="3673014"/>
            <a:ext cx="2673080" cy="1904974"/>
          </a:xfrm>
        </p:spPr>
        <p:txBody>
          <a:bodyPr>
            <a:norm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Zero-shot performance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Published by OpenAI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GPT-2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dirty="0">
                <a:latin typeface="Optima" panose="02000503060000020004" pitchFamily="2" charset="0"/>
              </a:rPr>
              <a:t>Cited </a:t>
            </a:r>
            <a:r>
              <a:rPr lang="en-US" sz="1800" b="1" dirty="0">
                <a:latin typeface="Optima" panose="02000503060000020004" pitchFamily="2" charset="0"/>
              </a:rPr>
              <a:t>15,480 times</a:t>
            </a:r>
            <a:r>
              <a:rPr lang="en-US" sz="1800" dirty="0">
                <a:latin typeface="Optima" panose="02000503060000020004" pitchFamily="2" charset="0"/>
              </a:rPr>
              <a:t> </a:t>
            </a:r>
          </a:p>
          <a:p>
            <a:pPr algn="l"/>
            <a:r>
              <a:rPr lang="en-US" sz="1800" dirty="0">
                <a:latin typeface="Optima" panose="02000503060000020004" pitchFamily="2" charset="0"/>
              </a:rPr>
              <a:t>      (as of Jan 27, 2025)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1400" dirty="0">
              <a:latin typeface="Optima" panose="02000503060000020004" pitchFamily="2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0CE256-1CDE-281C-D98A-72ABF7CC2B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6609" y="1280012"/>
            <a:ext cx="8278380" cy="1705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7895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47ECD2-C375-0713-0E6F-FC622A7258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5A9DF2-EDB2-29AB-1DBE-BC9D5B9819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0B8323-77B2-4501-D516-D7730B4A3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365" y="6395813"/>
            <a:ext cx="534760" cy="377596"/>
          </a:xfrm>
        </p:spPr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20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3EE3531-B131-6595-408C-5BCBB74217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Key Takeaways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DCDB04-7EF0-4555-3254-26F2A860489C}"/>
              </a:ext>
            </a:extLst>
          </p:cNvPr>
          <p:cNvSpPr txBox="1"/>
          <p:nvPr/>
        </p:nvSpPr>
        <p:spPr>
          <a:xfrm>
            <a:off x="673274" y="1141663"/>
            <a:ext cx="7772400" cy="32316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With a large and quality dataset and model, GPT-2 Zero-shot results often preform at or above baseline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Language models can learn tasks from 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There are still some tasks where GPT-2 doesn’t preform very well</a:t>
            </a:r>
          </a:p>
          <a:p>
            <a:endParaRPr lang="en-US" dirty="0">
              <a:latin typeface="Optima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74638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72659B-25ED-F85A-90DC-A4BF35F14A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F03602A-7A1F-9CBE-9170-BF4706A151F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BD8D8E-D4ED-7CDA-64FC-5971B45BC1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65365" y="6395813"/>
            <a:ext cx="534760" cy="377596"/>
          </a:xfrm>
        </p:spPr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21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809E979-B830-A529-258A-7E5A99613D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pPr algn="l"/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What’s Next?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BEA87B5-FBBD-CFA7-4D45-5B85EE4A8BAF}"/>
              </a:ext>
            </a:extLst>
          </p:cNvPr>
          <p:cNvSpPr txBox="1"/>
          <p:nvPr/>
        </p:nvSpPr>
        <p:spPr>
          <a:xfrm>
            <a:off x="673274" y="1141663"/>
            <a:ext cx="7772400" cy="40934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Does not argue for complete switch to unsupervised models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Rather promotes further research into these multitask models with large unsupervised training as a first step.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Results show GPT-2 </a:t>
            </a:r>
            <a:r>
              <a:rPr lang="en-US" sz="2800" b="1" dirty="0">
                <a:latin typeface="Optima" panose="02000503060000020004" pitchFamily="2" charset="0"/>
              </a:rPr>
              <a:t>underfits</a:t>
            </a:r>
            <a:r>
              <a:rPr lang="en-US" sz="2800" dirty="0">
                <a:latin typeface="Optima" panose="02000503060000020004" pitchFamily="2" charset="0"/>
              </a:rPr>
              <a:t> </a:t>
            </a:r>
            <a:r>
              <a:rPr lang="en-US" sz="2800" dirty="0" err="1">
                <a:latin typeface="Optima" panose="02000503060000020004" pitchFamily="2" charset="0"/>
              </a:rPr>
              <a:t>WebText</a:t>
            </a:r>
            <a:endParaRPr lang="en-US" sz="2800" dirty="0">
              <a:latin typeface="Optima" panose="02000503060000020004" pitchFamily="2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2800" dirty="0">
                <a:latin typeface="Optima" panose="02000503060000020004" pitchFamily="2" charset="0"/>
              </a:rPr>
              <a:t>There are benefits to be gained with even </a:t>
            </a:r>
            <a:r>
              <a:rPr lang="en-US" sz="2800" dirty="0" err="1">
                <a:latin typeface="Optima" panose="02000503060000020004" pitchFamily="2" charset="0"/>
              </a:rPr>
              <a:t>arger</a:t>
            </a:r>
            <a:r>
              <a:rPr lang="en-US" sz="2800" dirty="0">
                <a:latin typeface="Optima" panose="02000503060000020004" pitchFamily="2" charset="0"/>
              </a:rPr>
              <a:t> models</a:t>
            </a:r>
          </a:p>
          <a:p>
            <a:endParaRPr lang="en-US" dirty="0">
              <a:latin typeface="Optima" panose="02000503060000020004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34410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DCB17-6F5F-AA5E-9F4E-2AF2BA536E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96C1553-1F2C-C543-0465-3EB8C17BA3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F8ABA3-60EA-FFE5-3756-3EE0E5D983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3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6A80DFC-8DEB-BFB0-3FB7-BF4A4D8584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71196" y="1237338"/>
            <a:ext cx="8244167" cy="4861830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Optima" panose="02000503060000020004" pitchFamily="2" charset="0"/>
              </a:rPr>
              <a:t>GPT-1/BERT: </a:t>
            </a:r>
            <a:r>
              <a:rPr lang="en-US" sz="2200" dirty="0">
                <a:solidFill>
                  <a:srgbClr val="0070C0"/>
                </a:solidFill>
                <a:latin typeface="Optima" panose="02000503060000020004" pitchFamily="2" charset="0"/>
              </a:rPr>
              <a:t>Generalized Pre-training </a:t>
            </a:r>
            <a:r>
              <a:rPr lang="en-US" sz="2200" dirty="0">
                <a:latin typeface="Optima" panose="02000503060000020004" pitchFamily="2" charset="0"/>
              </a:rPr>
              <a:t>and </a:t>
            </a:r>
            <a:r>
              <a:rPr lang="en-US" sz="2200" dirty="0">
                <a:solidFill>
                  <a:srgbClr val="FF0000"/>
                </a:solidFill>
                <a:latin typeface="Optima" panose="02000503060000020004" pitchFamily="2" charset="0"/>
              </a:rPr>
              <a:t>Fine-tuning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0070C0"/>
                </a:solidFill>
                <a:latin typeface="Optima" panose="02000503060000020004" pitchFamily="2" charset="0"/>
              </a:rPr>
              <a:t>Generalized Pre-training: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tima" panose="02000503060000020004" pitchFamily="2" charset="0"/>
              </a:rPr>
              <a:t>Large Data-set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tima" panose="02000503060000020004" pitchFamily="2" charset="0"/>
              </a:rPr>
              <a:t>No given task  </a:t>
            </a:r>
            <a:r>
              <a:rPr lang="en-US" sz="2000" b="1" dirty="0">
                <a:latin typeface="Optima" panose="02000503060000020004" pitchFamily="2" charset="0"/>
              </a:rPr>
              <a:t>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b="1" dirty="0">
                <a:solidFill>
                  <a:srgbClr val="FF0000"/>
                </a:solidFill>
                <a:latin typeface="Optima" panose="02000503060000020004" pitchFamily="2" charset="0"/>
                <a:sym typeface="Wingdings" pitchFamily="2" charset="2"/>
              </a:rPr>
              <a:t>Fine-tuning: 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tima" panose="02000503060000020004" pitchFamily="2" charset="0"/>
                <a:sym typeface="Wingdings" pitchFamily="2" charset="2"/>
              </a:rPr>
              <a:t>Modifies all parameters for a specific task</a:t>
            </a:r>
          </a:p>
          <a:p>
            <a:pPr marL="1257300" lvl="2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latin typeface="Optima" panose="02000503060000020004" pitchFamily="2" charset="0"/>
                <a:sym typeface="Wingdings" pitchFamily="2" charset="2"/>
              </a:rPr>
              <a:t>Structure inputs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tx2">
                    <a:lumMod val="75000"/>
                  </a:schemeClr>
                </a:solidFill>
                <a:latin typeface="Optima" panose="02000503060000020004" pitchFamily="2" charset="0"/>
                <a:sym typeface="Wingdings" pitchFamily="2" charset="2"/>
              </a:rPr>
              <a:t>What are some issues/problems with this model ?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Optima" panose="02000503060000020004" pitchFamily="2" charset="0"/>
                <a:sym typeface="Wingdings" pitchFamily="2" charset="2"/>
              </a:rPr>
              <a:t>Architectures, Algorithms and/or Training is Task </a:t>
            </a:r>
            <a:r>
              <a:rPr lang="en-US" sz="2200" dirty="0" err="1">
                <a:latin typeface="Optima" panose="02000503060000020004" pitchFamily="2" charset="0"/>
                <a:sym typeface="Wingdings" pitchFamily="2" charset="2"/>
              </a:rPr>
              <a:t>Specifc</a:t>
            </a: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Optima" panose="02000503060000020004" pitchFamily="2" charset="0"/>
                <a:sym typeface="Wingdings" pitchFamily="2" charset="2"/>
              </a:rPr>
              <a:t>Issue 1: Requires pre-known knowledge and sufficient data </a:t>
            </a:r>
          </a:p>
          <a:p>
            <a:pPr marL="800100" lvl="1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Optima" panose="02000503060000020004" pitchFamily="2" charset="0"/>
                <a:sym typeface="Wingdings" pitchFamily="2" charset="2"/>
              </a:rPr>
              <a:t>Issue 2: Diverse inputs -&gt; low performance</a:t>
            </a:r>
            <a:endParaRPr lang="en-US" sz="1600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74A0354E-39C7-EC89-7EC4-A65E414EDA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Previous Work and Shortcomings</a:t>
            </a:r>
          </a:p>
        </p:txBody>
      </p:sp>
    </p:spTree>
    <p:extLst>
      <p:ext uri="{BB962C8B-B14F-4D97-AF65-F5344CB8AC3E}">
        <p14:creationId xmlns:p14="http://schemas.microsoft.com/office/powerpoint/2010/main" val="1633258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D716C-9F28-3209-FFB1-F47E5DD40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097F7A7-DD80-E2A2-661F-224B93709B9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F69E9E-D1C2-06AF-4384-45485E3BD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4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E3C3D6B2-6154-0EEF-A7D5-0285CE234C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73274" y="1009403"/>
            <a:ext cx="8170689" cy="5386409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Main Idea: Use a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large dataset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 to perform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unsupervised learning</a:t>
            </a:r>
            <a:r>
              <a:rPr lang="en-US" sz="2000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 to result in competitive </a:t>
            </a:r>
            <a:r>
              <a:rPr lang="en-US" sz="2000" b="1" dirty="0">
                <a:solidFill>
                  <a:schemeClr val="accent6">
                    <a:lumMod val="75000"/>
                  </a:schemeClr>
                </a:solidFill>
                <a:latin typeface="Optima" panose="02000503060000020004" pitchFamily="2" charset="0"/>
              </a:rPr>
              <a:t>zero-shot results</a:t>
            </a: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2200" dirty="0">
              <a:latin typeface="Optima" panose="02000503060000020004" pitchFamily="2" charset="0"/>
              <a:sym typeface="Wingdings" pitchFamily="2" charset="2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latin typeface="Optima" panose="02000503060000020004" pitchFamily="2" charset="0"/>
                <a:sym typeface="Wingdings" pitchFamily="2" charset="2"/>
              </a:rPr>
              <a:t>Task interpretation from language</a:t>
            </a:r>
          </a:p>
          <a:p>
            <a:pPr algn="l"/>
            <a:endParaRPr lang="en-US" sz="2000" dirty="0">
              <a:latin typeface="Optima" panose="02000503060000020004" pitchFamily="2" charset="0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sz="1800" dirty="0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832C8965-438D-FAD0-BEAB-B86B43D755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New Idea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EDD7287-261F-7974-C3EB-BDB73705E9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3589" y="1687299"/>
            <a:ext cx="4733344" cy="8533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9673BAF-B4D3-A4E8-33BD-9064796C562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4999" y="2778275"/>
            <a:ext cx="2871661" cy="3431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71535BF-B6F8-C42B-5242-8DE96F8618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61183" y="2350778"/>
            <a:ext cx="3282780" cy="3628335"/>
          </a:xfrm>
          <a:prstGeom prst="rect">
            <a:avLst/>
          </a:prstGeom>
        </p:spPr>
      </p:pic>
      <p:sp>
        <p:nvSpPr>
          <p:cNvPr id="15" name="Multiplication Sign 14">
            <a:extLst>
              <a:ext uri="{FF2B5EF4-FFF2-40B4-BE49-F238E27FC236}">
                <a16:creationId xmlns:a16="http://schemas.microsoft.com/office/drawing/2014/main" id="{56E5CDBD-AA3C-8973-AD4F-D18F4489C008}"/>
              </a:ext>
            </a:extLst>
          </p:cNvPr>
          <p:cNvSpPr/>
          <p:nvPr/>
        </p:nvSpPr>
        <p:spPr>
          <a:xfrm>
            <a:off x="1708220" y="2540634"/>
            <a:ext cx="1708220" cy="853335"/>
          </a:xfrm>
          <a:prstGeom prst="mathMultiply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4410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  <p:bldP spid="1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93991-F986-BDA7-5A80-BBC31D7D01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48F0700A-7267-5D72-84A9-01D2E29D7373}"/>
              </a:ext>
            </a:extLst>
          </p:cNvPr>
          <p:cNvSpPr/>
          <p:nvPr/>
        </p:nvSpPr>
        <p:spPr>
          <a:xfrm>
            <a:off x="6066047" y="1495151"/>
            <a:ext cx="2630197" cy="1672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: Rounded Corners 24">
            <a:extLst>
              <a:ext uri="{FF2B5EF4-FFF2-40B4-BE49-F238E27FC236}">
                <a16:creationId xmlns:a16="http://schemas.microsoft.com/office/drawing/2014/main" id="{E0C68F9A-7504-E6BA-D844-6CA34CC3CBB5}"/>
              </a:ext>
            </a:extLst>
          </p:cNvPr>
          <p:cNvSpPr/>
          <p:nvPr/>
        </p:nvSpPr>
        <p:spPr>
          <a:xfrm>
            <a:off x="465365" y="1436331"/>
            <a:ext cx="2630197" cy="1672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A04DF0-33EB-F4CC-8CBC-6AF5774F9D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B3A74B-6605-3D6A-27C3-5ECC34864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5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CAB59D26-45B8-685F-C941-9AFD43C9E0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Relevant Changes and Updates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2D6B44-77DD-8795-2126-7E4B87381F64}"/>
              </a:ext>
            </a:extLst>
          </p:cNvPr>
          <p:cNvSpPr txBox="1"/>
          <p:nvPr/>
        </p:nvSpPr>
        <p:spPr>
          <a:xfrm>
            <a:off x="945215" y="1527348"/>
            <a:ext cx="2150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Dataset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57850C-F2B4-CBA6-12D3-C1694230B112}"/>
              </a:ext>
            </a:extLst>
          </p:cNvPr>
          <p:cNvSpPr txBox="1"/>
          <p:nvPr/>
        </p:nvSpPr>
        <p:spPr>
          <a:xfrm>
            <a:off x="465365" y="1875246"/>
            <a:ext cx="274005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News Articles, Wikipedia</a:t>
            </a:r>
          </a:p>
          <a:p>
            <a:endParaRPr lang="en-US" dirty="0"/>
          </a:p>
          <a:p>
            <a:r>
              <a:rPr lang="en-US" dirty="0"/>
              <a:t>Common Crawl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A1C2F4-F56F-01CD-747D-E50CF7218F25}"/>
              </a:ext>
            </a:extLst>
          </p:cNvPr>
          <p:cNvSpPr txBox="1"/>
          <p:nvPr/>
        </p:nvSpPr>
        <p:spPr>
          <a:xfrm>
            <a:off x="6756361" y="1531552"/>
            <a:ext cx="2150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Dataset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65DD463-A65E-8A26-F328-A34E0EC063FE}"/>
              </a:ext>
            </a:extLst>
          </p:cNvPr>
          <p:cNvSpPr txBox="1"/>
          <p:nvPr/>
        </p:nvSpPr>
        <p:spPr>
          <a:xfrm>
            <a:off x="6276512" y="2013745"/>
            <a:ext cx="2266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WebText</a:t>
            </a:r>
            <a:r>
              <a:rPr lang="en-US" dirty="0"/>
              <a:t> – Large and quality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B7BCF74-47BC-CD47-AC7D-87D62E674C25}"/>
              </a:ext>
            </a:extLst>
          </p:cNvPr>
          <p:cNvSpPr txBox="1"/>
          <p:nvPr/>
        </p:nvSpPr>
        <p:spPr>
          <a:xfrm>
            <a:off x="1143481" y="889579"/>
            <a:ext cx="127396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Previous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CF9C901-7A8D-F91A-FDBA-99205074FCF6}"/>
              </a:ext>
            </a:extLst>
          </p:cNvPr>
          <p:cNvSpPr txBox="1"/>
          <p:nvPr/>
        </p:nvSpPr>
        <p:spPr>
          <a:xfrm>
            <a:off x="6929334" y="1033450"/>
            <a:ext cx="961205" cy="4467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GPT-2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B742951D-B5F7-DE32-A11D-5EF134ED974C}"/>
              </a:ext>
            </a:extLst>
          </p:cNvPr>
          <p:cNvSpPr/>
          <p:nvPr/>
        </p:nvSpPr>
        <p:spPr>
          <a:xfrm>
            <a:off x="3205424" y="1564863"/>
            <a:ext cx="2750761" cy="828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Small, Task Specific</a:t>
            </a:r>
          </a:p>
        </p:txBody>
      </p: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CAC9557A-6480-9AD9-BCCD-06D3117697B3}"/>
              </a:ext>
            </a:extLst>
          </p:cNvPr>
          <p:cNvSpPr/>
          <p:nvPr/>
        </p:nvSpPr>
        <p:spPr>
          <a:xfrm>
            <a:off x="3205424" y="2408337"/>
            <a:ext cx="2750761" cy="82846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but not quality</a:t>
            </a:r>
          </a:p>
        </p:txBody>
      </p:sp>
      <p:sp>
        <p:nvSpPr>
          <p:cNvPr id="40" name="Rectangle: Rounded Corners 39">
            <a:extLst>
              <a:ext uri="{FF2B5EF4-FFF2-40B4-BE49-F238E27FC236}">
                <a16:creationId xmlns:a16="http://schemas.microsoft.com/office/drawing/2014/main" id="{D92BAB4F-87D4-5AF9-9ADD-A1F4A95CBE5F}"/>
              </a:ext>
            </a:extLst>
          </p:cNvPr>
          <p:cNvSpPr/>
          <p:nvPr/>
        </p:nvSpPr>
        <p:spPr>
          <a:xfrm>
            <a:off x="6066047" y="3478163"/>
            <a:ext cx="2630197" cy="1672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: Rounded Corners 40">
            <a:extLst>
              <a:ext uri="{FF2B5EF4-FFF2-40B4-BE49-F238E27FC236}">
                <a16:creationId xmlns:a16="http://schemas.microsoft.com/office/drawing/2014/main" id="{95560AEC-0FA3-4C5C-67FB-17D257CA5C3E}"/>
              </a:ext>
            </a:extLst>
          </p:cNvPr>
          <p:cNvSpPr/>
          <p:nvPr/>
        </p:nvSpPr>
        <p:spPr>
          <a:xfrm>
            <a:off x="465365" y="3419343"/>
            <a:ext cx="2630197" cy="167262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BA656570-9FA5-6701-FD4D-EEC6E1254FC8}"/>
              </a:ext>
            </a:extLst>
          </p:cNvPr>
          <p:cNvSpPr txBox="1"/>
          <p:nvPr/>
        </p:nvSpPr>
        <p:spPr>
          <a:xfrm>
            <a:off x="705289" y="3528883"/>
            <a:ext cx="2150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Input Encodings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C9EFCB8-8D04-35D3-87D9-9EED7BABD2B5}"/>
              </a:ext>
            </a:extLst>
          </p:cNvPr>
          <p:cNvSpPr txBox="1"/>
          <p:nvPr/>
        </p:nvSpPr>
        <p:spPr>
          <a:xfrm>
            <a:off x="465365" y="3858258"/>
            <a:ext cx="27400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Byte-Pair Unicode encodings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7B30D0B1-B228-FD2D-730B-8DE5756CB94B}"/>
              </a:ext>
            </a:extLst>
          </p:cNvPr>
          <p:cNvSpPr txBox="1"/>
          <p:nvPr/>
        </p:nvSpPr>
        <p:spPr>
          <a:xfrm>
            <a:off x="6528288" y="3514564"/>
            <a:ext cx="2150347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b="1" dirty="0"/>
              <a:t>Input Encodings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1F46876-972A-2190-6B4D-A2AA614FECA0}"/>
              </a:ext>
            </a:extLst>
          </p:cNvPr>
          <p:cNvSpPr txBox="1"/>
          <p:nvPr/>
        </p:nvSpPr>
        <p:spPr>
          <a:xfrm>
            <a:off x="6140695" y="3996757"/>
            <a:ext cx="26301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Byte-Pair encodings at byte level</a:t>
            </a:r>
          </a:p>
          <a:p>
            <a:r>
              <a:rPr lang="en-US" dirty="0"/>
              <a:t>Restricted combinations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FDD7CB1-0735-F542-3335-18009A873D30}"/>
              </a:ext>
            </a:extLst>
          </p:cNvPr>
          <p:cNvSpPr/>
          <p:nvPr/>
        </p:nvSpPr>
        <p:spPr>
          <a:xfrm>
            <a:off x="3297679" y="3730007"/>
            <a:ext cx="2750761" cy="1186151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Large vocab </a:t>
            </a:r>
          </a:p>
          <a:p>
            <a:pPr algn="ctr"/>
            <a:r>
              <a:rPr lang="en-US" dirty="0"/>
              <a:t>Duplicate information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E25709CA-4D3D-FD44-40C2-98E9EE31D9C7}"/>
              </a:ext>
            </a:extLst>
          </p:cNvPr>
          <p:cNvSpPr txBox="1"/>
          <p:nvPr/>
        </p:nvSpPr>
        <p:spPr>
          <a:xfrm>
            <a:off x="3605447" y="4662486"/>
            <a:ext cx="17283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Dog. Dog? Dog!</a:t>
            </a:r>
          </a:p>
        </p:txBody>
      </p:sp>
    </p:spTree>
    <p:extLst>
      <p:ext uri="{BB962C8B-B14F-4D97-AF65-F5344CB8AC3E}">
        <p14:creationId xmlns:p14="http://schemas.microsoft.com/office/powerpoint/2010/main" val="23449060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7D0D6-D949-4D80-AFBF-06DDDFD1A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WebText</a:t>
            </a:r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841FB9-8341-7F0F-3D27-217069B13A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Reddit outgoing links with 3 or more karma </a:t>
            </a:r>
          </a:p>
          <a:p>
            <a:pPr lvl="1"/>
            <a:r>
              <a:rPr lang="en-US" dirty="0"/>
              <a:t>“Quality Control”</a:t>
            </a:r>
          </a:p>
          <a:p>
            <a:r>
              <a:rPr lang="en-US" dirty="0"/>
              <a:t>45 million outgoing links </a:t>
            </a:r>
          </a:p>
          <a:p>
            <a:r>
              <a:rPr lang="en-US" dirty="0"/>
              <a:t>De-duplication</a:t>
            </a:r>
          </a:p>
          <a:p>
            <a:r>
              <a:rPr lang="en-US" dirty="0"/>
              <a:t>40GB of text</a:t>
            </a:r>
          </a:p>
          <a:p>
            <a:r>
              <a:rPr lang="en-US" dirty="0"/>
              <a:t>NO Wikipedia documents</a:t>
            </a:r>
          </a:p>
          <a:p>
            <a:pPr lvl="1"/>
            <a:r>
              <a:rPr lang="en-US" dirty="0"/>
              <a:t>Worries about recursive sourcing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FB55FF-5790-6644-D398-EE5DEB6F58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5F459B-1801-3066-BD56-2E7C666F28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674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FA887B-A605-5A00-BEE4-4EB7F00A2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7350" y="365126"/>
            <a:ext cx="5829300" cy="769193"/>
          </a:xfrm>
        </p:spPr>
        <p:txBody>
          <a:bodyPr/>
          <a:lstStyle/>
          <a:p>
            <a:r>
              <a:rPr lang="en-US" dirty="0"/>
              <a:t>Transformer Architecture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20F41E-4C9F-CA06-7A66-8CA74873B4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568754"/>
          </a:xfrm>
        </p:spPr>
        <p:txBody>
          <a:bodyPr/>
          <a:lstStyle/>
          <a:p>
            <a:r>
              <a:rPr lang="en-US" dirty="0"/>
              <a:t>Based on the GPT-1 transformer architecture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44F0C2-05F1-9BD5-5A90-578486DE6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/>
              <a:t>7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5AF253F-A323-4F45-6C51-40B1AFB16D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3FD1B95E-C41D-C080-9945-F25B40E4B4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9940" y="4742910"/>
            <a:ext cx="3543804" cy="17492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6A2323A-6FA9-9448-97EC-7D8CC547666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73744" y="5224385"/>
            <a:ext cx="1070878" cy="11303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96ADAED-9A40-F870-4E33-ED86ED4B4AA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29174" y="2279110"/>
            <a:ext cx="2514951" cy="382005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2B3C2F0-E7DE-7CB9-89A4-C6780C900317}"/>
              </a:ext>
            </a:extLst>
          </p:cNvPr>
          <p:cNvSpPr txBox="1">
            <a:spLocks/>
          </p:cNvSpPr>
          <p:nvPr/>
        </p:nvSpPr>
        <p:spPr>
          <a:xfrm>
            <a:off x="717630" y="2321761"/>
            <a:ext cx="5249817" cy="22837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Layer normalization moved to the input of each block</a:t>
            </a:r>
          </a:p>
          <a:p>
            <a:r>
              <a:rPr lang="en-US" dirty="0"/>
              <a:t>Additional </a:t>
            </a:r>
            <a:r>
              <a:rPr lang="en-US" dirty="0" err="1"/>
              <a:t>LayerNorm</a:t>
            </a:r>
            <a:r>
              <a:rPr lang="en-US" dirty="0"/>
              <a:t> added after the self-attenuation block</a:t>
            </a:r>
          </a:p>
          <a:p>
            <a:r>
              <a:rPr lang="en-US" dirty="0" err="1"/>
              <a:t>Vocabularly</a:t>
            </a:r>
            <a:r>
              <a:rPr lang="en-US" dirty="0"/>
              <a:t> 50,257</a:t>
            </a:r>
          </a:p>
        </p:txBody>
      </p:sp>
    </p:spTree>
    <p:extLst>
      <p:ext uri="{BB962C8B-B14F-4D97-AF65-F5344CB8AC3E}">
        <p14:creationId xmlns:p14="http://schemas.microsoft.com/office/powerpoint/2010/main" val="4126954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0038-2B1E-ABCA-531C-43BEBEB4B2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B937BA0-268D-D161-787B-E7196E7B62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B1388F-ABE2-58F5-01A2-DA256E6EE6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8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EC2A3DF9-17CD-032A-0518-9C7CB6CC1E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2"/>
            <a:ext cx="7772400" cy="676406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Aside: Perplexity Scores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1F43DDA-10ED-E3DE-155F-E59F4BEA77E6}"/>
              </a:ext>
            </a:extLst>
          </p:cNvPr>
          <p:cNvSpPr txBox="1"/>
          <p:nvPr/>
        </p:nvSpPr>
        <p:spPr>
          <a:xfrm>
            <a:off x="1" y="1024932"/>
            <a:ext cx="937511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200" b="1" dirty="0"/>
              <a:t>“The best model is one that predicts an unseen test set” 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01F87B-7860-50A1-D8DA-944909078DCD}"/>
                  </a:ext>
                </a:extLst>
              </p:cNvPr>
              <p:cNvSpPr txBox="1"/>
              <p:nvPr/>
            </p:nvSpPr>
            <p:spPr>
              <a:xfrm>
                <a:off x="254348" y="1591403"/>
                <a:ext cx="8889651" cy="320613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b="1" dirty="0"/>
                  <a:t>Lower score </a:t>
                </a:r>
                <a:r>
                  <a:rPr lang="en-US" dirty="0"/>
                  <a:t>=&gt; less “perplexed” the model is with unseen inputs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Inverse probability of the test set normalized by the number of words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dirty="0"/>
                  <a:t>Comes from information theory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𝑃𝑃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𝑐𝑟𝑜𝑠𝑠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𝑒𝑛𝑡𝑟𝑜𝑝𝑦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101F87B-7860-50A1-D8DA-944909078D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4348" y="1591403"/>
                <a:ext cx="8889651" cy="3206134"/>
              </a:xfrm>
              <a:prstGeom prst="rect">
                <a:avLst/>
              </a:prstGeom>
              <a:blipFill>
                <a:blip r:embed="rId4"/>
                <a:stretch>
                  <a:fillRect l="-480" t="-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Picture 20">
            <a:extLst>
              <a:ext uri="{FF2B5EF4-FFF2-40B4-BE49-F238E27FC236}">
                <a16:creationId xmlns:a16="http://schemas.microsoft.com/office/drawing/2014/main" id="{B425D89E-9567-6656-6450-81984ED3272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9494" y="2652604"/>
            <a:ext cx="3486637" cy="1552792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1C9E852B-2A8D-91F7-1E9E-670E141908E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6405" y="4789869"/>
            <a:ext cx="6820716" cy="1006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4057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A87E79-A0A5-8C9B-B96E-56A7263AD2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CB5251F-49A8-5C51-066E-B6184768899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9003" y="6099168"/>
            <a:ext cx="2266849" cy="568754"/>
          </a:xfrm>
          <a:prstGeom prst="rect">
            <a:avLst/>
          </a:prstGeom>
        </p:spPr>
      </p:pic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ED276F-3821-EEBB-1CF0-D37BD55AE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458CAD-E111-F543-8FD5-52089A70F75A}" type="slidenum">
              <a:rPr lang="en-US" smtClean="0">
                <a:latin typeface="Optima" panose="02000503060000020004" pitchFamily="2" charset="0"/>
              </a:rPr>
              <a:t>9</a:t>
            </a:fld>
            <a:endParaRPr lang="en-US">
              <a:latin typeface="Optima" panose="02000503060000020004" pitchFamily="2" charset="0"/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6D6FC428-64F9-AD55-1ADF-C47449E6F2B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73274" y="212941"/>
            <a:ext cx="7772400" cy="827559"/>
          </a:xfrm>
        </p:spPr>
        <p:txBody>
          <a:bodyPr>
            <a:normAutofit/>
          </a:bodyPr>
          <a:lstStyle/>
          <a:p>
            <a:r>
              <a:rPr lang="en-US" sz="3200" dirty="0">
                <a:latin typeface="Optima" panose="02000503060000020004" pitchFamily="2" charset="0"/>
                <a:ea typeface="Georgia" charset="0"/>
                <a:cs typeface="Georgia" charset="0"/>
              </a:rPr>
              <a:t>Results: Language Modeling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B224090-AB79-3F7B-D4DD-849645BD95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0765" y="1040499"/>
            <a:ext cx="6851661" cy="148385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36C9C7D-C7CB-D252-401F-D615E1F21E57}"/>
              </a:ext>
            </a:extLst>
          </p:cNvPr>
          <p:cNvSpPr txBox="1"/>
          <p:nvPr/>
        </p:nvSpPr>
        <p:spPr>
          <a:xfrm>
            <a:off x="767443" y="2954215"/>
            <a:ext cx="7884188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7030A0"/>
                </a:solidFill>
              </a:rPr>
              <a:t>Language Modeling: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1" dirty="0"/>
              <a:t>Primary task </a:t>
            </a:r>
            <a:r>
              <a:rPr lang="en-US" dirty="0"/>
              <a:t>that they are trained for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Modify Preprocessing from normal testing parameter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De-tokenization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Remove unfamiliar characters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De-standardize text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“De preprocessing” Introduce extra error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Significant improvement in small datasets 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b="1" dirty="0"/>
              <a:t>P</a:t>
            </a:r>
            <a:r>
              <a:rPr lang="en-US" dirty="0"/>
              <a:t>enn </a:t>
            </a:r>
            <a:r>
              <a:rPr lang="en-US" b="1" dirty="0"/>
              <a:t>T</a:t>
            </a:r>
            <a:r>
              <a:rPr lang="en-US" dirty="0"/>
              <a:t>ree </a:t>
            </a:r>
            <a:r>
              <a:rPr lang="en-US" b="1" dirty="0"/>
              <a:t>B</a:t>
            </a:r>
            <a:r>
              <a:rPr lang="en-US" dirty="0"/>
              <a:t>ank and Wiki Text each have 1 to 2 million tokens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Underperforms the 1 Billion Word benchmark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Largest data set</a:t>
            </a:r>
          </a:p>
          <a:p>
            <a:pPr marL="1657350" lvl="3" indent="-285750">
              <a:buFont typeface="Arial" panose="020B0604020202020204" pitchFamily="34" charset="0"/>
              <a:buChar char="•"/>
            </a:pPr>
            <a:r>
              <a:rPr lang="en-US" dirty="0"/>
              <a:t>Could indicate underfitting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r>
              <a:rPr lang="en-US" dirty="0"/>
              <a:t>Most aggressive preprocessing</a:t>
            </a:r>
          </a:p>
          <a:p>
            <a:pPr marL="1200150" lvl="2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02AB80A-E94D-0E70-2345-074C5F81B688}"/>
              </a:ext>
            </a:extLst>
          </p:cNvPr>
          <p:cNvSpPr/>
          <p:nvPr/>
        </p:nvSpPr>
        <p:spPr>
          <a:xfrm>
            <a:off x="4421275" y="1165609"/>
            <a:ext cx="3451151" cy="1483851"/>
          </a:xfrm>
          <a:prstGeom prst="round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3803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13151</TotalTime>
  <Words>841</Words>
  <Application>Microsoft Office PowerPoint</Application>
  <PresentationFormat>On-screen Show (4:3)</PresentationFormat>
  <Paragraphs>183</Paragraphs>
  <Slides>21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7" baseType="lpstr">
      <vt:lpstr>Arial</vt:lpstr>
      <vt:lpstr>Calibri</vt:lpstr>
      <vt:lpstr>Calibri Light</vt:lpstr>
      <vt:lpstr>Cambria Math</vt:lpstr>
      <vt:lpstr>Optima</vt:lpstr>
      <vt:lpstr>Office Theme</vt:lpstr>
      <vt:lpstr>ECE 696B: Spring 2025 Trustworthy Machine Learning   GPT-2</vt:lpstr>
      <vt:lpstr>Overview</vt:lpstr>
      <vt:lpstr>Previous Work and Shortcomings</vt:lpstr>
      <vt:lpstr>New Idea</vt:lpstr>
      <vt:lpstr>Relevant Changes and Updates</vt:lpstr>
      <vt:lpstr>WebText </vt:lpstr>
      <vt:lpstr>Transformer Architecture</vt:lpstr>
      <vt:lpstr>Aside: Perplexity Scores</vt:lpstr>
      <vt:lpstr>Results: Language Modeling</vt:lpstr>
      <vt:lpstr>Aside: Cloze Tasks</vt:lpstr>
      <vt:lpstr>PowerPoint Presentation</vt:lpstr>
      <vt:lpstr>PowerPoint Presentation</vt:lpstr>
      <vt:lpstr>PowerPoint Presentation</vt:lpstr>
      <vt:lpstr>Results: Reading Comprehension</vt:lpstr>
      <vt:lpstr>Results: Translation</vt:lpstr>
      <vt:lpstr>Results: Summarization</vt:lpstr>
      <vt:lpstr>Results: Question answering</vt:lpstr>
      <vt:lpstr>PowerPoint Presentation</vt:lpstr>
      <vt:lpstr>Memorization vs Generalization</vt:lpstr>
      <vt:lpstr>Key Takeaways</vt:lpstr>
      <vt:lpstr>What’s Next?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ECE 340A Introduction to Communications Spring 2016</dc:title>
  <dc:creator>Microsoft Office User</dc:creator>
  <cp:lastModifiedBy>Ashley Tittelbaugh</cp:lastModifiedBy>
  <cp:revision>615</cp:revision>
  <dcterms:created xsi:type="dcterms:W3CDTF">2016-01-13T08:20:34Z</dcterms:created>
  <dcterms:modified xsi:type="dcterms:W3CDTF">2025-01-28T17:49:44Z</dcterms:modified>
</cp:coreProperties>
</file>