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5" r:id="rId13"/>
    <p:sldId id="306" r:id="rId14"/>
    <p:sldId id="307" r:id="rId15"/>
    <p:sldId id="308" r:id="rId16"/>
    <p:sldId id="309" r:id="rId17"/>
    <p:sldId id="304" r:id="rId18"/>
    <p:sldId id="310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11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Dosis" pitchFamily="2" charset="0"/>
      <p:regular r:id="rId36"/>
      <p:bold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Work Sans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57B9CE-27B7-45A4-9341-B09BDB51A24E}">
  <a:tblStyle styleId="{AF57B9CE-27B7-45A4-9341-B09BDB51A2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91BD0C-065F-43EE-8344-79AE29CD5F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4074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8599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4497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401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3848431" y="0"/>
            <a:ext cx="6075689" cy="11131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Grocery And More</a:t>
            </a:r>
            <a:endParaRPr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E2165E-6736-47F2-B3FE-44CBFFDCCC1B}"/>
              </a:ext>
            </a:extLst>
          </p:cNvPr>
          <p:cNvSpPr/>
          <p:nvPr/>
        </p:nvSpPr>
        <p:spPr>
          <a:xfrm>
            <a:off x="899032" y="2090058"/>
            <a:ext cx="7614877" cy="23282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5D877-BCD9-4786-82C5-F6BCE9D82D59}"/>
              </a:ext>
            </a:extLst>
          </p:cNvPr>
          <p:cNvSpPr txBox="1"/>
          <p:nvPr/>
        </p:nvSpPr>
        <p:spPr>
          <a:xfrm>
            <a:off x="1160289" y="1490703"/>
            <a:ext cx="3234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Data in Order Table</a:t>
            </a:r>
          </a:p>
        </p:txBody>
      </p:sp>
    </p:spTree>
    <p:extLst>
      <p:ext uri="{BB962C8B-B14F-4D97-AF65-F5344CB8AC3E}">
        <p14:creationId xmlns:p14="http://schemas.microsoft.com/office/powerpoint/2010/main" val="205329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465069-E364-4033-BA83-E635CAB6B702}"/>
              </a:ext>
            </a:extLst>
          </p:cNvPr>
          <p:cNvSpPr/>
          <p:nvPr/>
        </p:nvSpPr>
        <p:spPr>
          <a:xfrm>
            <a:off x="1252497" y="2289842"/>
            <a:ext cx="7430461" cy="223605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2BABB-29B0-4EB3-8792-A463701B609C}"/>
              </a:ext>
            </a:extLst>
          </p:cNvPr>
          <p:cNvSpPr txBox="1"/>
          <p:nvPr/>
        </p:nvSpPr>
        <p:spPr>
          <a:xfrm>
            <a:off x="1252497" y="1467650"/>
            <a:ext cx="3995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Data in Branch Table</a:t>
            </a:r>
          </a:p>
        </p:txBody>
      </p:sp>
    </p:spTree>
    <p:extLst>
      <p:ext uri="{BB962C8B-B14F-4D97-AF65-F5344CB8AC3E}">
        <p14:creationId xmlns:p14="http://schemas.microsoft.com/office/powerpoint/2010/main" val="343785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CD036A-2E76-4A5C-BE65-190006591AB5}"/>
              </a:ext>
            </a:extLst>
          </p:cNvPr>
          <p:cNvSpPr/>
          <p:nvPr/>
        </p:nvSpPr>
        <p:spPr>
          <a:xfrm>
            <a:off x="806824" y="1959429"/>
            <a:ext cx="7876134" cy="25203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76A66-E6A4-4686-983E-BC04B0DFF4DE}"/>
              </a:ext>
            </a:extLst>
          </p:cNvPr>
          <p:cNvSpPr txBox="1"/>
          <p:nvPr/>
        </p:nvSpPr>
        <p:spPr>
          <a:xfrm>
            <a:off x="722299" y="1298602"/>
            <a:ext cx="3573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Data in Customer Table</a:t>
            </a:r>
          </a:p>
        </p:txBody>
      </p:sp>
    </p:spTree>
    <p:extLst>
      <p:ext uri="{BB962C8B-B14F-4D97-AF65-F5344CB8AC3E}">
        <p14:creationId xmlns:p14="http://schemas.microsoft.com/office/powerpoint/2010/main" val="2390956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78188-5969-4269-91D1-C3CE807D3B12}"/>
              </a:ext>
            </a:extLst>
          </p:cNvPr>
          <p:cNvSpPr/>
          <p:nvPr/>
        </p:nvSpPr>
        <p:spPr>
          <a:xfrm>
            <a:off x="1137237" y="1951745"/>
            <a:ext cx="7438145" cy="238973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32DC9-5CEC-46FD-B1D8-A8BA5514906C}"/>
              </a:ext>
            </a:extLst>
          </p:cNvPr>
          <p:cNvSpPr txBox="1"/>
          <p:nvPr/>
        </p:nvSpPr>
        <p:spPr>
          <a:xfrm>
            <a:off x="1137237" y="453358"/>
            <a:ext cx="330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Informatica ETL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9F5EB-B22D-40FA-B63F-F93E1B19E088}"/>
              </a:ext>
            </a:extLst>
          </p:cNvPr>
          <p:cNvSpPr txBox="1"/>
          <p:nvPr/>
        </p:nvSpPr>
        <p:spPr>
          <a:xfrm>
            <a:off x="1137237" y="1306286"/>
            <a:ext cx="421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1" dirty="0"/>
              <a:t>Profit and Margin Mapping</a:t>
            </a:r>
          </a:p>
        </p:txBody>
      </p:sp>
    </p:spTree>
    <p:extLst>
      <p:ext uri="{BB962C8B-B14F-4D97-AF65-F5344CB8AC3E}">
        <p14:creationId xmlns:p14="http://schemas.microsoft.com/office/powerpoint/2010/main" val="4255855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D28044-7AA6-4403-AC3B-69FDBA32AFF1}"/>
              </a:ext>
            </a:extLst>
          </p:cNvPr>
          <p:cNvSpPr/>
          <p:nvPr/>
        </p:nvSpPr>
        <p:spPr>
          <a:xfrm>
            <a:off x="883664" y="1921008"/>
            <a:ext cx="7776242" cy="26433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47F-6AEA-4DD2-85F8-CB13C5FBB9A0}"/>
              </a:ext>
            </a:extLst>
          </p:cNvPr>
          <p:cNvSpPr txBox="1"/>
          <p:nvPr/>
        </p:nvSpPr>
        <p:spPr>
          <a:xfrm>
            <a:off x="883664" y="1352390"/>
            <a:ext cx="374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Sample data</a:t>
            </a:r>
          </a:p>
        </p:txBody>
      </p:sp>
    </p:spTree>
    <p:extLst>
      <p:ext uri="{BB962C8B-B14F-4D97-AF65-F5344CB8AC3E}">
        <p14:creationId xmlns:p14="http://schemas.microsoft.com/office/powerpoint/2010/main" val="302035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AF723A-D001-4C8F-A2D6-3DF2A42130A2}"/>
              </a:ext>
            </a:extLst>
          </p:cNvPr>
          <p:cNvSpPr/>
          <p:nvPr/>
        </p:nvSpPr>
        <p:spPr>
          <a:xfrm>
            <a:off x="991240" y="1944061"/>
            <a:ext cx="7806978" cy="265099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B4A0D-5BA4-4183-8607-8FB790B8F8FA}"/>
              </a:ext>
            </a:extLst>
          </p:cNvPr>
          <p:cNvSpPr txBox="1"/>
          <p:nvPr/>
        </p:nvSpPr>
        <p:spPr>
          <a:xfrm>
            <a:off x="1045029" y="1352390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Buying Trends Mapping</a:t>
            </a:r>
          </a:p>
        </p:txBody>
      </p:sp>
    </p:spTree>
    <p:extLst>
      <p:ext uri="{BB962C8B-B14F-4D97-AF65-F5344CB8AC3E}">
        <p14:creationId xmlns:p14="http://schemas.microsoft.com/office/powerpoint/2010/main" val="3517188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8DAC1-A31D-451F-8179-5AB9D8876F78}"/>
              </a:ext>
            </a:extLst>
          </p:cNvPr>
          <p:cNvSpPr/>
          <p:nvPr/>
        </p:nvSpPr>
        <p:spPr>
          <a:xfrm>
            <a:off x="1114185" y="1905640"/>
            <a:ext cx="7676349" cy="26817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AADAF-57E4-401D-B263-D92336B68DCB}"/>
              </a:ext>
            </a:extLst>
          </p:cNvPr>
          <p:cNvSpPr txBox="1"/>
          <p:nvPr/>
        </p:nvSpPr>
        <p:spPr>
          <a:xfrm>
            <a:off x="1083449" y="1344706"/>
            <a:ext cx="363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Sample Data</a:t>
            </a:r>
          </a:p>
        </p:txBody>
      </p:sp>
    </p:spTree>
    <p:extLst>
      <p:ext uri="{BB962C8B-B14F-4D97-AF65-F5344CB8AC3E}">
        <p14:creationId xmlns:p14="http://schemas.microsoft.com/office/powerpoint/2010/main" val="3612311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16C6AD-7735-4BE0-84B3-AD2AEE2F34D7}"/>
              </a:ext>
            </a:extLst>
          </p:cNvPr>
          <p:cNvSpPr txBox="1"/>
          <p:nvPr/>
        </p:nvSpPr>
        <p:spPr>
          <a:xfrm>
            <a:off x="365760" y="1224500"/>
            <a:ext cx="8619214" cy="5076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Test Case Purpose: </a:t>
            </a:r>
            <a:r>
              <a:rPr lang="en-IN" sz="16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Validate workflow – wf_s_m_map_profit_margin_sp1</a:t>
            </a:r>
          </a:p>
          <a:p>
            <a:endParaRPr lang="en-IN" sz="1600" dirty="0">
              <a:solidFill>
                <a:srgbClr val="3A3A3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Input Value/Test Data: </a:t>
            </a:r>
            <a:r>
              <a:rPr lang="en-IN" sz="16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Sources and targets are available and connected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18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IN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Sources 	: ORDER_10, PRODUCT_10</a:t>
            </a:r>
            <a:br>
              <a:rPr lang="en-IN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IN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Mappings : m_map_profit_margin_sp1</a:t>
            </a:r>
            <a:br>
              <a:rPr lang="en-IN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IN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Targets 	: TRG_ PROFIT_MARGIN_SP1</a:t>
            </a:r>
            <a:br>
              <a:rPr lang="en-IN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IN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Session 	: s_m_map_profit_margin_sp1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Transformations: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Aggregator</a:t>
            </a:r>
            <a:endParaRPr lang="en-IN" sz="1800" dirty="0">
              <a:solidFill>
                <a:srgbClr val="3A3A3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Joiner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rgbClr val="3A3A3A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3A3A3A"/>
              </a:solidFill>
              <a:effectLst/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3A3A3A"/>
              </a:solidFill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BF027-F9C2-4B52-8185-9BF3DE03F3EB}"/>
              </a:ext>
            </a:extLst>
          </p:cNvPr>
          <p:cNvSpPr txBox="1"/>
          <p:nvPr/>
        </p:nvSpPr>
        <p:spPr>
          <a:xfrm>
            <a:off x="1208598" y="405517"/>
            <a:ext cx="448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Unit Testing #T1</a:t>
            </a:r>
          </a:p>
        </p:txBody>
      </p:sp>
    </p:spTree>
    <p:extLst>
      <p:ext uri="{BB962C8B-B14F-4D97-AF65-F5344CB8AC3E}">
        <p14:creationId xmlns:p14="http://schemas.microsoft.com/office/powerpoint/2010/main" val="98794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213779-788F-43E4-BB6F-3355766BA72B}"/>
              </a:ext>
            </a:extLst>
          </p:cNvPr>
          <p:cNvSpPr txBox="1"/>
          <p:nvPr/>
        </p:nvSpPr>
        <p:spPr>
          <a:xfrm>
            <a:off x="1176793" y="1232453"/>
            <a:ext cx="7036905" cy="415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A3A3A"/>
                </a:solidFill>
                <a:effectLst/>
                <a:latin typeface="Work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1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Expected Results: </a:t>
            </a:r>
            <a:r>
              <a:rPr lang="en-IN" sz="16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Message in workflow manager status bar: “Workflow wf_s_m_map_profit_margin_sp1 is valid “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Actual Results: </a:t>
            </a:r>
            <a:r>
              <a:rPr lang="en-IN" sz="16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Message in workflow manager status bar: “Workflow wf_s_m_map_profit_margin_sp1 is valid</a:t>
            </a:r>
            <a:endParaRPr lang="en-IN" sz="1800" dirty="0">
              <a:solidFill>
                <a:srgbClr val="3A3A3A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Remarks: </a:t>
            </a:r>
            <a:r>
              <a:rPr lang="en-IN" sz="1800" b="1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Pass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A3A3A"/>
                </a:solidFill>
                <a:effectLst/>
                <a:latin typeface="Work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A3A3A"/>
                </a:solidFill>
                <a:effectLst/>
                <a:latin typeface="Work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8000"/>
                </a:solidFill>
                <a:effectLst/>
                <a:latin typeface="Work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26D57F-6C6D-4A30-A7A1-31C1743E08E8}"/>
              </a:ext>
            </a:extLst>
          </p:cNvPr>
          <p:cNvSpPr/>
          <p:nvPr/>
        </p:nvSpPr>
        <p:spPr>
          <a:xfrm>
            <a:off x="1304014" y="3045350"/>
            <a:ext cx="7013050" cy="174928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436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E6A7-930F-4A6A-9FDF-57953D72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Case #T2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8B5A2-04E9-4C5D-AA8D-3836A31CF6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6D24B-4FD7-46D9-99CD-AF1F85737354}"/>
              </a:ext>
            </a:extLst>
          </p:cNvPr>
          <p:cNvSpPr txBox="1"/>
          <p:nvPr/>
        </p:nvSpPr>
        <p:spPr>
          <a:xfrm>
            <a:off x="268897" y="1105231"/>
            <a:ext cx="8215145" cy="675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Test Case Purpose: </a:t>
            </a:r>
            <a:r>
              <a:rPr lang="en-IN" sz="16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Validate workflow wf_s_m_map_buying_trends_sp1</a:t>
            </a:r>
          </a:p>
          <a:p>
            <a:endParaRPr lang="en-IN" sz="1600" dirty="0">
              <a:solidFill>
                <a:srgbClr val="3A3A3A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Input Value/Test Data: </a:t>
            </a:r>
            <a:r>
              <a:rPr lang="en-IN" sz="16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Sources and targets are available and connected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16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IN" sz="16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Sources	: CUSTOMER_10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Mappings: m_map_buying_trends_sp1</a:t>
            </a:r>
            <a:br>
              <a:rPr lang="en-IN" sz="16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IN" sz="16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Targets	: TRG_BUYING_TRENDS_SP1</a:t>
            </a:r>
            <a:endParaRPr lang="en-IN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Session	: s_m_map_buying_trends_sp1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Transformations: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Aggregator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rgbClr val="3A3A3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Rank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b="1" dirty="0">
              <a:solidFill>
                <a:srgbClr val="3A3A3A"/>
              </a:solidFill>
              <a:effectLst/>
              <a:latin typeface="Work San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A3A3A"/>
                </a:solidFill>
                <a:effectLst/>
                <a:latin typeface="Work San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3A3A3A"/>
              </a:solidFill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3A3A3A"/>
              </a:solidFill>
              <a:effectLst/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3A3A3A"/>
              </a:solidFill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42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C2738A-2B37-49A6-A0CA-D155CD2E790D}"/>
              </a:ext>
            </a:extLst>
          </p:cNvPr>
          <p:cNvSpPr/>
          <p:nvPr/>
        </p:nvSpPr>
        <p:spPr>
          <a:xfrm>
            <a:off x="637953" y="1517746"/>
            <a:ext cx="70281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IN" dirty="0"/>
          </a:p>
          <a:p>
            <a:pPr lvl="0"/>
            <a:endParaRPr lang="en-IN" dirty="0"/>
          </a:p>
          <a:p>
            <a:pPr lvl="0"/>
            <a:endParaRPr lang="en-IN" dirty="0"/>
          </a:p>
          <a:p>
            <a:r>
              <a:rPr lang="en-IN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1303BF-7929-4D3C-8D00-3E22206AD1B9}"/>
              </a:ext>
            </a:extLst>
          </p:cNvPr>
          <p:cNvSpPr/>
          <p:nvPr/>
        </p:nvSpPr>
        <p:spPr>
          <a:xfrm>
            <a:off x="0" y="2671648"/>
            <a:ext cx="7421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791AC3-1091-5E34-181E-7F318000A875}"/>
              </a:ext>
            </a:extLst>
          </p:cNvPr>
          <p:cNvSpPr txBox="1"/>
          <p:nvPr/>
        </p:nvSpPr>
        <p:spPr>
          <a:xfrm>
            <a:off x="834887" y="1630017"/>
            <a:ext cx="53750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IN" sz="2000" b="1" dirty="0"/>
              <a:t>Presented By</a:t>
            </a:r>
          </a:p>
          <a:p>
            <a:endParaRPr lang="en-IN" sz="16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1600" dirty="0"/>
              <a:t>Unnati Kasar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1600" dirty="0"/>
              <a:t>Shivani Tandulwar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1600" dirty="0"/>
              <a:t>Priyanka Sonawane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1600" dirty="0"/>
              <a:t>Lavanya Anabattula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1600" dirty="0"/>
              <a:t>Srivijaya Namburi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1600" dirty="0"/>
              <a:t>Sonal Nikumbhe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5DBC4-96CA-4BE8-AB4C-71F1622B7F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CB0ED-A49C-4AEB-9CF1-1C4B5F89CC68}"/>
              </a:ext>
            </a:extLst>
          </p:cNvPr>
          <p:cNvSpPr txBox="1"/>
          <p:nvPr/>
        </p:nvSpPr>
        <p:spPr>
          <a:xfrm>
            <a:off x="1026631" y="1216550"/>
            <a:ext cx="7649155" cy="209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Expected Results: </a:t>
            </a:r>
            <a:r>
              <a:rPr lang="en-IN" sz="16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Message in workflow manager status bar: “Workflow wf_s_m_map_buying_trends_sp1 is valid “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Actual Results: </a:t>
            </a:r>
            <a:r>
              <a:rPr lang="en-IN" sz="16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Message in workflow manager status bar: “Workflow wf_s_m_map_buying_trends_sp1 is valid “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N" sz="1800" b="1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Remarks: </a:t>
            </a:r>
            <a:r>
              <a:rPr lang="en-IN" sz="1800" b="1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Pass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CA2B20-13D1-45BD-A975-0BAF1E3C8C05}"/>
              </a:ext>
            </a:extLst>
          </p:cNvPr>
          <p:cNvSpPr/>
          <p:nvPr/>
        </p:nvSpPr>
        <p:spPr>
          <a:xfrm>
            <a:off x="1359673" y="2973788"/>
            <a:ext cx="7474226" cy="18968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623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BD35-73A7-4E79-A5FC-74888494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 Testing  #T1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969D8-7702-4449-BB40-890961197D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E46BB-A9AC-4BEC-8B4A-97BCE4F17615}"/>
              </a:ext>
            </a:extLst>
          </p:cNvPr>
          <p:cNvSpPr txBox="1"/>
          <p:nvPr/>
        </p:nvSpPr>
        <p:spPr>
          <a:xfrm>
            <a:off x="978010" y="1272207"/>
            <a:ext cx="7187979" cy="378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Case ID: T1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Case Purpose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Validate Mapping,m_map_profit_margin_sp1, Validate Workflow, wf_m_map_profit_margin_sp1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Value/Test Data: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286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Sources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ORDER_10, PRODUCT_10</a:t>
            </a:r>
          </a:p>
          <a:p>
            <a:pPr marL="228600" indent="2286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TRG_PROFIT_MARGIN_SP1</a:t>
            </a:r>
          </a:p>
          <a:p>
            <a:pPr marL="228600" indent="228600">
              <a:lnSpc>
                <a:spcPct val="107000"/>
              </a:lnSpc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Transformation: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Joiner</a:t>
            </a: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Aggregator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969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E350F-A04B-4248-9A55-9FDC675E9A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5D1CB-4D0F-4F74-A37E-C3C81776A26F}"/>
              </a:ext>
            </a:extLst>
          </p:cNvPr>
          <p:cNvSpPr txBox="1"/>
          <p:nvPr/>
        </p:nvSpPr>
        <p:spPr>
          <a:xfrm>
            <a:off x="1025718" y="1343770"/>
            <a:ext cx="7227736" cy="325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Expected Result: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Mapping  =&gt; Mapping is validate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to workflow =&gt; Message in workflow manager status bar: “Workflow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wf_s_m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map_profit_margin_sp1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valid”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 Result: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 in workflow manager status bar: ”Workflow   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wf_s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map_profit_margin_sp1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valid”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Remarks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N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187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B5C9-83BF-407C-A920-3027FA53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Case #T2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2A1B2-B464-4F8F-A519-CCC13030EE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DF3D1-D302-48AD-8D1D-E8A2C2ACE734}"/>
              </a:ext>
            </a:extLst>
          </p:cNvPr>
          <p:cNvSpPr txBox="1"/>
          <p:nvPr/>
        </p:nvSpPr>
        <p:spPr>
          <a:xfrm>
            <a:off x="594900" y="1304014"/>
            <a:ext cx="7816132" cy="624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Case Purpose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Validate Mapping m_map_buying_trends_sp1, Validate Workflow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wf_s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 m_map_buying_trends_sp1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Value/Test Data: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 Sources and Target tables</a:t>
            </a:r>
          </a:p>
          <a:p>
            <a:pPr marL="685800" indent="2286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 Table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CUSTOMER_10</a:t>
            </a:r>
          </a:p>
          <a:p>
            <a:pPr marL="457200" indent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Table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TRG_BUYING_TRENDS_SP1</a:t>
            </a:r>
          </a:p>
          <a:p>
            <a:pPr marL="2286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Transformation:</a:t>
            </a: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Aggregator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 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451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7CD3B-3813-4F72-8FE5-43E8E97180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981DA-D4C6-405A-9C1D-2B2A3F1889A4}"/>
              </a:ext>
            </a:extLst>
          </p:cNvPr>
          <p:cNvSpPr txBox="1"/>
          <p:nvPr/>
        </p:nvSpPr>
        <p:spPr>
          <a:xfrm>
            <a:off x="1101386" y="1391478"/>
            <a:ext cx="7501925" cy="379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Expected Result: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Mapping=&gt; Mapping is validate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to workflow &gt; Message in workflow manager status bar: “Workflow 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wf_s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m_map_buying_trends_sp1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valid”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 Result: 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 in workflow manager status bar : ”Workflow </a:t>
            </a: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wf_s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m_map_buying_trends_sp1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valid”</a:t>
            </a: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Remarks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N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887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8E58-992D-44D0-9570-DC02FC22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IN" sz="1800" b="0" i="0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3200" b="1" i="0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Regression Testing  #T1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CF6A4-FF11-4BBB-B633-EAC162649A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D487C-F3E6-4C08-9380-069DDBAE6AF0}"/>
              </a:ext>
            </a:extLst>
          </p:cNvPr>
          <p:cNvSpPr txBox="1"/>
          <p:nvPr/>
        </p:nvSpPr>
        <p:spPr>
          <a:xfrm>
            <a:off x="930303" y="1238887"/>
            <a:ext cx="702100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Test Case Purpose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Validate Mapping m_map_profit_margin_sp1, Validate Workflow, wf_m_map_profit_margin_sp1 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Input Value/Test Data: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Sources: ORDER_10, PRODUCT_10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Target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TRG_PROFIT_MARGIN_SP1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Transformation: </a:t>
            </a:r>
          </a:p>
          <a:p>
            <a:endParaRPr lang="en-IN" sz="18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</a:rPr>
              <a:t>Joiner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0" i="0" u="none" strike="noStrike" baseline="0" dirty="0">
                <a:solidFill>
                  <a:srgbClr val="000000"/>
                </a:solidFill>
              </a:rPr>
              <a:t>Aggregator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660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1C976-91AD-499E-A7D4-D6AB4372BE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6084B-6499-486E-B951-EEC5C4F50D87}"/>
              </a:ext>
            </a:extLst>
          </p:cNvPr>
          <p:cNvSpPr txBox="1"/>
          <p:nvPr/>
        </p:nvSpPr>
        <p:spPr>
          <a:xfrm>
            <a:off x="1101386" y="1327868"/>
            <a:ext cx="78279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Expected Result: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 Check Mapping =&gt; Mapping is validate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2. Go to workflow =&gt; Message in workflow manager status bar: “Workflow wf_s_m_map_profit_margin_sp1 is valid”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Actual </a:t>
            </a:r>
            <a:r>
              <a:rPr lang="en-IN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Result: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Message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in workflow manager status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bar:”Workflow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wf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_ s_map_profit_margin_sp1 is valid”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Remarks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IN" sz="1800" b="1" i="0" u="none" strike="noStrike" baseline="0" dirty="0">
                <a:solidFill>
                  <a:srgbClr val="00B050"/>
                </a:solidFill>
                <a:latin typeface="Calibri" panose="020F0502020204030204" pitchFamily="34" charset="0"/>
              </a:rPr>
              <a:t>Pass 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510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6BFB-11F9-4359-BF52-F06F7B74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Case #T2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1B99D-2D49-45FC-80A3-AAE1B5FA46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0A161-916A-4773-88D3-86A421B585A8}"/>
              </a:ext>
            </a:extLst>
          </p:cNvPr>
          <p:cNvSpPr txBox="1"/>
          <p:nvPr/>
        </p:nvSpPr>
        <p:spPr>
          <a:xfrm>
            <a:off x="1101386" y="1105231"/>
            <a:ext cx="7780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Case Purpose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Validate Mapping m_map_buying_trends_sp1, Validate Workflow </a:t>
            </a:r>
          </a:p>
          <a:p>
            <a:r>
              <a:rPr lang="en-IN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wf_s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 m_map_buying_trends_sp1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Value/Test Data: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 Sources and Target tables </a:t>
            </a:r>
          </a:p>
          <a:p>
            <a:r>
              <a:rPr lang="en-IN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Table </a:t>
            </a:r>
            <a:r>
              <a:rPr lang="en-IN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CUSTOMER_10 </a:t>
            </a:r>
          </a:p>
          <a:p>
            <a:r>
              <a:rPr lang="en-IN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Table : TRG_BUYING_TRENDS_SP1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Transformation: </a:t>
            </a:r>
          </a:p>
          <a:p>
            <a:endParaRPr lang="en-IN" sz="18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Aggregator 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Rank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627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837FB-D707-46E8-A6C5-75AF8DEBC5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06883-5E71-42FF-8CEA-92FF5AF771CA}"/>
              </a:ext>
            </a:extLst>
          </p:cNvPr>
          <p:cNvSpPr txBox="1"/>
          <p:nvPr/>
        </p:nvSpPr>
        <p:spPr>
          <a:xfrm>
            <a:off x="1168842" y="1264257"/>
            <a:ext cx="750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Expected Result: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 Check Mapping=&gt; Mapping is validate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2. Go to workflow &gt; Message in workflow manager status bar: “Workflow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Wf_s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_ m_map_buying_trends_sp1 is valid”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Actual Result: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Message in workflow manager status bar : ”Workflow 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Wf_s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_ m_map_buying_trends_sp1 is valid”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Remarks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IN" sz="1800" b="1" i="0" u="none" strike="noStrike" baseline="0" dirty="0">
                <a:solidFill>
                  <a:srgbClr val="00B050"/>
                </a:solidFill>
                <a:latin typeface="Calibri" panose="020F0502020204030204" pitchFamily="34" charset="0"/>
              </a:rPr>
              <a:t>Pass 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708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C02321-31DE-43FF-896A-A4AD6683BF15}"/>
              </a:ext>
            </a:extLst>
          </p:cNvPr>
          <p:cNvSpPr txBox="1"/>
          <p:nvPr/>
        </p:nvSpPr>
        <p:spPr>
          <a:xfrm>
            <a:off x="1645920" y="3093057"/>
            <a:ext cx="5653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074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733414" cy="754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C2738A-2B37-49A6-A0CA-D155CD2E790D}"/>
              </a:ext>
            </a:extLst>
          </p:cNvPr>
          <p:cNvSpPr/>
          <p:nvPr/>
        </p:nvSpPr>
        <p:spPr>
          <a:xfrm>
            <a:off x="637953" y="1517745"/>
            <a:ext cx="73234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48289-FE6A-AA03-A312-1F39CD0A9AD0}"/>
              </a:ext>
            </a:extLst>
          </p:cNvPr>
          <p:cNvSpPr txBox="1"/>
          <p:nvPr/>
        </p:nvSpPr>
        <p:spPr>
          <a:xfrm>
            <a:off x="1516380" y="1569720"/>
            <a:ext cx="6781800" cy="285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B36B9-0E5E-E7DB-11F3-2F3875F3400C}"/>
              </a:ext>
            </a:extLst>
          </p:cNvPr>
          <p:cNvSpPr txBox="1"/>
          <p:nvPr/>
        </p:nvSpPr>
        <p:spPr>
          <a:xfrm>
            <a:off x="1394460" y="1517745"/>
            <a:ext cx="6957060" cy="3330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   The Problem Statement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An online grocery chain 'Grocery &amp; More' has multiple stores in different cities in India. Customers can either buy directly from the store or order their products online. 'Grocery &amp; More' procures the products from different vendors.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'Grocery &amp; More' wants to analyze their profit &amp; margins for each store from data available for the last 3 years. They also want to analyze customer buying trends. To get that insight, 'Grocery &amp; More' wants to create a Data Warehouse solution on which they can do data analytics.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72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C2738A-2B37-49A6-A0CA-D155CD2E790D}"/>
              </a:ext>
            </a:extLst>
          </p:cNvPr>
          <p:cNvSpPr/>
          <p:nvPr/>
        </p:nvSpPr>
        <p:spPr>
          <a:xfrm>
            <a:off x="637953" y="1517746"/>
            <a:ext cx="70281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IN" dirty="0"/>
          </a:p>
          <a:p>
            <a:pPr lvl="0"/>
            <a:endParaRPr lang="en-IN" dirty="0"/>
          </a:p>
          <a:p>
            <a:r>
              <a:rPr lang="en-IN" dirty="0"/>
              <a:t>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803B23-A948-43B3-B301-FA9C5B78BF1E}"/>
              </a:ext>
            </a:extLst>
          </p:cNvPr>
          <p:cNvSpPr/>
          <p:nvPr/>
        </p:nvSpPr>
        <p:spPr>
          <a:xfrm>
            <a:off x="1206393" y="1021950"/>
            <a:ext cx="7161520" cy="370373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57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Description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C2738A-2B37-49A6-A0CA-D155CD2E790D}"/>
              </a:ext>
            </a:extLst>
          </p:cNvPr>
          <p:cNvSpPr/>
          <p:nvPr/>
        </p:nvSpPr>
        <p:spPr>
          <a:xfrm>
            <a:off x="699425" y="1517746"/>
            <a:ext cx="70383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IN" dirty="0"/>
          </a:p>
          <a:p>
            <a:pPr lvl="0"/>
            <a:endParaRPr lang="en-IN" dirty="0"/>
          </a:p>
          <a:p>
            <a:r>
              <a:rPr lang="en-IN" dirty="0"/>
              <a:t>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CFC136-B952-4F24-BA30-71A766B11D1D}"/>
              </a:ext>
            </a:extLst>
          </p:cNvPr>
          <p:cNvSpPr/>
          <p:nvPr/>
        </p:nvSpPr>
        <p:spPr>
          <a:xfrm>
            <a:off x="637953" y="2478020"/>
            <a:ext cx="8114161" cy="242047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C1122-738D-4BF6-8EE9-B17A31FA56EB}"/>
              </a:ext>
            </a:extLst>
          </p:cNvPr>
          <p:cNvSpPr txBox="1"/>
          <p:nvPr/>
        </p:nvSpPr>
        <p:spPr>
          <a:xfrm>
            <a:off x="699425" y="1296136"/>
            <a:ext cx="7402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Branch 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CREATE TABLE BRANCH_10 (BRACH_NAME VARCHAR2(15) PRIMARY KEY, BRACH_ID NUMBER,BRANCH_CITY VARCHAR2(15));</a:t>
            </a:r>
          </a:p>
        </p:txBody>
      </p:sp>
    </p:spTree>
    <p:extLst>
      <p:ext uri="{BB962C8B-B14F-4D97-AF65-F5344CB8AC3E}">
        <p14:creationId xmlns:p14="http://schemas.microsoft.com/office/powerpoint/2010/main" val="240528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C2738A-2B37-49A6-A0CA-D155CD2E790D}"/>
              </a:ext>
            </a:extLst>
          </p:cNvPr>
          <p:cNvSpPr/>
          <p:nvPr/>
        </p:nvSpPr>
        <p:spPr>
          <a:xfrm>
            <a:off x="637953" y="1517746"/>
            <a:ext cx="70281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IN" dirty="0"/>
          </a:p>
          <a:p>
            <a:pPr lvl="0"/>
            <a:endParaRPr lang="en-IN" dirty="0"/>
          </a:p>
          <a:p>
            <a:r>
              <a:rPr lang="en-IN" dirty="0"/>
              <a:t>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4FE98E-D16E-44F6-BDE7-8E694059D5BD}"/>
              </a:ext>
            </a:extLst>
          </p:cNvPr>
          <p:cNvSpPr/>
          <p:nvPr/>
        </p:nvSpPr>
        <p:spPr>
          <a:xfrm>
            <a:off x="999191" y="2256410"/>
            <a:ext cx="7430461" cy="275856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8EA45-D5DA-4F71-9B42-96BCAD4D2623}"/>
              </a:ext>
            </a:extLst>
          </p:cNvPr>
          <p:cNvSpPr txBox="1"/>
          <p:nvPr/>
        </p:nvSpPr>
        <p:spPr>
          <a:xfrm>
            <a:off x="1101386" y="1025303"/>
            <a:ext cx="79631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Product Table</a:t>
            </a:r>
          </a:p>
          <a:p>
            <a:endParaRPr lang="en-IN" sz="1600" b="1" dirty="0"/>
          </a:p>
          <a:p>
            <a:r>
              <a:rPr lang="en-IN" dirty="0"/>
              <a:t> CREATE TABLE PRODUCT_10(PRO_ID NUMBER PRIMARY KEY ,PRO_NAME VARCHAR2(15),PRO_CATEGORY VARCHAR2(15),COST_PRICE NUMBER  BRANCH_NAME REFRENCES BRANCH_10 (BRANCH_NAME));</a:t>
            </a:r>
          </a:p>
        </p:txBody>
      </p:sp>
    </p:spTree>
    <p:extLst>
      <p:ext uri="{BB962C8B-B14F-4D97-AF65-F5344CB8AC3E}">
        <p14:creationId xmlns:p14="http://schemas.microsoft.com/office/powerpoint/2010/main" val="116190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39C2D6-C325-4C0C-B58B-9AB28DDADEC8}"/>
              </a:ext>
            </a:extLst>
          </p:cNvPr>
          <p:cNvSpPr/>
          <p:nvPr/>
        </p:nvSpPr>
        <p:spPr>
          <a:xfrm>
            <a:off x="927363" y="2150327"/>
            <a:ext cx="7806979" cy="285077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83C34-1C00-4E8C-BBAF-30B8C74E48BD}"/>
              </a:ext>
            </a:extLst>
          </p:cNvPr>
          <p:cNvSpPr txBox="1"/>
          <p:nvPr/>
        </p:nvSpPr>
        <p:spPr>
          <a:xfrm>
            <a:off x="853277" y="1073109"/>
            <a:ext cx="79551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Order 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CREATE TABLE ORDER_10 (ORDER_ID NUMBER,ORDER_TYPE VARCHAR2(10),ORDER_DATE DATE,SELLING_PRICE NUMBER,BRANCH_NAME REFRENCES BRACH_10(BRANCH_NAME));</a:t>
            </a:r>
          </a:p>
        </p:txBody>
      </p:sp>
    </p:spTree>
    <p:extLst>
      <p:ext uri="{BB962C8B-B14F-4D97-AF65-F5344CB8AC3E}">
        <p14:creationId xmlns:p14="http://schemas.microsoft.com/office/powerpoint/2010/main" val="271195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C7A244B-5BCB-4EE8-984F-90D958C32EA9}"/>
              </a:ext>
            </a:extLst>
          </p:cNvPr>
          <p:cNvSpPr/>
          <p:nvPr/>
        </p:nvSpPr>
        <p:spPr>
          <a:xfrm>
            <a:off x="950949" y="2571750"/>
            <a:ext cx="7822347" cy="251267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42ABE-481F-4452-9C60-DF2A1DFCDC21}"/>
              </a:ext>
            </a:extLst>
          </p:cNvPr>
          <p:cNvSpPr txBox="1"/>
          <p:nvPr/>
        </p:nvSpPr>
        <p:spPr>
          <a:xfrm>
            <a:off x="1070218" y="1040685"/>
            <a:ext cx="7822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Customer 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CREATE TABLE CUSTOMER _10(CUSTOMER_ID NUMBER PRIMARY KEY,CUSTOMER_NAME VARCHAR2(10),CUSTOMER_CITY VARCHAR2(10),PRODUCT_ID REFRENCES PRODUCT_10(PRO_ID),PRO_NAME VARCHAR2(10));</a:t>
            </a:r>
          </a:p>
        </p:txBody>
      </p:sp>
    </p:spTree>
    <p:extLst>
      <p:ext uri="{BB962C8B-B14F-4D97-AF65-F5344CB8AC3E}">
        <p14:creationId xmlns:p14="http://schemas.microsoft.com/office/powerpoint/2010/main" val="317939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C51728-EDEA-402E-ADA1-96BCAAF63146}"/>
              </a:ext>
            </a:extLst>
          </p:cNvPr>
          <p:cNvSpPr txBox="1"/>
          <p:nvPr/>
        </p:nvSpPr>
        <p:spPr>
          <a:xfrm>
            <a:off x="1167972" y="445674"/>
            <a:ext cx="491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Sample  Output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E127C6-E373-42F0-BF70-BBDC44F0AA2C}"/>
              </a:ext>
            </a:extLst>
          </p:cNvPr>
          <p:cNvSpPr/>
          <p:nvPr/>
        </p:nvSpPr>
        <p:spPr>
          <a:xfrm>
            <a:off x="1075765" y="1790380"/>
            <a:ext cx="7584141" cy="278930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D62E1-5B24-471C-8615-1CB86D6E42C5}"/>
              </a:ext>
            </a:extLst>
          </p:cNvPr>
          <p:cNvSpPr txBox="1"/>
          <p:nvPr/>
        </p:nvSpPr>
        <p:spPr>
          <a:xfrm>
            <a:off x="1167973" y="1321654"/>
            <a:ext cx="310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Data in Product Table</a:t>
            </a:r>
          </a:p>
        </p:txBody>
      </p:sp>
    </p:spTree>
    <p:extLst>
      <p:ext uri="{BB962C8B-B14F-4D97-AF65-F5344CB8AC3E}">
        <p14:creationId xmlns:p14="http://schemas.microsoft.com/office/powerpoint/2010/main" val="2808523227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1173</Words>
  <Application>Microsoft Office PowerPoint</Application>
  <PresentationFormat>On-screen Show (16:9)</PresentationFormat>
  <Paragraphs>188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Dosis</vt:lpstr>
      <vt:lpstr>Work Sans</vt:lpstr>
      <vt:lpstr>Times New Roman</vt:lpstr>
      <vt:lpstr>Roboto</vt:lpstr>
      <vt:lpstr>Wingdings</vt:lpstr>
      <vt:lpstr>Arial</vt:lpstr>
      <vt:lpstr>Calibri</vt:lpstr>
      <vt:lpstr>William template</vt:lpstr>
      <vt:lpstr>Grocery And More</vt:lpstr>
      <vt:lpstr>PowerPoint Presentation</vt:lpstr>
      <vt:lpstr>Introduction</vt:lpstr>
      <vt:lpstr>Entity Relationship Diagram</vt:lpstr>
      <vt:lpstr>Table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Case #T2</vt:lpstr>
      <vt:lpstr>PowerPoint Presentation</vt:lpstr>
      <vt:lpstr>Integration Testing  #T1</vt:lpstr>
      <vt:lpstr>PowerPoint Presentation</vt:lpstr>
      <vt:lpstr>Test Case #T2</vt:lpstr>
      <vt:lpstr>PowerPoint Presentation</vt:lpstr>
      <vt:lpstr>  Regression Testing  #T1</vt:lpstr>
      <vt:lpstr>PowerPoint Presentation</vt:lpstr>
      <vt:lpstr>Test Case #T2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on Quikr.com</dc:title>
  <dc:creator>Sonal</dc:creator>
  <cp:lastModifiedBy>Anabattula Lavanya[CAPG]</cp:lastModifiedBy>
  <cp:revision>16</cp:revision>
  <dcterms:modified xsi:type="dcterms:W3CDTF">2022-09-12T04:20:49Z</dcterms:modified>
</cp:coreProperties>
</file>