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Báo cáo số giờ học sinh viên</a:t>
            </a:r>
          </a:p>
        </c:rich>
      </c:tx>
      <c:layout>
        <c:manualLayout>
          <c:xMode val="edge"/>
          <c:yMode val="edge"/>
          <c:x val="0.296267214302972"/>
          <c:y val="0.04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Sinh viên có giờ học từ 15h</c:v>
                </c:pt>
                <c:pt idx="1">
                  <c:v>Sinh viên có giờ học từ 10h đến 14.9h</c:v>
                </c:pt>
                <c:pt idx="2">
                  <c:v>Sinh viên có giờ học dưới 10h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6d163a78-bb69-42c7-b667-12cf906a5549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KHẢO S</a:t>
            </a:r>
            <a:r>
              <a:rPr lang="" altLang="en-US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Á</a:t>
            </a:r>
            <a:r>
              <a:rPr lang="en-US" altLang="en-US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T SỬ DỤNG HỆ THỐNG ELEARNING 2025</a:t>
            </a:r>
            <a:endParaRPr lang="en-US" altLang="en-US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3600"/>
              <a:t>Nội dung gồm</a:t>
            </a:r>
            <a:endParaRPr lang="en-US" altLang="en-US" sz="3600"/>
          </a:p>
          <a:p>
            <a:pPr marL="514350" lvl="0" indent="-514350">
              <a:buFont typeface="+mj-lt"/>
              <a:buAutoNum type="arabicPeriod"/>
            </a:pPr>
            <a:r>
              <a:rPr lang="en-US" altLang="en-US" sz="2385">
                <a:hlinkClick r:id="rId1" tooltip="" action="ppaction://hlinksldjump"/>
              </a:rPr>
              <a:t> mục tiêu</a:t>
            </a:r>
            <a:endParaRPr lang="en-US" altLang="en-US" sz="2385"/>
          </a:p>
          <a:p>
            <a:pPr marL="514350" indent="-514350">
              <a:buFont typeface="+mj-lt"/>
              <a:buAutoNum type="arabicPeriod"/>
            </a:pPr>
            <a:r>
              <a:rPr lang="en-US" altLang="en-US" sz="2400">
                <a:hlinkClick r:id="rId2" tooltip="" action="ppaction://hlinksldjump"/>
              </a:rPr>
              <a:t>ph</a:t>
            </a:r>
            <a:r>
              <a:rPr lang="" altLang="en-US" sz="2400">
                <a:hlinkClick r:id="rId2" tooltip="" action="ppaction://hlinksldjump"/>
              </a:rPr>
              <a:t>ư</a:t>
            </a:r>
            <a:r>
              <a:rPr lang="en-US" altLang="en-US" sz="2400">
                <a:hlinkClick r:id="rId2" tooltip="" action="ppaction://hlinksldjump"/>
              </a:rPr>
              <a:t>ơng pháp khảo sát</a:t>
            </a:r>
            <a:endParaRPr lang="en-US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en-US" sz="2400">
                <a:hlinkClick r:id="rId3" tooltip="" action="ppaction://hlinksldjump"/>
              </a:rPr>
              <a:t>thống kê</a:t>
            </a:r>
            <a:endParaRPr lang="en-US" altLang="en-US" sz="2400"/>
          </a:p>
          <a:p>
            <a:pPr marL="514350" indent="-514350">
              <a:buFont typeface="+mj-lt"/>
              <a:buAutoNum type="arabicPeriod"/>
            </a:pPr>
            <a:r>
              <a:rPr lang="en-US" altLang="en-US" sz="2400">
                <a:hlinkClick r:id="rId4" tooltip="" action="ppaction://hlinksldjump"/>
              </a:rPr>
              <a:t>nhận xét</a:t>
            </a:r>
            <a:endParaRPr lang="en-US" altLang="en-US" sz="2400"/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5480" y="568960"/>
            <a:ext cx="10920730" cy="3524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/>
              <a:t>1.Mục tiêu khảo sát </a:t>
            </a:r>
            <a:endParaRPr lang="en-US" altLang="en-US" sz="2000" b="1"/>
          </a:p>
          <a:p>
            <a:r>
              <a:rPr lang="en-US" altLang="en-US" sz="2000"/>
              <a:t>Báo cáo khảo sát này </a:t>
            </a:r>
            <a:r>
              <a:rPr lang="" altLang="en-US" sz="2000"/>
              <a:t>đư</a:t>
            </a:r>
            <a:r>
              <a:rPr lang="en-US" altLang="en-US" sz="2000"/>
              <a:t>ợc thực hiện nhằm vào thu thập và phân tích thông tin về khả n</a:t>
            </a:r>
            <a:r>
              <a:rPr lang="" altLang="en-US" sz="2000"/>
              <a:t>ă</a:t>
            </a:r>
            <a:r>
              <a:rPr lang="en-US" altLang="en-US" sz="2000"/>
              <a:t>ng học trực tuyến (E-learning) của sinh viên trong giai </a:t>
            </a:r>
            <a:r>
              <a:rPr lang="" altLang="en-US" sz="2000"/>
              <a:t>đ</a:t>
            </a:r>
            <a:r>
              <a:rPr lang="en-US" altLang="en-US" sz="2000"/>
              <a:t>oạn hiện nay. Mục tiêu chính là </a:t>
            </a:r>
            <a:r>
              <a:rPr lang="" altLang="en-US" sz="2000"/>
              <a:t>đ</a:t>
            </a:r>
            <a:r>
              <a:rPr lang="en-US" altLang="en-US" sz="2000"/>
              <a:t>ánh giá mức </a:t>
            </a:r>
            <a:r>
              <a:rPr lang="" altLang="en-US" sz="2000"/>
              <a:t>đ</a:t>
            </a:r>
            <a:r>
              <a:rPr lang="en-US" altLang="en-US" sz="2000"/>
              <a:t>ộ tiếp cận, kỹ n</a:t>
            </a:r>
            <a:r>
              <a:rPr lang="" altLang="en-US" sz="2000"/>
              <a:t>ă</a:t>
            </a:r>
            <a:r>
              <a:rPr lang="en-US" altLang="en-US" sz="2000"/>
              <a:t>ng sử dụng công cụ học online, và thói quen học tập thông qua các nền tảng số nh</a:t>
            </a:r>
            <a:r>
              <a:rPr lang="" altLang="en-US" sz="2000"/>
              <a:t>ư</a:t>
            </a:r>
            <a:r>
              <a:rPr lang="en-US" altLang="en-US" sz="2000"/>
              <a:t> Zoom, Google Meet, Microsoft Team, hệ thống LMS của nhà tr</a:t>
            </a:r>
            <a:r>
              <a:rPr lang="" altLang="en-US" sz="2000"/>
              <a:t>ư</a:t>
            </a:r>
            <a:r>
              <a:rPr lang="en-US" altLang="en-US" sz="2000"/>
              <a:t>ờng hoặc các nền tảng MOOC nh</a:t>
            </a:r>
            <a:r>
              <a:rPr lang="" altLang="en-US" sz="2000"/>
              <a:t>ư</a:t>
            </a:r>
            <a:r>
              <a:rPr lang="en-US" altLang="en-US" sz="2000"/>
              <a:t> Coursera, Udemy, edX.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Kết quả khảo sát giúp các </a:t>
            </a:r>
            <a:r>
              <a:rPr lang="" altLang="en-US" sz="2000"/>
              <a:t>đ</a:t>
            </a:r>
            <a:r>
              <a:rPr lang="en-US" altLang="en-US" sz="2000"/>
              <a:t>ơn vị </a:t>
            </a:r>
            <a:r>
              <a:rPr lang="" altLang="en-US" sz="2000"/>
              <a:t>đ</a:t>
            </a:r>
            <a:r>
              <a:rPr lang="en-US" altLang="en-US" sz="2000"/>
              <a:t>ào tạo hiểu r</a:t>
            </a:r>
            <a:r>
              <a:rPr lang="" altLang="en-US" sz="2000"/>
              <a:t>õ</a:t>
            </a:r>
            <a:r>
              <a:rPr lang="en-US" altLang="en-US" sz="2000"/>
              <a:t> hơn về khó kh</a:t>
            </a:r>
            <a:r>
              <a:rPr lang="" altLang="en-US" sz="2000"/>
              <a:t>ă</a:t>
            </a:r>
            <a:r>
              <a:rPr lang="en-US" altLang="en-US" sz="2000"/>
              <a:t>n, thuận lợi mà sinh viên gặp phải khi tham gia học online. Từ </a:t>
            </a:r>
            <a:r>
              <a:rPr lang="" altLang="en-US" sz="2000"/>
              <a:t>đ</a:t>
            </a:r>
            <a:r>
              <a:rPr lang="en-US" altLang="en-US" sz="2000"/>
              <a:t>ó, nhà tr</a:t>
            </a:r>
            <a:r>
              <a:rPr lang="" altLang="en-US" sz="2000"/>
              <a:t>ư</a:t>
            </a:r>
            <a:r>
              <a:rPr lang="en-US" altLang="en-US" sz="2000"/>
              <a:t>ờng có thể </a:t>
            </a:r>
            <a:r>
              <a:rPr lang="" altLang="en-US" sz="2000"/>
              <a:t>đư</a:t>
            </a:r>
            <a:r>
              <a:rPr lang="en-US" altLang="en-US" sz="2000"/>
              <a:t>a ra các chính sách, ch</a:t>
            </a:r>
            <a:r>
              <a:rPr lang="" altLang="en-US" sz="2000"/>
              <a:t>ư</a:t>
            </a:r>
            <a:r>
              <a:rPr lang="en-US" altLang="en-US" sz="2000"/>
              <a:t>ơng trình hỗ trơ phù hợp, nâng cao chất l</a:t>
            </a:r>
            <a:r>
              <a:rPr lang="" altLang="en-US" sz="2000"/>
              <a:t>ư</a:t>
            </a:r>
            <a:r>
              <a:rPr lang="en-US" altLang="en-US" sz="2000"/>
              <a:t>ợng </a:t>
            </a:r>
            <a:r>
              <a:rPr lang="" altLang="en-US" sz="2000"/>
              <a:t>đ</a:t>
            </a:r>
            <a:r>
              <a:rPr lang="en-US" altLang="en-US" sz="2000"/>
              <a:t>ào tạo và t</a:t>
            </a:r>
            <a:r>
              <a:rPr lang="" altLang="en-US" sz="2000"/>
              <a:t>ă</a:t>
            </a:r>
            <a:r>
              <a:rPr lang="en-US" altLang="en-US" sz="2000"/>
              <a:t>ng c</a:t>
            </a:r>
            <a:r>
              <a:rPr lang="" altLang="en-US" sz="2000"/>
              <a:t>ư</a:t>
            </a:r>
            <a:r>
              <a:rPr lang="en-US" altLang="en-US" sz="2000"/>
              <a:t>ờng tính chủ </a:t>
            </a:r>
            <a:r>
              <a:rPr lang="" altLang="en-US" sz="2000"/>
              <a:t>đ</a:t>
            </a:r>
            <a:r>
              <a:rPr lang="en-US" altLang="en-US" sz="2000"/>
              <a:t>ộng trong việc học của sinh viên.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8858885" y="5534660"/>
            <a:ext cx="2727325" cy="643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hlinkClick r:id="rId1" tooltip="" action="ppaction://hlinksldjump"/>
              </a:rPr>
              <a:t>Menu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55700" y="791845"/>
            <a:ext cx="10387965" cy="3826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/>
              <a:t>3.Ph</a:t>
            </a:r>
            <a:r>
              <a:rPr lang="" altLang="en-US" sz="2000" b="1"/>
              <a:t>ư</a:t>
            </a:r>
            <a:r>
              <a:rPr lang="en-US" altLang="en-US" sz="2000" b="1"/>
              <a:t>ơng pháp khảo sát</a:t>
            </a:r>
            <a:endParaRPr lang="en-US" altLang="en-US" sz="2000" b="1"/>
          </a:p>
          <a:p>
            <a:r>
              <a:rPr lang="en-US" altLang="en-US" sz="2000"/>
              <a:t>Khảo sát </a:t>
            </a:r>
            <a:r>
              <a:rPr lang="" altLang="en-US" sz="2000"/>
              <a:t>đư</a:t>
            </a:r>
            <a:r>
              <a:rPr lang="en-US" altLang="en-US" sz="2000"/>
              <a:t>ợc thực hiện d</a:t>
            </a:r>
            <a:r>
              <a:rPr lang="" altLang="en-US" sz="2000"/>
              <a:t>ư</a:t>
            </a:r>
            <a:r>
              <a:rPr lang="en-US" altLang="en-US" sz="2000"/>
              <a:t>ới dạng biểu mẫu Google Form với các phần chính sau: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Thông tin cá nhân: họ tên, MSV, email, lớp</a:t>
            </a:r>
            <a:endParaRPr lang="en-US" altLang="en-US" sz="2000"/>
          </a:p>
          <a:p>
            <a:r>
              <a:rPr lang="en-US" altLang="en-US" sz="2000"/>
              <a:t>Số giờ học trực tuyến mỗi tuần</a:t>
            </a:r>
            <a:endParaRPr lang="en-US" altLang="en-US" sz="2000"/>
          </a:p>
          <a:p>
            <a:r>
              <a:rPr lang="en-US" altLang="en-US" sz="2000"/>
              <a:t>Số buổi học qua Zoom hoặc Google Meet</a:t>
            </a:r>
            <a:endParaRPr lang="en-US" altLang="en-US" sz="2000"/>
          </a:p>
          <a:p>
            <a:r>
              <a:rPr lang="en-US" altLang="en-US" sz="2000"/>
              <a:t>Số bài tập </a:t>
            </a:r>
            <a:r>
              <a:rPr lang="" altLang="en-US" sz="2000"/>
              <a:t>đ</a:t>
            </a:r>
            <a:r>
              <a:rPr lang="en-US" altLang="en-US" sz="2000"/>
              <a:t>ã nộp qua LMS</a:t>
            </a:r>
            <a:endParaRPr lang="en-US" altLang="en-US" sz="2000"/>
          </a:p>
          <a:p>
            <a:r>
              <a:rPr lang="en-US" altLang="en-US" sz="2000"/>
              <a:t></a:t>
            </a:r>
            <a:r>
              <a:rPr lang="" altLang="en-US" sz="2000"/>
              <a:t>Đ</a:t>
            </a:r>
            <a:r>
              <a:rPr lang="en-US" altLang="en-US" sz="2000"/>
              <a:t>iểm trung bình mỗi môn học học online</a:t>
            </a:r>
            <a:endParaRPr lang="en-US" altLang="en-US" sz="2000"/>
          </a:p>
          <a:p>
            <a:r>
              <a:rPr lang="en-US" altLang="en-US" sz="2000"/>
              <a:t>Các phản hồi mở về khó kh</a:t>
            </a:r>
            <a:r>
              <a:rPr lang="" altLang="en-US" sz="2000"/>
              <a:t>ă</a:t>
            </a:r>
            <a:r>
              <a:rPr lang="en-US" altLang="en-US" sz="2000"/>
              <a:t>n hoặc mong muốn cải thiện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/>
              <a:t>Dữ liệu </a:t>
            </a:r>
            <a:r>
              <a:rPr lang="" altLang="en-US" sz="2000"/>
              <a:t>đư</a:t>
            </a:r>
            <a:r>
              <a:rPr lang="en-US" altLang="en-US" sz="2000"/>
              <a:t>ợc trích xuất sang Excel </a:t>
            </a:r>
            <a:r>
              <a:rPr lang="" altLang="en-US" sz="2000"/>
              <a:t>đ</a:t>
            </a:r>
            <a:r>
              <a:rPr lang="en-US" altLang="en-US" sz="2000"/>
              <a:t>ể tính toán và phân tích. Các hàng SUM, AVERAGE, IF, COUNTIF </a:t>
            </a:r>
            <a:r>
              <a:rPr lang="" altLang="en-US" sz="2000"/>
              <a:t>đư</a:t>
            </a:r>
            <a:r>
              <a:rPr lang="en-US" altLang="en-US" sz="2000"/>
              <a:t>ợc sử dụng </a:t>
            </a:r>
            <a:r>
              <a:rPr lang="" altLang="en-US" sz="2000"/>
              <a:t>đ</a:t>
            </a:r>
            <a:r>
              <a:rPr lang="en-US" altLang="en-US" sz="2000"/>
              <a:t>ể thống kê số liệu, </a:t>
            </a:r>
            <a:r>
              <a:rPr lang="" altLang="en-US" sz="2000"/>
              <a:t>đ</a:t>
            </a:r>
            <a:r>
              <a:rPr lang="en-US" altLang="en-US" sz="2000"/>
              <a:t>ồng thời kết hợp với các hàm LEFT, RIGHT, CONCAT, TEXT </a:t>
            </a:r>
            <a:r>
              <a:rPr lang="" altLang="en-US" sz="2000"/>
              <a:t>đ</a:t>
            </a:r>
            <a:r>
              <a:rPr lang="en-US" altLang="en-US" sz="2000"/>
              <a:t>ể xử l</a:t>
            </a:r>
            <a:r>
              <a:rPr lang="" altLang="en-US" sz="2000"/>
              <a:t>ý</a:t>
            </a:r>
            <a:r>
              <a:rPr lang="en-US" altLang="en-US" sz="2000"/>
              <a:t> dữ kiệu chuỗi.</a:t>
            </a:r>
            <a:endParaRPr lang="en-US" altLang="en-US" sz="2000"/>
          </a:p>
        </p:txBody>
      </p:sp>
      <p:sp>
        <p:nvSpPr>
          <p:cNvPr id="6" name="Text Box 5"/>
          <p:cNvSpPr txBox="1"/>
          <p:nvPr/>
        </p:nvSpPr>
        <p:spPr>
          <a:xfrm>
            <a:off x="8150225" y="5673090"/>
            <a:ext cx="3003550" cy="855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hlinkClick r:id="rId1" tooltip="" action="ppaction://hlinksldjump"/>
              </a:rPr>
              <a:t>Menu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75360" y="696595"/>
            <a:ext cx="10599420" cy="2075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000"/>
              <a:t>Phân tích sâu từ bảng Exel cho thấy: 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Sinh viên có giờ học + Zoom từ 15 giờ trở lên chiếm 25% và </a:t>
            </a:r>
            <a:r>
              <a:rPr lang="" altLang="en-US" sz="1000"/>
              <a:t>đư</a:t>
            </a:r>
            <a:r>
              <a:rPr lang="en-US" altLang="en-US" sz="1000"/>
              <a:t>ợc </a:t>
            </a:r>
            <a:r>
              <a:rPr lang="" altLang="en-US" sz="1000"/>
              <a:t>đ</a:t>
            </a:r>
            <a:r>
              <a:rPr lang="en-US" altLang="en-US" sz="1000"/>
              <a:t>ánh giá là “Tốt”</a:t>
            </a:r>
            <a:endParaRPr lang="en-US" altLang="en-US" sz="1000"/>
          </a:p>
          <a:p>
            <a:r>
              <a:rPr lang="en-US" altLang="en-US" sz="1000"/>
              <a:t>Khoảng 50% sinh viên nằm trong nhóm “Ổn </a:t>
            </a:r>
            <a:r>
              <a:rPr lang="" altLang="en-US" sz="1000"/>
              <a:t>đ</a:t>
            </a:r>
            <a:r>
              <a:rPr lang="en-US" altLang="en-US" sz="1000"/>
              <a:t>ịnh” với tổng thời gian từ 10 giờ </a:t>
            </a:r>
            <a:r>
              <a:rPr lang="" altLang="en-US" sz="1000"/>
              <a:t>đ</a:t>
            </a:r>
            <a:r>
              <a:rPr lang="en-US" altLang="en-US" sz="1000"/>
              <a:t>ến 14.9 giờ</a:t>
            </a:r>
            <a:endParaRPr lang="en-US" altLang="en-US" sz="1000"/>
          </a:p>
          <a:p>
            <a:r>
              <a:rPr lang="en-US" altLang="en-US" sz="1000"/>
              <a:t>Nhóm “Cần cải thiện” có thời gian học d</a:t>
            </a:r>
            <a:r>
              <a:rPr lang="" altLang="en-US" sz="1000"/>
              <a:t>ư</a:t>
            </a:r>
            <a:r>
              <a:rPr lang="en-US" altLang="en-US" sz="1000"/>
              <a:t>ới 10 giờ và th</a:t>
            </a:r>
            <a:r>
              <a:rPr lang="" altLang="en-US" sz="1000"/>
              <a:t>ư</a:t>
            </a:r>
            <a:r>
              <a:rPr lang="en-US" altLang="en-US" sz="1000"/>
              <a:t>ờng ít nộp bài tập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Ví dụ các mô tả từ CONCAT: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“Nguyễn V</a:t>
            </a:r>
            <a:r>
              <a:rPr lang="" altLang="en-US" sz="1000"/>
              <a:t>ă</a:t>
            </a:r>
            <a:r>
              <a:rPr lang="en-US" altLang="en-US" sz="1000"/>
              <a:t>n A học 10h, Zoom 4 buổi, nộp 6 bài”</a:t>
            </a:r>
            <a:endParaRPr lang="en-US" altLang="en-US" sz="1000"/>
          </a:p>
          <a:p>
            <a:r>
              <a:rPr lang="en-US" altLang="en-US" sz="1000"/>
              <a:t>“Trần Thị B học 6h, Zoom 2 buổi, nộp 3 bài - Cần cải thiện”</a:t>
            </a:r>
            <a:endParaRPr lang="en-US" altLang="en-US" sz="1000"/>
          </a:p>
          <a:p>
            <a:endParaRPr lang="en-US" altLang="en-US" sz="1000"/>
          </a:p>
          <a:p>
            <a:r>
              <a:rPr lang="en-US" altLang="en-US" sz="1000"/>
              <a:t>Một số sinh viên có thời gian học cao nh</a:t>
            </a:r>
            <a:r>
              <a:rPr lang="" altLang="en-US" sz="1000"/>
              <a:t>ư</a:t>
            </a:r>
            <a:r>
              <a:rPr lang="en-US" altLang="en-US" sz="1000"/>
              <a:t>ng </a:t>
            </a:r>
            <a:r>
              <a:rPr lang="" altLang="en-US" sz="1000"/>
              <a:t>đ</a:t>
            </a:r>
            <a:r>
              <a:rPr lang="en-US" altLang="en-US" sz="1000"/>
              <a:t>iểm trung bình không cao, phản ánh việc học online ch</a:t>
            </a:r>
            <a:r>
              <a:rPr lang="" altLang="en-US" sz="1000"/>
              <a:t>ư</a:t>
            </a:r>
            <a:r>
              <a:rPr lang="en-US" altLang="en-US" sz="1000"/>
              <a:t>a hiệu quả hoặc thiếu kỹ n</a:t>
            </a:r>
            <a:r>
              <a:rPr lang="" altLang="en-US" sz="1000"/>
              <a:t>ă</a:t>
            </a:r>
            <a:r>
              <a:rPr lang="en-US" altLang="en-US" sz="1000"/>
              <a:t>ng ghi chú, t</a:t>
            </a:r>
            <a:r>
              <a:rPr lang="" altLang="en-US" sz="1000"/>
              <a:t>ư</a:t>
            </a:r>
            <a:r>
              <a:rPr lang="en-US" altLang="en-US" sz="1000"/>
              <a:t> duy phản biện và quản l</a:t>
            </a:r>
            <a:r>
              <a:rPr lang="" altLang="en-US" sz="1000"/>
              <a:t>ý</a:t>
            </a:r>
            <a:r>
              <a:rPr lang="en-US" altLang="en-US" sz="1000"/>
              <a:t> thời gian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92175" y="3136265"/>
            <a:ext cx="9782810" cy="2288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/>
          </a:p>
        </p:txBody>
      </p:sp>
      <p:graphicFrame>
        <p:nvGraphicFramePr>
          <p:cNvPr id="6" name="Chart 1"/>
          <p:cNvGraphicFramePr/>
          <p:nvPr/>
        </p:nvGraphicFramePr>
        <p:xfrm>
          <a:off x="1313815" y="2867660"/>
          <a:ext cx="5351145" cy="276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7860665" y="5725795"/>
            <a:ext cx="3714115" cy="55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hlinkClick r:id="rId2" tooltip="" action="ppaction://hlinksldjump"/>
              </a:rPr>
              <a:t>Menu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20725" y="675005"/>
            <a:ext cx="10450830" cy="1811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5.Phân tích nhận xét</a:t>
            </a:r>
            <a:endParaRPr lang="en-US" altLang="en-US"/>
          </a:p>
          <a:p>
            <a:r>
              <a:rPr lang="en-US" altLang="en-US"/>
              <a:t>Kỹ n</a:t>
            </a:r>
            <a:r>
              <a:rPr lang="" altLang="en-US"/>
              <a:t>ă</a:t>
            </a:r>
            <a:r>
              <a:rPr lang="en-US" altLang="en-US"/>
              <a:t>ng học trực tuyến của sinh viên nhìn chung ở mức khá, nhiều sinh viên </a:t>
            </a:r>
            <a:r>
              <a:rPr lang="" altLang="en-US"/>
              <a:t>đ</a:t>
            </a:r>
            <a:r>
              <a:rPr lang="en-US" altLang="en-US"/>
              <a:t>ã quen thuộc với việc dùng phần mềm hội thảo nh</a:t>
            </a:r>
            <a:r>
              <a:rPr lang="" altLang="en-US"/>
              <a:t>ư</a:t>
            </a:r>
            <a:r>
              <a:rPr lang="en-US" altLang="en-US"/>
              <a:t> Zoom, sử dụng LMS </a:t>
            </a:r>
            <a:r>
              <a:rPr lang="" altLang="en-US"/>
              <a:t>đ</a:t>
            </a:r>
            <a:r>
              <a:rPr lang="en-US" altLang="en-US"/>
              <a:t>ể làm bài tập và theo d</a:t>
            </a:r>
            <a:r>
              <a:rPr lang="" altLang="en-US"/>
              <a:t>õ</a:t>
            </a:r>
            <a:r>
              <a:rPr lang="en-US" altLang="en-US"/>
              <a:t>i tiến </a:t>
            </a:r>
            <a:r>
              <a:rPr lang="" altLang="en-US"/>
              <a:t>đ</a:t>
            </a:r>
            <a:r>
              <a:rPr lang="en-US" altLang="en-US"/>
              <a:t>ộ học tập. Tuy nhiên, vẫn còn một số sinh viên ch</a:t>
            </a:r>
            <a:r>
              <a:rPr lang="" altLang="en-US"/>
              <a:t>ư</a:t>
            </a:r>
            <a:r>
              <a:rPr lang="en-US" altLang="en-US"/>
              <a:t>a chủ </a:t>
            </a:r>
            <a:r>
              <a:rPr lang="" altLang="en-US"/>
              <a:t>đ</a:t>
            </a:r>
            <a:r>
              <a:rPr lang="en-US" altLang="en-US"/>
              <a:t>ộng và còn bị ảnh h</a:t>
            </a:r>
            <a:r>
              <a:rPr lang="" altLang="en-US"/>
              <a:t>ư</a:t>
            </a:r>
            <a:r>
              <a:rPr lang="en-US" altLang="en-US"/>
              <a:t>ởng bởi yếu tố môi tr</a:t>
            </a:r>
            <a:r>
              <a:rPr lang="" altLang="en-US"/>
              <a:t>ư</a:t>
            </a:r>
            <a:r>
              <a:rPr lang="en-US" altLang="en-US"/>
              <a:t>ờng nh</a:t>
            </a:r>
            <a:r>
              <a:rPr lang="" altLang="en-US"/>
              <a:t>ư</a:t>
            </a:r>
            <a:r>
              <a:rPr lang="en-US" altLang="en-US"/>
              <a:t> </a:t>
            </a:r>
            <a:r>
              <a:rPr lang="" altLang="en-US"/>
              <a:t>đư</a:t>
            </a:r>
            <a:r>
              <a:rPr lang="en-US" altLang="en-US"/>
              <a:t>ờng truyền Internet không ổn </a:t>
            </a:r>
            <a:r>
              <a:rPr lang="" altLang="en-US"/>
              <a:t>đ</a:t>
            </a:r>
            <a:r>
              <a:rPr lang="en-US" altLang="en-US"/>
              <a:t>ịnh hoặc không gian học tập ch</a:t>
            </a:r>
            <a:r>
              <a:rPr lang="" altLang="en-US"/>
              <a:t>ư</a:t>
            </a:r>
            <a:r>
              <a:rPr lang="en-US" altLang="en-US"/>
              <a:t>a phù hợp.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350250" y="5736590"/>
            <a:ext cx="3129915" cy="527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hlinkClick r:id="rId1" tooltip="" action="ppaction://hlinksldjump"/>
              </a:rPr>
              <a:t>Menu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280285" y="2690495"/>
            <a:ext cx="7449185" cy="812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80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</a:rPr>
              <a:t>THANK YOU FOR WATCHING</a:t>
            </a:r>
            <a:endParaRPr lang="en-US" sz="480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421495" y="5365115"/>
            <a:ext cx="2971800" cy="909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>
                <a:hlinkClick r:id="rId1" tooltip="" action="ppaction://hlinksldjump"/>
              </a:rPr>
              <a:t>Menu</a:t>
            </a:r>
            <a:endParaRPr 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2350</Words>
  <Application>WPS Presentation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Dũng Nguyễn</cp:lastModifiedBy>
  <cp:revision>3</cp:revision>
  <dcterms:created xsi:type="dcterms:W3CDTF">2025-07-23T00:59:00Z</dcterms:created>
  <dcterms:modified xsi:type="dcterms:W3CDTF">2025-10-02T02:44:59Z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DBAE00F8D6E04633887579B837A829EB_11</vt:lpwstr>
  </property>
  <property fmtid="{D5CDD505-2E9C-101B-9397-08002B2CF9AE}" pid="3" name="KSOProductBuildVer">
    <vt:lpwstr>1033-12.2.0.22549</vt:lpwstr>
  </property>
</Properties>
</file>