
<file path=[Content_Types].xml><?xml version="1.0" encoding="utf-8"?>
<Types xmlns="http://schemas.openxmlformats.org/package/2006/content-types">
  <Default Extension="jpeg" ContentType="image/jpeg"/>
  <Default Extension="JPG" ContentType="image/.jpg"/>
  <Default Extension="xlsx" ContentType="application/vnd.openxmlformats-officedocument.spreadsheetml.sheet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_rels/chart2.xml.rels><?xml version="1.0" encoding="UTF-8" standalone="yes"?>
<Relationships xmlns="http://schemas.openxmlformats.org/package/2006/relationships"><Relationship Id="rId3" Type="http://schemas.microsoft.com/office/2011/relationships/chartColorStyle" Target="colors2.xml"/><Relationship Id="rId2" Type="http://schemas.microsoft.com/office/2011/relationships/chartStyle" Target="style2.xml"/><Relationship Id="rId1" Type="http://schemas.openxmlformats.org/officeDocument/2006/relationships/package" Target="../embeddings/Workbook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32524154589372"/>
          <c:y val="0.106822315343005"/>
          <c:w val="0.954190821256039"/>
          <c:h val="0.7513900322153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Doanh Thu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1"/>
              <c:layout/>
              <c:spPr>
                <a:gradFill flip="none">
                  <a:gsLst>
                    <a:gs pos="0">
                      <a:schemeClr val="accent1">
                        <a:lumMod val="5000"/>
                        <a:lumOff val="95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0"/>
                </a:gradFill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en-US" sz="100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</c:extLst>
            </c:dLbl>
            <c:spPr>
              <a:gradFill>
                <a:gsLst>
                  <a:gs pos="0">
                    <a:schemeClr val="accent1">
                      <a:lumMod val="5000"/>
                      <a:lumOff val="95000"/>
                    </a:schemeClr>
                  </a:gs>
                  <a:gs pos="74000">
                    <a:schemeClr val="accent1">
                      <a:lumMod val="45000"/>
                      <a:lumOff val="55000"/>
                    </a:schemeClr>
                  </a:gs>
                  <a:gs pos="83000">
                    <a:schemeClr val="accent1">
                      <a:lumMod val="45000"/>
                      <a:lumOff val="55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5400000" scaled="0"/>
              </a:gradFill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160</c:v>
                </c:pt>
                <c:pt idx="2">
                  <c:v>180</c:v>
                </c:pt>
                <c:pt idx="3">
                  <c:v>210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6"/>
        <c:overlap val="0"/>
        <c:axId val="289500726"/>
        <c:axId val="369622660"/>
      </c:barChart>
      <c:catAx>
        <c:axId val="28950072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9622660"/>
        <c:crosses val="autoZero"/>
        <c:auto val="1"/>
        <c:lblAlgn val="ctr"/>
        <c:lblOffset val="100"/>
        <c:noMultiLvlLbl val="0"/>
      </c:catAx>
      <c:valAx>
        <c:axId val="3696226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9500726"/>
        <c:crosses val="autoZero"/>
        <c:crossBetween val="between"/>
      </c:valAx>
      <c:spPr>
        <a:noFill/>
        <a:ln w="12700" cap="flat" cmpd="sng" algn="ctr">
          <a:solidFill>
            <a:schemeClr val="accent1"/>
          </a:solidFill>
          <a:prstDash val="solid"/>
          <a:miter lim="800000"/>
        </a:ln>
        <a:effectLst/>
        <a:sp3d>
          <a:extrusionClr>
            <a:srgbClr val="FFFFFF"/>
          </a:extrusionClr>
          <a:contourClr>
            <a:srgbClr val="FFFFFF"/>
          </a:contourClr>
        </a:sp3d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1400" b="1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32524154589372"/>
          <c:y val="0.106822315343005"/>
          <c:w val="0.954190821256039"/>
          <c:h val="0.751390032215378"/>
        </c:manualLayout>
      </c:layout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Doanh Thu</c:v>
                </c:pt>
              </c:strCache>
            </c:strRef>
          </c:tx>
          <c:spPr>
            <a:ln w="63500" cap="rnd" cmpd="dbl">
              <a:solidFill>
                <a:schemeClr val="accent6">
                  <a:lumMod val="50000"/>
                </a:schemeClr>
              </a:solidFill>
              <a:prstDash val="solid"/>
              <a:round/>
            </a:ln>
            <a:effectLst/>
            <a:sp3d contourW="63500"/>
          </c:spPr>
          <c:marker>
            <c:symbol val="circle"/>
            <c:size val="5"/>
            <c:spPr>
              <a:solidFill>
                <a:schemeClr val="accent6">
                  <a:lumMod val="75000"/>
                </a:schemeClr>
              </a:solidFill>
              <a:ln w="9525">
                <a:solidFill>
                  <a:schemeClr val="accent6">
                    <a:lumMod val="50000"/>
                  </a:schemeClr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en-US" sz="1000" b="0" i="0" u="none" strike="noStrike" kern="1200" baseline="0">
                    <a:solidFill>
                      <a:schemeClr val="tx1">
                        <a:lumMod val="85000"/>
                        <a:lumOff val="1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Quý 1</c:v>
                </c:pt>
                <c:pt idx="1">
                  <c:v>Quý 2</c:v>
                </c:pt>
                <c:pt idx="2">
                  <c:v>Quý 3</c:v>
                </c:pt>
                <c:pt idx="3">
                  <c:v>Quý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</c:v>
                </c:pt>
                <c:pt idx="1">
                  <c:v>160</c:v>
                </c:pt>
                <c:pt idx="2">
                  <c:v>180</c:v>
                </c:pt>
                <c:pt idx="3">
                  <c:v>210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89500726"/>
        <c:axId val="369622660"/>
      </c:lineChart>
      <c:catAx>
        <c:axId val="28950072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9622660"/>
        <c:crosses val="autoZero"/>
        <c:auto val="1"/>
        <c:lblAlgn val="ctr"/>
        <c:lblOffset val="100"/>
        <c:noMultiLvlLbl val="0"/>
      </c:catAx>
      <c:valAx>
        <c:axId val="3696226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8950072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74697ba2-46d7-40bc-bd4f-f91e0ce3ba66}"/>
      </c:ext>
    </c:extLst>
  </c:chart>
  <c:spPr>
    <a:noFill/>
    <a:ln>
      <a:noFill/>
    </a:ln>
    <a:effectLst/>
  </c:spPr>
  <c:txPr>
    <a:bodyPr/>
    <a:lstStyle/>
    <a:p>
      <a:pPr>
        <a:defRPr lang="en-US">
          <a:solidFill>
            <a:schemeClr val="tx1">
              <a:lumMod val="85000"/>
              <a:lumOff val="15000"/>
            </a:schemeClr>
          </a:solidFill>
        </a:defRPr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1005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dk1"/>
    </cs:fontRef>
    <cs:spPr>
      <a:ln w="9525">
        <a:solidFill>
          <a:schemeClr val="phClr"/>
        </a:solidFill>
      </a:ln>
      <a:effectLst/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6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Biểu </a:t>
            </a:r>
            <a:r>
              <a:rPr lang="" altLang="en-US" sz="6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đ</a:t>
            </a:r>
            <a:r>
              <a:rPr lang="en-US" altLang="en-US" sz="6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</a:rPr>
              <a:t>ồ doanh thu</a:t>
            </a:r>
            <a:endParaRPr lang="en-US" altLang="en-US" sz="6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Times New Roman" panose="02020603050405020304" charset="0"/>
              <a:cs typeface="Times New Roman" panose="02020603050405020304" charset="0"/>
            </a:endParaRPr>
          </a:p>
        </p:txBody>
      </p:sp>
      <p:graphicFrame>
        <p:nvGraphicFramePr>
          <p:cNvPr id="10" name="Content Placeholder 9"/>
          <p:cNvGraphicFramePr/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 flip="none">
          <a:gsLst>
            <a:gs pos="53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ctr"/>
            <a:r>
              <a:rPr lang="en-US" altLang="en-US" sz="600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Times New Roman" panose="02020603050405020304" charset="0"/>
                <a:cs typeface="Times New Roman" panose="02020603050405020304" charset="0"/>
                <a:sym typeface="+mn-ea"/>
              </a:rPr>
              <a:t>Biểu đồ doanh thu</a:t>
            </a:r>
            <a:endParaRPr lang="en-US" altLang="en-US" sz="6000">
              <a:ln w="12700">
                <a:solidFill>
                  <a:schemeClr val="accent3">
                    <a:lumMod val="50000"/>
                  </a:schemeClr>
                </a:solidFill>
                <a:prstDash val="solid"/>
              </a:ln>
              <a:pattFill prst="narHorz">
                <a:fgClr>
                  <a:schemeClr val="accent3"/>
                </a:fgClr>
                <a:bgClr>
                  <a:schemeClr val="accent3">
                    <a:lumMod val="40000"/>
                    <a:lumOff val="60000"/>
                  </a:schemeClr>
                </a:bgClr>
              </a:patt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Times New Roman" panose="02020603050405020304" charset="0"/>
              <a:cs typeface="Times New Roman" panose="02020603050405020304" charset="0"/>
              <a:sym typeface="+mn-ea"/>
            </a:endParaRPr>
          </a:p>
        </p:txBody>
      </p:sp>
      <p:graphicFrame>
        <p:nvGraphicFramePr>
          <p:cNvPr id="10" name="Content Placeholder 9"/>
          <p:cNvGraphicFramePr/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</Words>
  <Application>WPS Presentation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1" baseType="lpstr">
      <vt:lpstr>Arial</vt:lpstr>
      <vt:lpstr>SimSun</vt:lpstr>
      <vt:lpstr>Wingdings</vt:lpstr>
      <vt:lpstr>Arial Unicode MS</vt:lpstr>
      <vt:lpstr>Calibri Light</vt:lpstr>
      <vt:lpstr>Calibri</vt:lpstr>
      <vt:lpstr>Microsoft YaHei</vt:lpstr>
      <vt:lpstr>Times New Roman</vt:lpstr>
      <vt:lpstr>Office Theme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LENOVO</dc:creator>
  <cp:lastModifiedBy>Dũng Nguyễn</cp:lastModifiedBy>
  <cp:revision>3</cp:revision>
  <dcterms:created xsi:type="dcterms:W3CDTF">2025-07-23T00:59:00Z</dcterms:created>
  <dcterms:modified xsi:type="dcterms:W3CDTF">2025-09-30T12:52:44Z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8701246369CF49418302D2FED168C070_11</vt:lpwstr>
  </property>
  <property fmtid="{D5CDD505-2E9C-101B-9397-08002B2CF9AE}" pid="3" name="KSOProductBuildVer">
    <vt:lpwstr>1033-12.2.0.22549</vt:lpwstr>
  </property>
</Properties>
</file>