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6" r:id="rId5"/>
    <p:sldId id="288" r:id="rId6"/>
    <p:sldId id="294" r:id="rId7"/>
    <p:sldId id="295" r:id="rId8"/>
    <p:sldId id="292" r:id="rId9"/>
    <p:sldId id="313" r:id="rId10"/>
    <p:sldId id="297" r:id="rId11"/>
    <p:sldId id="299" r:id="rId12"/>
    <p:sldId id="303" r:id="rId13"/>
    <p:sldId id="304" r:id="rId14"/>
    <p:sldId id="311" r:id="rId15"/>
    <p:sldId id="312" r:id="rId16"/>
    <p:sldId id="306" r:id="rId17"/>
    <p:sldId id="267"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865" autoAdjust="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FE0DA-B8F1-4C92-B526-E1D3F07C4035}" type="datetimeFigureOut">
              <a:rPr lang="vi-VN" smtClean="0"/>
              <a:t>12/02/2022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803D7-3340-4BE0-BDE9-41EE291B2925}" type="slidenum">
              <a:rPr lang="vi-VN" smtClean="0"/>
              <a:t>‹#›</a:t>
            </a:fld>
            <a:endParaRPr lang="vi-VN"/>
          </a:p>
        </p:txBody>
      </p:sp>
    </p:spTree>
    <p:extLst>
      <p:ext uri="{BB962C8B-B14F-4D97-AF65-F5344CB8AC3E}">
        <p14:creationId xmlns:p14="http://schemas.microsoft.com/office/powerpoint/2010/main" val="229463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93803D7-3340-4BE0-BDE9-41EE291B2925}" type="slidenum">
              <a:rPr lang="vi-VN" smtClean="0"/>
              <a:t>17</a:t>
            </a:fld>
            <a:endParaRPr lang="vi-VN"/>
          </a:p>
        </p:txBody>
      </p:sp>
    </p:spTree>
    <p:extLst>
      <p:ext uri="{BB962C8B-B14F-4D97-AF65-F5344CB8AC3E}">
        <p14:creationId xmlns:p14="http://schemas.microsoft.com/office/powerpoint/2010/main" val="238146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E4194-ECC8-4392-875A-470FC1B84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53D2A57-CE16-4898-BBB1-6A7F36107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2CD36E-33A2-4191-959A-51385BD99D58}"/>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2DB076C5-9DD2-46ED-BBBB-C8438EDC7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1BCDF2-09A2-4227-936B-7364667773EF}"/>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322039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0311D-9531-442B-B3CE-DEA8D8F21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CE7554D-F69C-4613-B03F-9BA418826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D641BA-4203-469D-AEC6-0A83D6A95900}"/>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10513967-29EE-461F-BB38-D77D902A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CDD3A04-E520-4BCE-B54C-A8465D0063D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78271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DD13AF-ADAF-4425-AE20-4DD151F511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9991FF2-F118-44E7-98AA-538963A9E5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5FFB073-328A-424C-9680-D81F1FADEDEB}"/>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94AA1418-2575-4B49-8A12-D4885B632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6673266-166F-4CE0-9B4D-38E1E49014A0}"/>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239613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65F15-6DC1-4D27-9651-D145F0634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35FA6E8-7D02-412D-9387-1A2E07A79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DCF4D41-DA31-44A1-ABFE-FA92B9B2A440}"/>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A14737FD-D248-456D-A2C6-099E6DCA4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94A1E6-AF2D-4432-A21D-3717624A50D2}"/>
              </a:ext>
            </a:extLst>
          </p:cNvPr>
          <p:cNvSpPr>
            <a:spLocks noGrp="1"/>
          </p:cNvSpPr>
          <p:nvPr>
            <p:ph type="sldNum" sz="quarter" idx="12"/>
          </p:nvPr>
        </p:nvSpPr>
        <p:spPr/>
        <p:txBody>
          <a:bodyPr/>
          <a:lstStyle/>
          <a:p>
            <a:fld id="{4FCC3432-677B-4CDB-ADD3-F11B03D0AC4F}" type="slidenum">
              <a:rPr lang="en-US" smtClean="0"/>
              <a:t>‹#›</a:t>
            </a:fld>
            <a:endParaRPr lang="en-US"/>
          </a:p>
        </p:txBody>
      </p:sp>
      <p:pic>
        <p:nvPicPr>
          <p:cNvPr id="7" name="Picture 6">
            <a:extLst>
              <a:ext uri="{FF2B5EF4-FFF2-40B4-BE49-F238E27FC236}">
                <a16:creationId xmlns="" xmlns:a16="http://schemas.microsoft.com/office/drawing/2014/main" id="{2E0783F8-2F0C-4659-BA2D-A88554692FE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9550" y="332581"/>
            <a:ext cx="1257300" cy="695325"/>
          </a:xfrm>
          <a:prstGeom prst="rect">
            <a:avLst/>
          </a:prstGeom>
          <a:noFill/>
          <a:ln>
            <a:noFill/>
          </a:ln>
        </p:spPr>
      </p:pic>
    </p:spTree>
    <p:extLst>
      <p:ext uri="{BB962C8B-B14F-4D97-AF65-F5344CB8AC3E}">
        <p14:creationId xmlns:p14="http://schemas.microsoft.com/office/powerpoint/2010/main" val="146985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FAEE0-4D80-4C83-A608-6D9990A24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29E7993-3E92-47CD-9D21-26D9B9B73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97272F0-4F4F-44B6-9816-DB9B8CA217C8}"/>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140A9955-76BC-48B1-A2F2-1DB3F30F8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906133-E23F-425A-8EA2-56953E8060E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41863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31CAB-FA23-4C19-A4FE-CC08A8F9B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B474AC2-9017-4FBF-8453-683CA7EB6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78719B6-77F0-4463-897E-94D244BD6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F63AEBD-B0E3-4C7B-81C7-EEF3CA50C8E7}"/>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6" name="Footer Placeholder 5">
            <a:extLst>
              <a:ext uri="{FF2B5EF4-FFF2-40B4-BE49-F238E27FC236}">
                <a16:creationId xmlns="" xmlns:a16="http://schemas.microsoft.com/office/drawing/2014/main" id="{51846EEF-6D0A-4395-948C-1A9CA2C53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72EF56C-727E-46DF-99A1-6D8A9C96B582}"/>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69922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F543CB-3DAE-4308-8F0B-62ED42729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9A6EAEF-523E-4C34-A93E-76E7E83B5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D7D1FA-2B0C-4053-AC5E-859311EA6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FE33435-B9B7-4926-9099-8967C9550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BC2A1CE-0A28-428E-961E-720C4BAF6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F5676D0-003B-480B-BE5B-51A6E99BE70C}"/>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8" name="Footer Placeholder 7">
            <a:extLst>
              <a:ext uri="{FF2B5EF4-FFF2-40B4-BE49-F238E27FC236}">
                <a16:creationId xmlns="" xmlns:a16="http://schemas.microsoft.com/office/drawing/2014/main" id="{B64930F8-0B4C-4552-B95A-679BDE61DA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1BC18EF-E308-4858-9850-C6286AA7BF57}"/>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57451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8DC8E-18EA-43BC-9F94-D01E0FAAB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E66C9EA-EA20-4448-B98A-4EB90B3430A6}"/>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4" name="Footer Placeholder 3">
            <a:extLst>
              <a:ext uri="{FF2B5EF4-FFF2-40B4-BE49-F238E27FC236}">
                <a16:creationId xmlns="" xmlns:a16="http://schemas.microsoft.com/office/drawing/2014/main" id="{6865E333-4948-4E65-807A-CF9B739FF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4BC4184-F818-4ED6-B193-5EA4191C2A51}"/>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4533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22F7363-6971-494C-A58B-051406CD5AF1}"/>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3" name="Footer Placeholder 2">
            <a:extLst>
              <a:ext uri="{FF2B5EF4-FFF2-40B4-BE49-F238E27FC236}">
                <a16:creationId xmlns="" xmlns:a16="http://schemas.microsoft.com/office/drawing/2014/main" id="{7457571E-FE0C-4E16-AB4D-7371BFD5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A947A3A-9D50-4F5E-882A-5F08D404765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81327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5C156-8B87-4A19-9A50-605724037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74E454-56BA-40A4-9FA9-11166B85A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3F8370B-F29A-42CD-9B8A-E574CF3CE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413C09-3771-462B-B7D8-63B7D759299A}"/>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6" name="Footer Placeholder 5">
            <a:extLst>
              <a:ext uri="{FF2B5EF4-FFF2-40B4-BE49-F238E27FC236}">
                <a16:creationId xmlns="" xmlns:a16="http://schemas.microsoft.com/office/drawing/2014/main" id="{1750B55F-C77D-44DE-A422-0C6DB3F8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958090A-05CE-47A5-AC35-D552B78DC88B}"/>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338792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1A919C-493E-4D01-8611-DC0D3D7C9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203FA71-9E03-4F08-9B06-25DACF655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9574F0A-0F0C-4E8D-99F9-0C207571C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7E52B95-DF1F-4AB1-8755-7FB4BF822CE4}"/>
              </a:ext>
            </a:extLst>
          </p:cNvPr>
          <p:cNvSpPr>
            <a:spLocks noGrp="1"/>
          </p:cNvSpPr>
          <p:nvPr>
            <p:ph type="dt" sz="half" idx="10"/>
          </p:nvPr>
        </p:nvSpPr>
        <p:spPr/>
        <p:txBody>
          <a:bodyPr/>
          <a:lstStyle/>
          <a:p>
            <a:fld id="{0E393830-B7B8-4804-B22C-E90870898197}" type="datetimeFigureOut">
              <a:rPr lang="en-US" smtClean="0"/>
              <a:t>2/12/2022</a:t>
            </a:fld>
            <a:endParaRPr lang="en-US"/>
          </a:p>
        </p:txBody>
      </p:sp>
      <p:sp>
        <p:nvSpPr>
          <p:cNvPr id="6" name="Footer Placeholder 5">
            <a:extLst>
              <a:ext uri="{FF2B5EF4-FFF2-40B4-BE49-F238E27FC236}">
                <a16:creationId xmlns="" xmlns:a16="http://schemas.microsoft.com/office/drawing/2014/main" id="{D88191D4-9F1F-481F-B8A2-8E2BD3CF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C3F14F-8D8B-4E2B-BF29-54690DE407C8}"/>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90159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6249891-CDBB-4764-A148-BA6614B99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55FC3EF-5631-4871-A9E2-CE776BBDF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93741D-4683-4785-A535-37EB7EF50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93830-B7B8-4804-B22C-E90870898197}" type="datetimeFigureOut">
              <a:rPr lang="en-US" smtClean="0"/>
              <a:t>2/12/2022</a:t>
            </a:fld>
            <a:endParaRPr lang="en-US"/>
          </a:p>
        </p:txBody>
      </p:sp>
      <p:sp>
        <p:nvSpPr>
          <p:cNvPr id="5" name="Footer Placeholder 4">
            <a:extLst>
              <a:ext uri="{FF2B5EF4-FFF2-40B4-BE49-F238E27FC236}">
                <a16:creationId xmlns="" xmlns:a16="http://schemas.microsoft.com/office/drawing/2014/main" id="{C8121772-6503-412C-ACB3-6E4EB679E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422858-F26C-4202-AD59-98B380E40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C3432-677B-4CDB-ADD3-F11B03D0AC4F}" type="slidenum">
              <a:rPr lang="en-US" smtClean="0"/>
              <a:t>‹#›</a:t>
            </a:fld>
            <a:endParaRPr lang="en-US"/>
          </a:p>
        </p:txBody>
      </p:sp>
    </p:spTree>
    <p:extLst>
      <p:ext uri="{BB962C8B-B14F-4D97-AF65-F5344CB8AC3E}">
        <p14:creationId xmlns:p14="http://schemas.microsoft.com/office/powerpoint/2010/main" val="12308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48E579-92EE-424C-8ADA-02DD78F1954F}"/>
              </a:ext>
            </a:extLst>
          </p:cNvPr>
          <p:cNvSpPr txBox="1"/>
          <p:nvPr/>
        </p:nvSpPr>
        <p:spPr>
          <a:xfrm>
            <a:off x="2150077" y="148088"/>
            <a:ext cx="7677664" cy="1754326"/>
          </a:xfrm>
          <a:prstGeom prst="rect">
            <a:avLst/>
          </a:prstGeom>
          <a:noFill/>
        </p:spPr>
        <p:txBody>
          <a:bodyPr wrap="square" rtlCol="0">
            <a:spAutoFit/>
          </a:bodyPr>
          <a:lstStyle/>
          <a:p>
            <a:pPr marL="0" marR="0" algn="ctr" hangingPunct="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TỔNG LIÊN ĐOÀN LAO ĐỘNG VIỆT NAM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hangingPunct="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TR</a:t>
            </a:r>
            <a:r>
              <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rPr>
              <a:t>ƯỜNG ĐẠI HỌC TÔN ĐỨC THẮNG</a:t>
            </a: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hangingPunct="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KHOA ĐIỆN – ĐIỆN TỬ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09C6ED5-890C-4069-83D8-7F944BF9E4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2625" y="1662567"/>
            <a:ext cx="1488217" cy="886178"/>
          </a:xfrm>
          <a:prstGeom prst="rect">
            <a:avLst/>
          </a:prstGeom>
          <a:noFill/>
          <a:ln>
            <a:noFill/>
          </a:ln>
        </p:spPr>
      </p:pic>
      <p:sp>
        <p:nvSpPr>
          <p:cNvPr id="6" name="TextBox 5">
            <a:extLst>
              <a:ext uri="{FF2B5EF4-FFF2-40B4-BE49-F238E27FC236}">
                <a16:creationId xmlns="" xmlns:a16="http://schemas.microsoft.com/office/drawing/2014/main" id="{659A6C2F-2BCC-4F9A-95E2-38B35BA77BDD}"/>
              </a:ext>
            </a:extLst>
          </p:cNvPr>
          <p:cNvSpPr txBox="1"/>
          <p:nvPr/>
        </p:nvSpPr>
        <p:spPr>
          <a:xfrm>
            <a:off x="4246315" y="2671966"/>
            <a:ext cx="3699370"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ĐỒ ÁN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TỔNG HỢP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 xmlns:a16="http://schemas.microsoft.com/office/drawing/2014/main" id="{7490A8A5-4DC4-4164-844D-1B05636F13F6}"/>
              </a:ext>
            </a:extLst>
          </p:cNvPr>
          <p:cNvSpPr txBox="1"/>
          <p:nvPr/>
        </p:nvSpPr>
        <p:spPr>
          <a:xfrm>
            <a:off x="1047621" y="3102874"/>
            <a:ext cx="9713144" cy="954107"/>
          </a:xfrm>
          <a:prstGeom prst="rect">
            <a:avLst/>
          </a:prstGeom>
          <a:noFill/>
        </p:spPr>
        <p:txBody>
          <a:bodyPr wrap="square" rtlCol="0">
            <a:spAutoFit/>
          </a:bodyPr>
          <a:lstStyle/>
          <a:p>
            <a:pPr algn="ctr"/>
            <a:r>
              <a:rPr lang="en-US" sz="2000" b="1" u="sng" dirty="0">
                <a:effectLst/>
                <a:latin typeface="Arial" panose="020B0604020202020204" pitchFamily="34" charset="0"/>
                <a:ea typeface="Times New Roman" panose="02020603050405020304" pitchFamily="18" charset="0"/>
              </a:rPr>
              <a:t> </a:t>
            </a: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ĐỀ TÀI:</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ea typeface="Times New Roman" panose="02020603050405020304" pitchFamily="18" charset="0"/>
                <a:cs typeface="Times New Roman" panose="02020603050405020304" pitchFamily="18" charset="0"/>
              </a:rPr>
              <a:t>CẬP NHẬT DỮ LIỆU COVID-19 HẰNG NGÀY,</a:t>
            </a:r>
          </a:p>
          <a:p>
            <a:pPr algn="ctr"/>
            <a:r>
              <a:rPr lang="en-US" sz="2800" b="1" dirty="0" smtClean="0">
                <a:latin typeface="Times New Roman" panose="02020603050405020304" pitchFamily="18" charset="0"/>
                <a:cs typeface="Times New Roman" panose="02020603050405020304" pitchFamily="18" charset="0"/>
              </a:rPr>
              <a:t>LƯU TRỮ VÀ XÂY DỰNG MÔ HÌNH DỰ ĐOÁN</a:t>
            </a:r>
            <a:endParaRPr lang="en-US" sz="2000" dirty="0"/>
          </a:p>
        </p:txBody>
      </p:sp>
      <p:sp>
        <p:nvSpPr>
          <p:cNvPr id="8" name="TextBox 7">
            <a:extLst>
              <a:ext uri="{FF2B5EF4-FFF2-40B4-BE49-F238E27FC236}">
                <a16:creationId xmlns="" xmlns:a16="http://schemas.microsoft.com/office/drawing/2014/main" id="{8780D244-721A-4122-B68F-99DEB11BED88}"/>
              </a:ext>
            </a:extLst>
          </p:cNvPr>
          <p:cNvSpPr txBox="1"/>
          <p:nvPr/>
        </p:nvSpPr>
        <p:spPr>
          <a:xfrm>
            <a:off x="5492079" y="4180344"/>
            <a:ext cx="5268686" cy="2677656"/>
          </a:xfrm>
          <a:prstGeom prst="rect">
            <a:avLst/>
          </a:prstGeom>
          <a:noFill/>
        </p:spPr>
        <p:txBody>
          <a:bodyPr wrap="square" rtlCol="0">
            <a:spAutoFit/>
          </a:bodyPr>
          <a:lstStyle/>
          <a:p>
            <a:pPr marL="0" marR="0" algn="r" hangingPunct="0">
              <a:lnSpc>
                <a:spcPct val="150000"/>
              </a:lnSpc>
              <a:spcBef>
                <a:spcPts val="0"/>
              </a:spcBef>
              <a:spcAft>
                <a:spcPts val="0"/>
              </a:spcAft>
            </a:pP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Giảng</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h</a:t>
            </a:r>
            <a:r>
              <a:rPr lang="vi-VN" sz="2000" i="1" dirty="0">
                <a:effectLst/>
                <a:latin typeface="Times New Roman" panose="02020603050405020304" pitchFamily="18" charset="0"/>
                <a:ea typeface="Times New Roman" panose="02020603050405020304" pitchFamily="18" charset="0"/>
                <a:cs typeface="Times New Roman" panose="02020603050405020304" pitchFamily="18" charset="0"/>
              </a:rPr>
              <a:t>ướng dẫn</a:t>
            </a: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ThS</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cs typeface="Times New Roman" panose="02020603050405020304" pitchFamily="18" charset="0"/>
              </a:rPr>
              <a:t>Trần</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cs typeface="Times New Roman" panose="02020603050405020304" pitchFamily="18" charset="0"/>
              </a:rPr>
              <a:t>Thành</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Nam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Sinh</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Hoàng</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Duy</a:t>
            </a:r>
            <a:endPar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MSSV</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41502101</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15040201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19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7188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10808"/>
            <a:ext cx="5999584" cy="2747191"/>
          </a:xfrm>
        </p:spPr>
        <p:txBody>
          <a:bodyPr>
            <a:noAutofit/>
          </a:bodyPr>
          <a:lstStyle/>
          <a:p>
            <a:r>
              <a:rPr lang="vi-VN" sz="2200" dirty="0" smtClean="0"/>
              <a:t>-Số ca nhiễm mỗi ngày và đường di chuyển trung bình (moving average) 7 ngày của Thế giới.</a:t>
            </a:r>
            <a:br>
              <a:rPr lang="vi-VN" sz="2200" dirty="0" smtClean="0"/>
            </a:br>
            <a:r>
              <a:rPr lang="vi-VN" sz="2200" dirty="0" smtClean="0"/>
              <a:t>-Số ca nhiễm tăng đều và nhanh vào tháng 12-2020 với số ca nhiễm từ 500 nghìn đến gần 1 triệu ca mỗi ngày, tuy nhiên số ca nhiễm tăng gấp 2, 3, 4 lần từ 2 đến hơn 4 triệu ca nhiễm mỗi ngày từ giữa tháng 12-2021.</a:t>
            </a:r>
            <a:endParaRPr lang="vi-VN"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684" y="780697"/>
            <a:ext cx="5014218" cy="3330111"/>
          </a:xfrm>
          <a:prstGeom prst="rect">
            <a:avLst/>
          </a:prstGeom>
          <a:ln w="3175">
            <a:solidFill>
              <a:schemeClr val="tx1"/>
            </a:solidFill>
          </a:ln>
        </p:spPr>
      </p:pic>
      <p:sp>
        <p:nvSpPr>
          <p:cNvPr id="4" name="Title 1"/>
          <p:cNvSpPr txBox="1">
            <a:spLocks/>
          </p:cNvSpPr>
          <p:nvPr/>
        </p:nvSpPr>
        <p:spPr>
          <a:xfrm>
            <a:off x="5999584" y="4110808"/>
            <a:ext cx="6192416" cy="27471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200" dirty="0"/>
              <a:t>-Số ca tử vong mỗi ngày và đường di chuyển trung bình (moving average) 7 ngày của Thế giới.</a:t>
            </a:r>
            <a:br>
              <a:rPr lang="vi-VN" sz="2200" dirty="0"/>
            </a:br>
            <a:r>
              <a:rPr lang="vi-VN" sz="2200" dirty="0"/>
              <a:t>-Số ca tử vong tăng mạnh vào tháng 12-2020 với số ca tử vong từ 7500 đến hơn 17500 ca mỗi ngày, tuy nhiên nhờ triển khai tiêm ngừa Vắc-xin toàn cầu mà số ca tử vong đã giảm và ổn định ở mức 10000 ca mỗi ngày.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8669" y="780697"/>
            <a:ext cx="5174246" cy="3330111"/>
          </a:xfrm>
          <a:prstGeom prst="rect">
            <a:avLst/>
          </a:prstGeom>
          <a:ln w="3175">
            <a:solidFill>
              <a:schemeClr val="tx1"/>
            </a:solidFill>
          </a:ln>
        </p:spPr>
      </p:pic>
      <p:cxnSp>
        <p:nvCxnSpPr>
          <p:cNvPr id="7" name="Straight Connector 6"/>
          <p:cNvCxnSpPr/>
          <p:nvPr/>
        </p:nvCxnSpPr>
        <p:spPr>
          <a:xfrm>
            <a:off x="5985745" y="223935"/>
            <a:ext cx="0" cy="641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86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927" y="4418905"/>
            <a:ext cx="6114073" cy="2439094"/>
          </a:xfrm>
        </p:spPr>
        <p:txBody>
          <a:bodyPr>
            <a:normAutofit/>
          </a:bodyPr>
          <a:lstStyle/>
          <a:p>
            <a:pPr algn="just"/>
            <a:r>
              <a:rPr lang="vi-VN" sz="2200" dirty="0" smtClean="0"/>
              <a:t>-Đường màu đỏ là tỷ lệ tử vong theo ngày và đường màu đen </a:t>
            </a:r>
            <a:r>
              <a:rPr lang="en-US" sz="2200" dirty="0" err="1" smtClean="0">
                <a:latin typeface="Times New Roman" panose="02020603050405020304" pitchFamily="18" charset="0"/>
                <a:cs typeface="Times New Roman" panose="02020603050405020304" pitchFamily="18" charset="0"/>
              </a:rPr>
              <a:t>gạch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đứt</a:t>
            </a:r>
            <a:r>
              <a:rPr lang="en-US" sz="2200" dirty="0" smtClean="0">
                <a:latin typeface="Times New Roman" panose="02020603050405020304" pitchFamily="18" charset="0"/>
                <a:cs typeface="Times New Roman" panose="02020603050405020304" pitchFamily="18" charset="0"/>
              </a:rPr>
              <a:t> </a:t>
            </a:r>
            <a:r>
              <a:rPr lang="vi-VN" sz="2200" dirty="0" smtClean="0"/>
              <a:t>là tỷ lệ tử vong trung bình của Thế giới. Tỷ lệ tử vong của thế giới tăng mạnh và đạt đỉnh vào tháng 6-2020 và giảm dần theo thời gian. </a:t>
            </a:r>
            <a:br>
              <a:rPr lang="vi-VN" sz="2200" dirty="0" smtClean="0"/>
            </a:br>
            <a:r>
              <a:rPr lang="vi-VN" sz="2200" dirty="0" smtClean="0"/>
              <a:t>-Nhờ vào Vắc-xin COVID-19 mà tỷ lệ tử vong giảm dần dưới 0.02 và có xu hướng đi xuống tới thời điểm hiện tại.</a:t>
            </a:r>
            <a:endParaRPr lang="vi-VN"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6102" y="1088794"/>
            <a:ext cx="5077721" cy="3330111"/>
          </a:xfrm>
          <a:prstGeom prst="rect">
            <a:avLst/>
          </a:prstGeom>
          <a:ln w="3175">
            <a:solidFill>
              <a:schemeClr val="tx1"/>
            </a:solidFill>
          </a:ln>
        </p:spPr>
      </p:pic>
      <p:sp>
        <p:nvSpPr>
          <p:cNvPr id="5" name="Title 1"/>
          <p:cNvSpPr txBox="1">
            <a:spLocks/>
          </p:cNvSpPr>
          <p:nvPr/>
        </p:nvSpPr>
        <p:spPr>
          <a:xfrm>
            <a:off x="0" y="4418905"/>
            <a:ext cx="6077927" cy="2439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vi-VN" sz="2200" dirty="0" smtClean="0"/>
              <a:t>-Số ca nhiễm tích lũy của Thế giới tính đến ngày 8/2/2022 cho thấy số ca nhiễm tăng đều vào giữa tháng 11/2020 với hơn 500 nghìn ca đến giữa tháng 12/2021 với 2.7 triệu ca và tăng rất nhanh đến thời điểm hiện tại do biến chung Omicron.</a:t>
            </a:r>
            <a:endParaRPr lang="vi-VN" sz="2200" dirty="0"/>
          </a:p>
        </p:txBody>
      </p:sp>
      <p:pic>
        <p:nvPicPr>
          <p:cNvPr id="6"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5532" y="1088794"/>
            <a:ext cx="5014218" cy="3330111"/>
          </a:xfrm>
          <a:ln w="3175">
            <a:solidFill>
              <a:schemeClr val="tx1"/>
            </a:solidFill>
          </a:ln>
        </p:spPr>
      </p:pic>
      <p:cxnSp>
        <p:nvCxnSpPr>
          <p:cNvPr id="7" name="Straight Connector 6"/>
          <p:cNvCxnSpPr/>
          <p:nvPr/>
        </p:nvCxnSpPr>
        <p:spPr>
          <a:xfrm>
            <a:off x="6077927" y="197212"/>
            <a:ext cx="0" cy="6480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3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20" y="-1"/>
            <a:ext cx="5963597" cy="4100945"/>
          </a:xfrm>
        </p:spPr>
        <p:txBody>
          <a:bodyPr>
            <a:normAutofit fontScale="92500"/>
          </a:bodyPr>
          <a:lstStyle/>
          <a:p>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SVR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Tìm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siêu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phẳng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phân</a:t>
            </a:r>
            <a:r>
              <a:rPr lang="en-US" sz="2200" dirty="0" smtClean="0">
                <a:latin typeface="Times New Roman" panose="02020603050405020304" pitchFamily="18" charset="0"/>
                <a:cs typeface="Times New Roman" panose="02020603050405020304" pitchFamily="18" charset="0"/>
              </a:rPr>
              <a:t> chia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thành</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phân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biệt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siêu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phẳng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Margin,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support vector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nằm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mặt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phẳng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tọa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SVR, </a:t>
            </a:r>
            <a:r>
              <a:rPr lang="vi-VN" sz="2200" dirty="0" smtClean="0">
                <a:latin typeface="Times New Roman" panose="02020603050405020304" pitchFamily="18" charset="0"/>
                <a:cs typeface="Times New Roman" panose="02020603050405020304" pitchFamily="18" charset="0"/>
              </a:rPr>
              <a:t>sử </a:t>
            </a:r>
            <a:r>
              <a:rPr lang="vi-VN" sz="2200" dirty="0">
                <a:latin typeface="Times New Roman" panose="02020603050405020304" pitchFamily="18" charset="0"/>
                <a:cs typeface="Times New Roman" panose="02020603050405020304" pitchFamily="18" charset="0"/>
              </a:rPr>
              <a:t>dụng đường cong để tìm sự phù hợp giữa vecto và vị trí của đường cong, vecto hỗ trợ xác định sự phù hợp gần nhất giữa các điểm dữ liệu và hàm được sử dụng để biểu diễn chúng</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Ý</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tưởng SVR là để phù hợp với lỗi trong ngưỡng nhất định, ước lượng giá trị tốt nhất trong 1 biên độ nhất định gọi là </a:t>
            </a:r>
            <a:r>
              <a:rPr lang="vi-VN" sz="2200" dirty="0" smtClean="0">
                <a:latin typeface="Times New Roman" panose="02020603050405020304" pitchFamily="18" charset="0"/>
                <a:cs typeface="Times New Roman" panose="02020603050405020304" pitchFamily="18" charset="0"/>
              </a:rPr>
              <a:t>epsilon.</a:t>
            </a:r>
            <a:endParaRPr lang="vi-V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9940" y="143099"/>
            <a:ext cx="5014218" cy="3330111"/>
          </a:xfrm>
          <a:prstGeom prst="rect">
            <a:avLst/>
          </a:prstGeom>
          <a:ln w="3175">
            <a:solidFill>
              <a:schemeClr val="tx1"/>
            </a:solidFill>
          </a:ln>
        </p:spPr>
      </p:pic>
      <p:sp>
        <p:nvSpPr>
          <p:cNvPr id="6" name="Title 1"/>
          <p:cNvSpPr>
            <a:spLocks noGrp="1"/>
          </p:cNvSpPr>
          <p:nvPr>
            <p:ph type="title"/>
          </p:nvPr>
        </p:nvSpPr>
        <p:spPr>
          <a:xfrm>
            <a:off x="6312317" y="3592286"/>
            <a:ext cx="5879683" cy="3265716"/>
          </a:xfrm>
        </p:spPr>
        <p:txBody>
          <a:bodyPr>
            <a:normAutofit/>
          </a:bodyPr>
          <a:lstStyle/>
          <a:p>
            <a:r>
              <a:rPr lang="vi-VN" sz="2400" dirty="0" smtClean="0"/>
              <a:t>-Sử dụng thuật toán SVR để dự đoán số ca nhiễm tăng tích lũy theo ngày của Thế giới.</a:t>
            </a:r>
            <a:br>
              <a:rPr lang="vi-VN" sz="2400" dirty="0" smtClean="0"/>
            </a:br>
            <a:r>
              <a:rPr lang="vi-VN" sz="2400" dirty="0" smtClean="0"/>
              <a:t>-Với các thông số kỹ thuật (Metric) như sau:</a:t>
            </a:r>
            <a:br>
              <a:rPr lang="vi-VN" sz="2400" dirty="0" smtClean="0"/>
            </a:br>
            <a:r>
              <a:rPr lang="vi-VN" sz="2400" dirty="0" smtClean="0"/>
              <a:t>-Lỗi trung bình tuyệt đối</a:t>
            </a:r>
            <a:r>
              <a:rPr lang="vi-VN" sz="2400" dirty="0"/>
              <a:t>: </a:t>
            </a:r>
            <a:r>
              <a:rPr lang="vi-VN" sz="2400" dirty="0" smtClean="0"/>
              <a:t>MAE=9748265.19, lỗi bình phương trung bình</a:t>
            </a:r>
            <a:r>
              <a:rPr lang="vi-VN" sz="2400" dirty="0"/>
              <a:t>: </a:t>
            </a:r>
            <a:r>
              <a:rPr lang="vi-VN" sz="2400" dirty="0" smtClean="0"/>
              <a:t>MSE=105786660194903</a:t>
            </a:r>
            <a:br>
              <a:rPr lang="vi-VN" sz="2400" dirty="0" smtClean="0"/>
            </a:br>
            <a:r>
              <a:rPr lang="vi-VN" sz="2400" dirty="0" smtClean="0"/>
              <a:t>R-Square: R</a:t>
            </a:r>
            <a:r>
              <a:rPr lang="vi-VN" sz="2400" baseline="30000" dirty="0" smtClean="0"/>
              <a:t>2</a:t>
            </a:r>
            <a:r>
              <a:rPr lang="vi-VN" sz="2400" dirty="0"/>
              <a:t>=0.98, hệ số chặn: </a:t>
            </a:r>
            <a:r>
              <a:rPr lang="vi-VN" sz="2400" dirty="0" smtClean="0"/>
              <a:t>intercept=5371633.73</a:t>
            </a:r>
            <a:endParaRPr lang="vi-VN" sz="2000" dirty="0"/>
          </a:p>
        </p:txBody>
      </p:sp>
      <p:cxnSp>
        <p:nvCxnSpPr>
          <p:cNvPr id="7" name="Straight Connector 6"/>
          <p:cNvCxnSpPr/>
          <p:nvPr/>
        </p:nvCxnSpPr>
        <p:spPr>
          <a:xfrm>
            <a:off x="6312317" y="268145"/>
            <a:ext cx="0" cy="641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764" y="3949045"/>
            <a:ext cx="3191510" cy="2729230"/>
          </a:xfrm>
          <a:prstGeom prst="rect">
            <a:avLst/>
          </a:prstGeom>
          <a:ln w="3175">
            <a:solidFill>
              <a:schemeClr val="tx1"/>
            </a:solidFill>
          </a:ln>
        </p:spPr>
      </p:pic>
    </p:spTree>
    <p:extLst>
      <p:ext uri="{BB962C8B-B14F-4D97-AF65-F5344CB8AC3E}">
        <p14:creationId xmlns:p14="http://schemas.microsoft.com/office/powerpoint/2010/main" val="883009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7" y="189469"/>
            <a:ext cx="5663681" cy="3742140"/>
          </a:xfrm>
        </p:spPr>
        <p:txBody>
          <a:bodyPr>
            <a:normAutofit lnSpcReduction="10000"/>
          </a:bodyPr>
          <a:lstStyle/>
          <a:p>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tuyến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 (Linear </a:t>
            </a:r>
            <a:r>
              <a:rPr lang="en-US" b="1" dirty="0" err="1" smtClean="0">
                <a:latin typeface="Times New Roman" panose="02020603050405020304" pitchFamily="18" charset="0"/>
                <a:cs typeface="Times New Roman" panose="02020603050405020304" pitchFamily="18" charset="0"/>
              </a:rPr>
              <a:t>Regresssion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1 hay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x (independent variables)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y (dependent variable).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y=</a:t>
            </a:r>
            <a:r>
              <a:rPr lang="en-US" sz="2000" dirty="0" err="1" smtClean="0">
                <a:latin typeface="Times New Roman" panose="02020603050405020304" pitchFamily="18" charset="0"/>
                <a:cs typeface="Times New Roman" panose="02020603050405020304" pitchFamily="18" charset="0"/>
              </a:rPr>
              <a:t>Ax+B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góc</a:t>
            </a:r>
            <a:r>
              <a:rPr lang="en-US" sz="2000" dirty="0" smtClean="0">
                <a:latin typeface="Times New Roman" panose="02020603050405020304" pitchFamily="18" charset="0"/>
                <a:cs typeface="Times New Roman" panose="02020603050405020304" pitchFamily="18" charset="0"/>
              </a:rPr>
              <a:t> (scope), B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chặn</a:t>
            </a:r>
            <a:r>
              <a:rPr lang="en-US" sz="2000" dirty="0" smtClean="0">
                <a:latin typeface="Times New Roman" panose="02020603050405020304" pitchFamily="18" charset="0"/>
                <a:cs typeface="Times New Roman" panose="02020603050405020304" pitchFamily="18" charset="0"/>
              </a:rPr>
              <a:t> (intercept)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(Polynomial)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huấn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luyện</a:t>
            </a:r>
            <a:r>
              <a:rPr lang="en-US" sz="2000" dirty="0" smtClean="0">
                <a:latin typeface="Times New Roman" panose="02020603050405020304" pitchFamily="18" charset="0"/>
                <a:cs typeface="Times New Roman" panose="02020603050405020304" pitchFamily="18" charset="0"/>
              </a:rPr>
              <a:t> (training).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chọn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bậc</a:t>
            </a:r>
            <a:r>
              <a:rPr lang="en-US" sz="2000" dirty="0" smtClean="0">
                <a:latin typeface="Times New Roman" panose="02020603050405020304" pitchFamily="18" charset="0"/>
                <a:cs typeface="Times New Roman" panose="02020603050405020304" pitchFamily="18" charset="0"/>
              </a:rPr>
              <a:t> (degree)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trọng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Underfitting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Overfitting.</a:t>
            </a:r>
            <a:endParaRPr lang="vi-V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77" y="3931609"/>
            <a:ext cx="4221480" cy="2773680"/>
          </a:xfrm>
          <a:prstGeom prst="rect">
            <a:avLst/>
          </a:prstGeom>
          <a:ln w="3175">
            <a:solidFill>
              <a:schemeClr val="tx1"/>
            </a:solid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658" y="189469"/>
            <a:ext cx="5014218" cy="3330111"/>
          </a:xfrm>
          <a:prstGeom prst="rect">
            <a:avLst/>
          </a:prstGeom>
          <a:ln w="3175">
            <a:solidFill>
              <a:schemeClr val="tx1"/>
            </a:solidFill>
          </a:ln>
        </p:spPr>
      </p:pic>
      <p:sp>
        <p:nvSpPr>
          <p:cNvPr id="5" name="Title 1"/>
          <p:cNvSpPr>
            <a:spLocks noGrp="1"/>
          </p:cNvSpPr>
          <p:nvPr>
            <p:ph type="title"/>
          </p:nvPr>
        </p:nvSpPr>
        <p:spPr>
          <a:xfrm>
            <a:off x="6083559" y="3519579"/>
            <a:ext cx="6108442" cy="3338421"/>
          </a:xfrm>
        </p:spPr>
        <p:txBody>
          <a:bodyPr>
            <a:normAutofit fontScale="90000"/>
          </a:bodyPr>
          <a:lstStyle/>
          <a:p>
            <a:pPr lvl="0"/>
            <a:r>
              <a:rPr lang="en-US" sz="2200" dirty="0" smtClean="0">
                <a:latin typeface="Times New Roman" panose="02020603050405020304" pitchFamily="18" charset="0"/>
                <a:cs typeface="Times New Roman" panose="02020603050405020304" pitchFamily="18" charset="0"/>
              </a:rPr>
              <a:t>-</a:t>
            </a:r>
            <a:r>
              <a:rPr lang="vi-VN" sz="2200" dirty="0" smtClean="0">
                <a:latin typeface="Times New Roman" panose="02020603050405020304" pitchFamily="18" charset="0"/>
                <a:cs typeface="Times New Roman" panose="02020603050405020304" pitchFamily="18" charset="0"/>
              </a:rPr>
              <a:t>Sử dụng thuật toán Linear Regression cùng phương pháp tăng bậc đa thức đặc trưng Polynomial Features để dự đoán số ca nhiễm tăng tích lũy theo ngày của Thế giới.</a:t>
            </a:r>
            <a:br>
              <a:rPr lang="vi-VN"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a:t>
            </a:r>
            <a:r>
              <a:rPr lang="vi-VN" sz="2200" dirty="0" smtClean="0">
                <a:latin typeface="Times New Roman" panose="02020603050405020304" pitchFamily="18" charset="0"/>
                <a:cs typeface="Times New Roman" panose="02020603050405020304" pitchFamily="18" charset="0"/>
              </a:rPr>
              <a:t>Với các thông số kỹ thuật (Metric) với bậc 3 như sau:</a:t>
            </a:r>
            <a:br>
              <a:rPr lang="vi-VN" sz="2200" dirty="0" smtClean="0">
                <a:latin typeface="Times New Roman" panose="02020603050405020304" pitchFamily="18" charset="0"/>
                <a:cs typeface="Times New Roman" panose="02020603050405020304" pitchFamily="18" charset="0"/>
              </a:rPr>
            </a:br>
            <a:r>
              <a:rPr lang="vi-VN" sz="2200" dirty="0" smtClean="0">
                <a:latin typeface="Times New Roman" panose="02020603050405020304" pitchFamily="18" charset="0"/>
                <a:cs typeface="Times New Roman" panose="02020603050405020304" pitchFamily="18" charset="0"/>
              </a:rPr>
              <a:t>Lỗi trung bình tuyệt đối: MAE=8417567.3, lỗi bình phương trung bình: MSE=159201722308772</a:t>
            </a:r>
            <a:br>
              <a:rPr lang="vi-VN" sz="2200" dirty="0" smtClean="0">
                <a:latin typeface="Times New Roman" panose="02020603050405020304" pitchFamily="18" charset="0"/>
                <a:cs typeface="Times New Roman" panose="02020603050405020304" pitchFamily="18" charset="0"/>
              </a:rPr>
            </a:br>
            <a:r>
              <a:rPr lang="vi-VN" sz="2200" dirty="0" smtClean="0">
                <a:latin typeface="Times New Roman" panose="02020603050405020304" pitchFamily="18" charset="0"/>
                <a:cs typeface="Times New Roman" panose="02020603050405020304" pitchFamily="18" charset="0"/>
              </a:rPr>
              <a:t>R-Square: R</a:t>
            </a:r>
            <a:r>
              <a:rPr lang="vi-VN" sz="2200" baseline="30000" dirty="0" smtClean="0">
                <a:latin typeface="Times New Roman" panose="02020603050405020304" pitchFamily="18" charset="0"/>
                <a:cs typeface="Times New Roman" panose="02020603050405020304" pitchFamily="18" charset="0"/>
              </a:rPr>
              <a:t>2</a:t>
            </a:r>
            <a:r>
              <a:rPr lang="vi-VN" sz="2200" dirty="0" smtClean="0">
                <a:latin typeface="Times New Roman" panose="02020603050405020304" pitchFamily="18" charset="0"/>
                <a:cs typeface="Times New Roman" panose="02020603050405020304" pitchFamily="18" charset="0"/>
              </a:rPr>
              <a:t>=0.998, hệ số góc: </a:t>
            </a:r>
            <a:r>
              <a:rPr lang="it-IT" sz="2200" dirty="0">
                <a:latin typeface="Times New Roman" panose="02020603050405020304" pitchFamily="18" charset="0"/>
                <a:cs typeface="Times New Roman" panose="02020603050405020304" pitchFamily="18" charset="0"/>
              </a:rPr>
              <a:t>coefficients=(6.962e</a:t>
            </a:r>
            <a:r>
              <a:rPr lang="it-IT" sz="2200" baseline="30000" dirty="0">
                <a:latin typeface="Times New Roman" panose="02020603050405020304" pitchFamily="18" charset="0"/>
                <a:cs typeface="Times New Roman" panose="02020603050405020304" pitchFamily="18" charset="0"/>
              </a:rPr>
              <a:t>+6</a:t>
            </a:r>
            <a:r>
              <a:rPr lang="it-IT" sz="2200" dirty="0">
                <a:latin typeface="Times New Roman" panose="02020603050405020304" pitchFamily="18" charset="0"/>
                <a:cs typeface="Times New Roman" panose="02020603050405020304" pitchFamily="18" charset="0"/>
              </a:rPr>
              <a:t>, -2.349e</a:t>
            </a:r>
            <a:r>
              <a:rPr lang="it-IT" sz="2200" baseline="30000" dirty="0">
                <a:latin typeface="Times New Roman" panose="02020603050405020304" pitchFamily="18" charset="0"/>
                <a:cs typeface="Times New Roman" panose="02020603050405020304" pitchFamily="18" charset="0"/>
              </a:rPr>
              <a:t>+5</a:t>
            </a:r>
            <a:r>
              <a:rPr lang="it-IT" sz="2200" dirty="0">
                <a:latin typeface="Times New Roman" panose="02020603050405020304" pitchFamily="18" charset="0"/>
                <a:cs typeface="Times New Roman" panose="02020603050405020304" pitchFamily="18" charset="0"/>
              </a:rPr>
              <a:t>, 1.745e</a:t>
            </a:r>
            <a:r>
              <a:rPr lang="it-IT" sz="2200" baseline="30000" dirty="0">
                <a:latin typeface="Times New Roman" panose="02020603050405020304" pitchFamily="18" charset="0"/>
                <a:cs typeface="Times New Roman" panose="02020603050405020304" pitchFamily="18" charset="0"/>
              </a:rPr>
              <a:t>+3</a:t>
            </a:r>
            <a:r>
              <a:rPr lang="it-IT" sz="2200" dirty="0">
                <a:latin typeface="Times New Roman" panose="02020603050405020304" pitchFamily="18" charset="0"/>
                <a:cs typeface="Times New Roman" panose="02020603050405020304" pitchFamily="18" charset="0"/>
              </a:rPr>
              <a:t>, -1.247e</a:t>
            </a:r>
            <a:r>
              <a:rPr lang="it-IT" sz="2200" baseline="30000" dirty="0">
                <a:latin typeface="Times New Roman" panose="02020603050405020304" pitchFamily="18" charset="0"/>
                <a:cs typeface="Times New Roman" panose="02020603050405020304" pitchFamily="18" charset="0"/>
              </a:rPr>
              <a:t>+0</a:t>
            </a:r>
            <a:r>
              <a:rPr lang="it-IT" sz="2200" dirty="0" smtClean="0">
                <a:latin typeface="Times New Roman" panose="02020603050405020304" pitchFamily="18" charset="0"/>
                <a:cs typeface="Times New Roman" panose="02020603050405020304" pitchFamily="18" charset="0"/>
              </a:rPr>
              <a:t>)</a:t>
            </a:r>
            <a:r>
              <a:rPr lang="vi-VN" sz="2200" dirty="0" smtClean="0">
                <a:latin typeface="Times New Roman" panose="02020603050405020304" pitchFamily="18" charset="0"/>
                <a:cs typeface="Times New Roman" panose="02020603050405020304" pitchFamily="18" charset="0"/>
              </a:rPr>
              <a:t/>
            </a:r>
            <a:br>
              <a:rPr lang="vi-VN" sz="2200" dirty="0" smtClean="0">
                <a:latin typeface="Times New Roman" panose="02020603050405020304" pitchFamily="18" charset="0"/>
                <a:cs typeface="Times New Roman" panose="02020603050405020304" pitchFamily="18" charset="0"/>
              </a:rPr>
            </a:b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y=f(x)= 6.962e</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2.349e</a:t>
            </a:r>
            <a:r>
              <a:rPr lang="en-US" sz="2200" baseline="30000" dirty="0" smtClean="0">
                <a:latin typeface="Times New Roman" panose="02020603050405020304" pitchFamily="18" charset="0"/>
                <a:cs typeface="Times New Roman" panose="02020603050405020304" pitchFamily="18" charset="0"/>
              </a:rPr>
              <a:t>+5</a:t>
            </a:r>
            <a:r>
              <a:rPr lang="en-US" sz="2200" i="1" dirty="0" smtClean="0">
                <a:latin typeface="Times New Roman" panose="02020603050405020304" pitchFamily="18" charset="0"/>
                <a:cs typeface="Times New Roman" panose="02020603050405020304" pitchFamily="18" charset="0"/>
              </a:rPr>
              <a:t>x</a:t>
            </a:r>
            <a:r>
              <a:rPr lang="en-US" sz="2200" i="1" baseline="-25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+1.745e</a:t>
            </a:r>
            <a:r>
              <a:rPr lang="en-US" sz="2200" baseline="30000" dirty="0" smtClean="0">
                <a:latin typeface="Times New Roman" panose="02020603050405020304" pitchFamily="18" charset="0"/>
                <a:cs typeface="Times New Roman" panose="02020603050405020304" pitchFamily="18" charset="0"/>
              </a:rPr>
              <a:t>+3</a:t>
            </a:r>
            <a:r>
              <a:rPr lang="en-US" sz="2200" i="1" dirty="0" smtClean="0">
                <a:latin typeface="Times New Roman" panose="02020603050405020304" pitchFamily="18" charset="0"/>
                <a:cs typeface="Times New Roman" panose="02020603050405020304" pitchFamily="18" charset="0"/>
              </a:rPr>
              <a:t>x</a:t>
            </a:r>
            <a:r>
              <a:rPr lang="en-US" sz="2200" i="1" baseline="-25000" dirty="0" smtClean="0">
                <a:latin typeface="Times New Roman" panose="02020603050405020304" pitchFamily="18" charset="0"/>
                <a:cs typeface="Times New Roman" panose="02020603050405020304" pitchFamily="18" charset="0"/>
              </a:rPr>
              <a:t>1</a:t>
            </a:r>
            <a:r>
              <a:rPr lang="en-US" sz="2200" i="1" baseline="30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-1.247e</a:t>
            </a:r>
            <a:r>
              <a:rPr lang="en-US" sz="2200" baseline="30000" dirty="0" smtClean="0">
                <a:latin typeface="Times New Roman" panose="02020603050405020304" pitchFamily="18" charset="0"/>
                <a:cs typeface="Times New Roman" panose="02020603050405020304" pitchFamily="18" charset="0"/>
              </a:rPr>
              <a:t>+0</a:t>
            </a:r>
            <a:r>
              <a:rPr lang="en-US" sz="2200" i="1" dirty="0" smtClean="0">
                <a:latin typeface="Times New Roman" panose="02020603050405020304" pitchFamily="18" charset="0"/>
                <a:cs typeface="Times New Roman" panose="02020603050405020304" pitchFamily="18" charset="0"/>
              </a:rPr>
              <a:t>x</a:t>
            </a:r>
            <a:r>
              <a:rPr lang="en-US" sz="2200" i="1" baseline="-25000" dirty="0" smtClean="0">
                <a:latin typeface="Times New Roman" panose="02020603050405020304" pitchFamily="18" charset="0"/>
                <a:cs typeface="Times New Roman" panose="02020603050405020304" pitchFamily="18" charset="0"/>
              </a:rPr>
              <a:t>1</a:t>
            </a:r>
            <a:r>
              <a:rPr lang="en-US" sz="2200" i="1" baseline="30000" dirty="0" smtClean="0">
                <a:latin typeface="Times New Roman" panose="02020603050405020304" pitchFamily="18" charset="0"/>
                <a:cs typeface="Times New Roman" panose="02020603050405020304" pitchFamily="18" charset="0"/>
              </a:rPr>
              <a:t>3</a:t>
            </a:r>
            <a:endParaRPr lang="vi-VN" sz="22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6083558" y="109525"/>
            <a:ext cx="0" cy="6595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139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83323"/>
            <a:ext cx="6115053" cy="2874676"/>
          </a:xfrm>
        </p:spPr>
        <p:txBody>
          <a:bodyPr>
            <a:noAutofit/>
          </a:bodyPr>
          <a:lstStyle/>
          <a:p>
            <a:r>
              <a:rPr lang="vi-VN" sz="2200" dirty="0" smtClean="0"/>
              <a:t>-Số ca nhiễm mỗi ngày và đường di chuyển trung bình (moving average) 7 ngày của Việt Nam.</a:t>
            </a:r>
            <a:br>
              <a:rPr lang="vi-VN" sz="2200" dirty="0" smtClean="0"/>
            </a:br>
            <a:r>
              <a:rPr lang="vi-VN" sz="2200" dirty="0" smtClean="0"/>
              <a:t>-Số ca nhiễm tăng nhanh tạo 2 đỉnh vào đầu tháng 7/2021 đến giữa tháng 10/2021 với số ca nhiễm từ </a:t>
            </a:r>
            <a:r>
              <a:rPr lang="vi-VN" sz="2200" dirty="0"/>
              <a:t>7</a:t>
            </a:r>
            <a:r>
              <a:rPr lang="vi-VN" sz="2200" dirty="0" smtClean="0"/>
              <a:t> nghìn đến gần 18 nghìn ca mỗi ngày và từ cuối tháng 10/2021 đến tháng 2/2022 với số ca </a:t>
            </a:r>
            <a:r>
              <a:rPr lang="vi-VN" sz="2200" dirty="0"/>
              <a:t>nhiễm 7 nghìn đến gần </a:t>
            </a:r>
            <a:r>
              <a:rPr lang="vi-VN" sz="2200" dirty="0" smtClean="0"/>
              <a:t>20 </a:t>
            </a:r>
            <a:r>
              <a:rPr lang="vi-VN" sz="2200" dirty="0"/>
              <a:t>nghìn </a:t>
            </a:r>
            <a:r>
              <a:rPr lang="vi-VN" sz="2200" dirty="0" smtClean="0"/>
              <a:t>ca mỗi ngày, đạt đỉnh với hơn 39 nghìn ca/ngày.</a:t>
            </a:r>
            <a:endParaRPr lang="vi-VN" sz="2200" dirty="0"/>
          </a:p>
        </p:txBody>
      </p:sp>
      <p:sp>
        <p:nvSpPr>
          <p:cNvPr id="4" name="Title 1"/>
          <p:cNvSpPr txBox="1">
            <a:spLocks/>
          </p:cNvSpPr>
          <p:nvPr/>
        </p:nvSpPr>
        <p:spPr>
          <a:xfrm>
            <a:off x="6115053" y="3983322"/>
            <a:ext cx="6076947" cy="28746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200" dirty="0"/>
              <a:t>-Số </a:t>
            </a:r>
            <a:r>
              <a:rPr lang="vi-VN" sz="2200" dirty="0" smtClean="0"/>
              <a:t>tử vong mỗi </a:t>
            </a:r>
            <a:r>
              <a:rPr lang="vi-VN" sz="2200" dirty="0"/>
              <a:t>ngày và đường di chuyển trung bình (moving average) 7 ngày của Việt Nam.</a:t>
            </a:r>
            <a:br>
              <a:rPr lang="vi-VN" sz="2200" dirty="0"/>
            </a:br>
            <a:r>
              <a:rPr lang="vi-VN" sz="2200" dirty="0"/>
              <a:t>-Số </a:t>
            </a:r>
            <a:r>
              <a:rPr lang="vi-VN" sz="2200" dirty="0" smtClean="0"/>
              <a:t>tử vong </a:t>
            </a:r>
            <a:r>
              <a:rPr lang="vi-VN" sz="2200" dirty="0"/>
              <a:t>tăng nhanh tạo 2 đỉnh vào đầu tháng 7/2021 đến giữa tháng 10/2021 với số ca nhiễm từ </a:t>
            </a:r>
            <a:r>
              <a:rPr lang="vi-VN" sz="2200" dirty="0" smtClean="0"/>
              <a:t>100 </a:t>
            </a:r>
            <a:r>
              <a:rPr lang="vi-VN" sz="2200" dirty="0"/>
              <a:t>đến gần </a:t>
            </a:r>
            <a:r>
              <a:rPr lang="vi-VN" sz="2200" dirty="0" smtClean="0"/>
              <a:t>40 ca </a:t>
            </a:r>
            <a:r>
              <a:rPr lang="vi-VN" sz="2200" dirty="0"/>
              <a:t>mỗi ngày và từ cuối tháng 10/2021 đến tháng 2/2022 với số ca nhiễm </a:t>
            </a:r>
            <a:r>
              <a:rPr lang="vi-VN" sz="2200" dirty="0" smtClean="0"/>
              <a:t>50 đến hơn 200 ca mỗi </a:t>
            </a:r>
            <a:r>
              <a:rPr lang="vi-VN" sz="2200" dirty="0"/>
              <a:t>ngày, đạt đỉnh với hơn </a:t>
            </a:r>
            <a:r>
              <a:rPr lang="vi-VN" sz="2200" dirty="0" smtClean="0"/>
              <a:t>800 ca/ngày</a:t>
            </a:r>
            <a:r>
              <a:rPr lang="vi-VN" sz="2200" dirty="0"/>
              <a:t>.</a:t>
            </a:r>
          </a:p>
        </p:txBody>
      </p:sp>
      <p:cxnSp>
        <p:nvCxnSpPr>
          <p:cNvPr id="7" name="Straight Connector 6"/>
          <p:cNvCxnSpPr/>
          <p:nvPr/>
        </p:nvCxnSpPr>
        <p:spPr>
          <a:xfrm>
            <a:off x="6115054" y="325535"/>
            <a:ext cx="0" cy="641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04" y="653212"/>
            <a:ext cx="5174246" cy="3330111"/>
          </a:xfrm>
          <a:prstGeom prst="rect">
            <a:avLst/>
          </a:prstGeom>
          <a:ln w="3175">
            <a:solidFill>
              <a:schemeClr val="tx1"/>
            </a:solid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906" y="653212"/>
            <a:ext cx="5047239" cy="3330111"/>
          </a:xfrm>
          <a:prstGeom prst="rect">
            <a:avLst/>
          </a:prstGeom>
          <a:ln w="3175">
            <a:solidFill>
              <a:schemeClr val="tx1"/>
            </a:solidFill>
          </a:ln>
        </p:spPr>
      </p:pic>
    </p:spTree>
    <p:extLst>
      <p:ext uri="{BB962C8B-B14F-4D97-AF65-F5344CB8AC3E}">
        <p14:creationId xmlns:p14="http://schemas.microsoft.com/office/powerpoint/2010/main" val="1523060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777920"/>
            <a:ext cx="6272073" cy="3080079"/>
          </a:xfrm>
        </p:spPr>
        <p:txBody>
          <a:bodyPr>
            <a:noAutofit/>
          </a:bodyPr>
          <a:lstStyle/>
          <a:p>
            <a:pPr hangingPunct="0"/>
            <a:r>
              <a:rPr lang="en-US" sz="2200" dirty="0" err="1" smtClean="0">
                <a:latin typeface="Times New Roman" panose="02020603050405020304" pitchFamily="18" charset="0"/>
                <a:cs typeface="Times New Roman" panose="02020603050405020304" pitchFamily="18" charset="0"/>
              </a:rPr>
              <a:t>Áp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mô</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Polynomial Regression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nhiễm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30 </a:t>
            </a:r>
            <a:r>
              <a:rPr lang="en-US" sz="2200" dirty="0" err="1" smtClean="0">
                <a:latin typeface="Times New Roman" panose="02020603050405020304" pitchFamily="18" charset="0"/>
                <a:cs typeface="Times New Roman" panose="02020603050405020304" pitchFamily="18" charset="0"/>
              </a:rPr>
              <a:t>ngày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tiếp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theo</a:t>
            </a:r>
            <a:r>
              <a:rPr lang="en-US" sz="2200" dirty="0" smtClean="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Lỗi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(Mean Absolute Error): MAE=135543.06</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Lỗi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(Mean Squared Error): MSE=25902047353</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R-Square=0.925</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chặn</a:t>
            </a:r>
            <a:r>
              <a:rPr lang="en-US" sz="2200" dirty="0">
                <a:latin typeface="Times New Roman" panose="02020603050405020304" pitchFamily="18" charset="0"/>
                <a:cs typeface="Times New Roman" panose="02020603050405020304" pitchFamily="18" charset="0"/>
              </a:rPr>
              <a:t>: intercept=0</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góc</a:t>
            </a:r>
            <a:r>
              <a:rPr lang="en-US" sz="2200" dirty="0">
                <a:latin typeface="Times New Roman" panose="02020603050405020304" pitchFamily="18" charset="0"/>
                <a:cs typeface="Times New Roman" panose="02020603050405020304" pitchFamily="18" charset="0"/>
              </a:rPr>
              <a:t>: coefficients=(-1.177e</a:t>
            </a:r>
            <a:r>
              <a:rPr lang="en-US" sz="2200" baseline="30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2.996e</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1.519e</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2.002e</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272072" y="3777920"/>
            <a:ext cx="5919929" cy="30800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2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a:t>
            </a:r>
            <a:r>
              <a:rPr lang="en-US" sz="2400" dirty="0" err="1" smtClean="0">
                <a:latin typeface="Times New Roman" panose="02020603050405020304" pitchFamily="18" charset="0"/>
                <a:cs typeface="Times New Roman" panose="02020603050405020304" pitchFamily="18" charset="0"/>
              </a:rPr>
              <a:t>iểu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nhiễm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Đông</a:t>
            </a:r>
            <a:r>
              <a:rPr lang="en-US" sz="2400" dirty="0">
                <a:latin typeface="Times New Roman" panose="02020603050405020304" pitchFamily="18" charset="0"/>
                <a:cs typeface="Times New Roman" panose="02020603050405020304" pitchFamily="18" charset="0"/>
              </a:rPr>
              <a:t> Nam Á.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6/2021,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khu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Đông</a:t>
            </a:r>
            <a:r>
              <a:rPr lang="en-US" sz="2400" dirty="0">
                <a:latin typeface="Times New Roman" panose="02020603050405020304" pitchFamily="18" charset="0"/>
                <a:cs typeface="Times New Roman" panose="02020603050405020304" pitchFamily="18" charset="0"/>
              </a:rPr>
              <a:t> Nam Á,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Indonesia, Philippines, Malaysia, Thailand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a:t>
            </a:r>
            <a:endParaRPr lang="vi-VN" sz="22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272073" y="355696"/>
            <a:ext cx="0" cy="641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191" y="447809"/>
            <a:ext cx="4917693" cy="3330111"/>
          </a:xfrm>
          <a:prstGeom prst="rect">
            <a:avLst/>
          </a:prstGeom>
          <a:ln w="3175">
            <a:solidFill>
              <a:schemeClr val="tx1"/>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116" y="447809"/>
            <a:ext cx="5021838" cy="3330111"/>
          </a:xfrm>
          <a:prstGeom prst="rect">
            <a:avLst/>
          </a:prstGeom>
          <a:ln w="3175">
            <a:solidFill>
              <a:schemeClr val="tx1"/>
            </a:solidFill>
          </a:ln>
        </p:spPr>
      </p:pic>
    </p:spTree>
    <p:extLst>
      <p:ext uri="{BB962C8B-B14F-4D97-AF65-F5344CB8AC3E}">
        <p14:creationId xmlns:p14="http://schemas.microsoft.com/office/powerpoint/2010/main" val="3769178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985322"/>
            <a:ext cx="6169041" cy="2872677"/>
          </a:xfrm>
        </p:spPr>
        <p:txBody>
          <a:bodyPr>
            <a:normAutofit fontScale="90000"/>
          </a:bodyPr>
          <a:lstStyle/>
          <a:p>
            <a:r>
              <a:rPr lang="vi-VN" sz="2400" dirty="0" smtClean="0"/>
              <a:t>-Số lượng Vắc-xin được tiêm mỗi ngày của Thế giới từ tháng 12/2020 đến cuối tháng 1/2022. </a:t>
            </a:r>
            <a:br>
              <a:rPr lang="vi-VN" sz="2400" dirty="0" smtClean="0"/>
            </a:br>
            <a:r>
              <a:rPr lang="vi-VN" sz="2400" dirty="0" smtClean="0"/>
              <a:t>-Vào đầu tháng 5/2021, số lượng Vắc-xin mỗi ngày tăng rất nhanh khi dịch COVID-19 lây lan nhanh và số ca tử vong tăng mạnh. </a:t>
            </a:r>
            <a:br>
              <a:rPr lang="vi-VN" sz="2400" dirty="0" smtClean="0"/>
            </a:br>
            <a:r>
              <a:rPr lang="vi-VN" sz="2400" dirty="0" smtClean="0"/>
              <a:t>-Từ tháng 5/2021 đến 2/2022, số lượng Vắc-xin mỗi ngày nằm trong khoảng từ 20 triệu đến hơn 40 triệu mũi tiêm. Đạt đỉnh với 43.9 triệu mũi tiêm. </a:t>
            </a:r>
            <a:endParaRPr lang="vi-VN" sz="24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484" y="1086327"/>
            <a:ext cx="5816072" cy="2898995"/>
          </a:xfrm>
          <a:ln w="3175">
            <a:solidFill>
              <a:schemeClr val="tx1"/>
            </a:solidFill>
          </a:ln>
        </p:spPr>
      </p:pic>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8384" y="723862"/>
            <a:ext cx="5784275" cy="2595359"/>
          </a:xfrm>
          <a:prstGeom prst="rect">
            <a:avLst/>
          </a:prstGeom>
          <a:ln w="3175">
            <a:solidFill>
              <a:schemeClr val="tx1"/>
            </a:solidFill>
          </a:ln>
        </p:spPr>
      </p:pic>
      <p:sp>
        <p:nvSpPr>
          <p:cNvPr id="5" name="Title 1"/>
          <p:cNvSpPr txBox="1">
            <a:spLocks/>
          </p:cNvSpPr>
          <p:nvPr/>
        </p:nvSpPr>
        <p:spPr>
          <a:xfrm>
            <a:off x="6169042" y="3319221"/>
            <a:ext cx="6022958" cy="35387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dirty="0" smtClean="0"/>
              <a:t>-Số lượng Vắc-xin được tiêm mỗi ngày tích lũy của Thế giới từ tháng 12/2020 đến cuối tháng 1/2022. </a:t>
            </a:r>
            <a:br>
              <a:rPr lang="vi-VN" sz="2400" dirty="0" smtClean="0"/>
            </a:br>
            <a:r>
              <a:rPr lang="vi-VN" sz="2400" dirty="0" smtClean="0"/>
              <a:t>-Tính đến cuối tháng 1/2022 đã có gần 10000 triệu mũi tiêm được tiêm trên khắp Thế giới</a:t>
            </a:r>
            <a:br>
              <a:rPr lang="vi-VN" sz="2400" dirty="0" smtClean="0"/>
            </a:br>
            <a:r>
              <a:rPr lang="vi-VN" sz="2400" dirty="0" smtClean="0"/>
              <a:t>-Từ tháng 5/2021 đến 2/2022, số lượng Vắc-xin mỗi ngày tích lũy tăng rất mạnh từ hơn 1000 triệu mũi tiêm đến gần 10000 triệu mũi tiêm chỉ trong vòng 9 tháng.</a:t>
            </a:r>
            <a:endParaRPr lang="vi-VN" sz="2400" dirty="0"/>
          </a:p>
        </p:txBody>
      </p:sp>
      <p:cxnSp>
        <p:nvCxnSpPr>
          <p:cNvPr id="8" name="Straight Connector 7"/>
          <p:cNvCxnSpPr/>
          <p:nvPr/>
        </p:nvCxnSpPr>
        <p:spPr>
          <a:xfrm>
            <a:off x="6169042" y="174838"/>
            <a:ext cx="0" cy="6683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525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CB68F6D-98AF-46B4-B242-7E9C0985B130}"/>
              </a:ext>
            </a:extLst>
          </p:cNvPr>
          <p:cNvSpPr txBox="1"/>
          <p:nvPr/>
        </p:nvSpPr>
        <p:spPr>
          <a:xfrm>
            <a:off x="1890584" y="6941"/>
            <a:ext cx="8410832" cy="984885"/>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5</a:t>
            </a:r>
            <a:r>
              <a:rPr lang="en-US" sz="4000" b="1" dirty="0">
                <a:latin typeface="Times New Roman" panose="02020603050405020304" pitchFamily="18" charset="0"/>
                <a:cs typeface="Times New Roman" panose="02020603050405020304" pitchFamily="18" charset="0"/>
              </a:rPr>
              <a:t>: KẾT LUẬN</a:t>
            </a:r>
          </a:p>
          <a:p>
            <a:pPr algn="ctr"/>
            <a:endParaRPr lang="en-US" dirty="0"/>
          </a:p>
        </p:txBody>
      </p:sp>
      <p:sp>
        <p:nvSpPr>
          <p:cNvPr id="5" name="TextBox 4">
            <a:extLst>
              <a:ext uri="{FF2B5EF4-FFF2-40B4-BE49-F238E27FC236}">
                <a16:creationId xmlns="" xmlns:a16="http://schemas.microsoft.com/office/drawing/2014/main" id="{9FEDF136-F3C0-421B-9D53-9B3B94DEA8D1}"/>
              </a:ext>
            </a:extLst>
          </p:cNvPr>
          <p:cNvSpPr txBox="1"/>
          <p:nvPr/>
        </p:nvSpPr>
        <p:spPr>
          <a:xfrm>
            <a:off x="0" y="857300"/>
            <a:ext cx="12192000" cy="6324808"/>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Kết </a:t>
            </a:r>
            <a:r>
              <a:rPr lang="en-US" sz="2000" b="1" dirty="0" err="1">
                <a:latin typeface="Times New Roman" panose="02020603050405020304" pitchFamily="18" charset="0"/>
                <a:cs typeface="Times New Roman" panose="02020603050405020304" pitchFamily="18" charset="0"/>
              </a:rPr>
              <a:t>luận</a:t>
            </a:r>
            <a:r>
              <a:rPr lang="en-US" sz="2000" b="1" dirty="0">
                <a:latin typeface="Times New Roman" panose="02020603050405020304" pitchFamily="18" charset="0"/>
                <a:cs typeface="Times New Roman" panose="02020603050405020304" pitchFamily="18" charset="0"/>
              </a:rPr>
              <a:t> </a:t>
            </a:r>
          </a:p>
          <a:p>
            <a:pPr algn="just">
              <a:lnSpc>
                <a:spcPct val="150000"/>
              </a:lnSpc>
            </a:pPr>
            <a:r>
              <a:rPr lang="vi-VN" sz="1600" dirty="0">
                <a:latin typeface="Times New Roman" panose="02020603050405020304" pitchFamily="18" charset="0"/>
                <a:cs typeface="Arial" panose="020B0604020202020204" pitchFamily="34" charset="0"/>
              </a:rPr>
              <a:t>Dịch COVID-19 đang diễn ra một cách phức tạp và khó lường ở khắp mọi nơi trên Thế giới, Châu Âu và Châu Á là 2 châu lục bị ảnh hưởng nhiều nhất cùng với số ca nhiễm và số ca tử vong rất </a:t>
            </a:r>
            <a:r>
              <a:rPr lang="vi-VN" sz="1600" dirty="0" smtClean="0">
                <a:latin typeface="Times New Roman" panose="02020603050405020304" pitchFamily="18" charset="0"/>
                <a:cs typeface="Arial" panose="020B0604020202020204" pitchFamily="34" charset="0"/>
              </a:rPr>
              <a:t>cao, tuy nhiên tỷ lệ tử vong của đại dịch COVID-19 thấp hơn so với các đại dịch khác trước đây.</a:t>
            </a:r>
          </a:p>
          <a:p>
            <a:pPr marL="285750" indent="-285750" algn="just">
              <a:lnSpc>
                <a:spcPct val="150000"/>
              </a:lnSpc>
              <a:buFont typeface="Wingdings" panose="05000000000000000000" pitchFamily="2" charset="2"/>
              <a:buChar char="Ø"/>
            </a:pPr>
            <a:r>
              <a:rPr lang="vi-VN" sz="1600" dirty="0" smtClean="0">
                <a:latin typeface="Times New Roman" panose="02020603050405020304" pitchFamily="18" charset="0"/>
                <a:cs typeface="Arial" panose="020B0604020202020204" pitchFamily="34" charset="0"/>
              </a:rPr>
              <a:t>Ưu điểm: </a:t>
            </a:r>
          </a:p>
          <a:p>
            <a:pPr algn="just">
              <a:lnSpc>
                <a:spcPct val="150000"/>
              </a:lnSpc>
            </a:pPr>
            <a:r>
              <a:rPr lang="vi-VN" sz="1600" dirty="0">
                <a:latin typeface="Times New Roman" panose="02020603050405020304" pitchFamily="18" charset="0"/>
                <a:cs typeface="Arial" panose="020B0604020202020204" pitchFamily="34" charset="0"/>
              </a:rPr>
              <a:t>-</a:t>
            </a:r>
            <a:r>
              <a:rPr lang="vi-VN" sz="1600" dirty="0" smtClean="0">
                <a:latin typeface="Times New Roman" panose="02020603050405020304" pitchFamily="18" charset="0"/>
                <a:cs typeface="Arial" panose="020B0604020202020204" pitchFamily="34" charset="0"/>
              </a:rPr>
              <a:t>Trau dồi kỹ năng vẽ biểu đồ bằng Power BI và Python, thêm nhiều kiến thức về xử lý dữ liệu cũng như thống kê.</a:t>
            </a:r>
          </a:p>
          <a:p>
            <a:pPr algn="just">
              <a:lnSpc>
                <a:spcPct val="150000"/>
              </a:lnSpc>
            </a:pPr>
            <a:r>
              <a:rPr lang="vi-VN" sz="1600" dirty="0" smtClean="0">
                <a:latin typeface="Times New Roman" panose="02020603050405020304" pitchFamily="18" charset="0"/>
                <a:cs typeface="Arial" panose="020B0604020202020204" pitchFamily="34" charset="0"/>
              </a:rPr>
              <a:t>-Nhờ Machine Learining có thể dự đoán được số ca nhiễm trong tương lai</a:t>
            </a:r>
            <a:r>
              <a:rPr lang="en-US" sz="1600" dirty="0" smtClean="0">
                <a:latin typeface="Times New Roman" panose="02020603050405020304" pitchFamily="18" charset="0"/>
                <a:cs typeface="Arial" panose="020B0604020202020204" pitchFamily="34" charset="0"/>
              </a:rPr>
              <a:t>.</a:t>
            </a:r>
          </a:p>
          <a:p>
            <a:pPr marL="285750" indent="-285750" algn="just">
              <a:lnSpc>
                <a:spcPct val="150000"/>
              </a:lnSpc>
              <a:buFont typeface="Wingdings" panose="05000000000000000000" pitchFamily="2" charset="2"/>
              <a:buChar char="Ø"/>
            </a:pPr>
            <a:r>
              <a:rPr lang="vi-VN" sz="1600" dirty="0" smtClean="0">
                <a:latin typeface="Times New Roman" panose="02020603050405020304" pitchFamily="18" charset="0"/>
                <a:cs typeface="Arial" panose="020B0604020202020204" pitchFamily="34" charset="0"/>
              </a:rPr>
              <a:t>Nhược </a:t>
            </a:r>
            <a:r>
              <a:rPr lang="vi-VN" sz="1600" dirty="0">
                <a:latin typeface="Times New Roman" panose="02020603050405020304" pitchFamily="18" charset="0"/>
                <a:cs typeface="Arial" panose="020B0604020202020204" pitchFamily="34" charset="0"/>
              </a:rPr>
              <a:t>điểm: </a:t>
            </a:r>
          </a:p>
          <a:p>
            <a:pPr algn="just">
              <a:lnSpc>
                <a:spcPct val="150000"/>
              </a:lnSpc>
            </a:pPr>
            <a:r>
              <a:rPr lang="vi-VN" sz="1600" dirty="0">
                <a:latin typeface="Times New Roman" panose="02020603050405020304" pitchFamily="18" charset="0"/>
                <a:cs typeface="Arial" panose="020B0604020202020204" pitchFamily="34" charset="0"/>
              </a:rPr>
              <a:t>-</a:t>
            </a:r>
            <a:r>
              <a:rPr lang="vi-VN" sz="1600" dirty="0" smtClean="0">
                <a:latin typeface="Times New Roman" panose="02020603050405020304" pitchFamily="18" charset="0"/>
                <a:cs typeface="Arial" panose="020B0604020202020204" pitchFamily="34" charset="0"/>
              </a:rPr>
              <a:t>Kiến </a:t>
            </a:r>
            <a:r>
              <a:rPr lang="vi-VN" sz="1600" dirty="0">
                <a:latin typeface="Times New Roman" panose="02020603050405020304" pitchFamily="18" charset="0"/>
                <a:cs typeface="Arial" panose="020B0604020202020204" pitchFamily="34" charset="0"/>
              </a:rPr>
              <a:t>thức và kĩ năng phân tích dữ liệu </a:t>
            </a:r>
            <a:r>
              <a:rPr lang="vi-VN" sz="1600" dirty="0" smtClean="0">
                <a:latin typeface="Times New Roman" panose="02020603050405020304" pitchFamily="18" charset="0"/>
                <a:cs typeface="Arial" panose="020B0604020202020204" pitchFamily="34" charset="0"/>
              </a:rPr>
              <a:t>còn </a:t>
            </a:r>
            <a:r>
              <a:rPr lang="vi-VN" sz="1600" dirty="0">
                <a:latin typeface="Times New Roman" panose="02020603050405020304" pitchFamily="18" charset="0"/>
                <a:cs typeface="Arial" panose="020B0604020202020204" pitchFamily="34" charset="0"/>
              </a:rPr>
              <a:t>hạn chế nên vẫn chưa thể khai thác hết tất cả những thông tin cần thiết.</a:t>
            </a:r>
          </a:p>
          <a:p>
            <a:pPr algn="just">
              <a:lnSpc>
                <a:spcPct val="150000"/>
              </a:lnSpc>
            </a:pPr>
            <a:r>
              <a:rPr lang="vi-VN" sz="1600" dirty="0" smtClean="0">
                <a:latin typeface="Times New Roman" panose="02020603050405020304" pitchFamily="18" charset="0"/>
                <a:cs typeface="Arial" panose="020B0604020202020204" pitchFamily="34" charset="0"/>
              </a:rPr>
              <a:t>-Do </a:t>
            </a:r>
            <a:r>
              <a:rPr lang="vi-VN" sz="1600" dirty="0">
                <a:latin typeface="Times New Roman" panose="02020603050405020304" pitchFamily="18" charset="0"/>
                <a:cs typeface="Arial" panose="020B0604020202020204" pitchFamily="34" charset="0"/>
              </a:rPr>
              <a:t>số lượng dữ liệu đầu vào không đủ lớn, dẫn đến sai số khiến cho kết quả dự đoán không được chính xác như mong đợi</a:t>
            </a:r>
            <a:r>
              <a:rPr lang="vi-VN" sz="1600" dirty="0" smtClean="0">
                <a:latin typeface="Times New Roman" panose="02020603050405020304" pitchFamily="18" charset="0"/>
                <a:cs typeface="Arial" panose="020B0604020202020204" pitchFamily="34" charset="0"/>
              </a:rPr>
              <a:t>.</a:t>
            </a:r>
            <a:endParaRPr lang="en-US" sz="1600" dirty="0" smtClean="0">
              <a:effectLst/>
              <a:latin typeface="Times New Roman" panose="02020603050405020304" pitchFamily="18" charset="0"/>
              <a:cs typeface="Arial" panose="020B0604020202020204" pitchFamily="34" charset="0"/>
            </a:endParaRPr>
          </a:p>
          <a:p>
            <a:pPr algn="just">
              <a:lnSpc>
                <a:spcPct val="150000"/>
              </a:lnSpc>
            </a:pPr>
            <a:r>
              <a:rPr lang="en-US" sz="2000" b="1" dirty="0" err="1" smtClean="0">
                <a:effectLst/>
                <a:latin typeface="Times New Roman" panose="02020603050405020304" pitchFamily="18" charset="0"/>
                <a:cs typeface="Arial" panose="020B0604020202020204" pitchFamily="34" charset="0"/>
              </a:rPr>
              <a:t>Hướng</a:t>
            </a:r>
            <a:r>
              <a:rPr lang="en-US" sz="2000" b="1" dirty="0" smtClean="0">
                <a:effectLst/>
                <a:latin typeface="Times New Roman" panose="02020603050405020304" pitchFamily="18" charset="0"/>
                <a:cs typeface="Arial" panose="020B0604020202020204" pitchFamily="34" charset="0"/>
              </a:rPr>
              <a:t> </a:t>
            </a:r>
            <a:r>
              <a:rPr lang="en-US" sz="2000" b="1" dirty="0" err="1">
                <a:effectLst/>
                <a:latin typeface="Times New Roman" panose="02020603050405020304" pitchFamily="18" charset="0"/>
                <a:cs typeface="Arial" panose="020B0604020202020204" pitchFamily="34" charset="0"/>
              </a:rPr>
              <a:t>phát</a:t>
            </a:r>
            <a:r>
              <a:rPr lang="en-US" sz="2000" b="1" dirty="0">
                <a:effectLst/>
                <a:latin typeface="Times New Roman" panose="02020603050405020304" pitchFamily="18" charset="0"/>
                <a:cs typeface="Arial" panose="020B0604020202020204" pitchFamily="34" charset="0"/>
              </a:rPr>
              <a:t> </a:t>
            </a:r>
            <a:r>
              <a:rPr lang="en-US" sz="2000" b="1" dirty="0" err="1">
                <a:effectLst/>
                <a:latin typeface="Times New Roman" panose="02020603050405020304" pitchFamily="18" charset="0"/>
                <a:cs typeface="Arial" panose="020B0604020202020204" pitchFamily="34" charset="0"/>
              </a:rPr>
              <a:t>triển</a:t>
            </a:r>
            <a:r>
              <a:rPr lang="en-US" sz="2000" b="1" dirty="0">
                <a:effectLst/>
                <a:latin typeface="Times New Roman" panose="02020603050405020304" pitchFamily="18" charset="0"/>
                <a:cs typeface="Arial" panose="020B0604020202020204" pitchFamily="34" charset="0"/>
              </a:rPr>
              <a:t> </a:t>
            </a:r>
            <a:r>
              <a:rPr lang="en-US" sz="2000" b="1" dirty="0" err="1">
                <a:effectLst/>
                <a:latin typeface="Times New Roman" panose="02020603050405020304" pitchFamily="18" charset="0"/>
                <a:cs typeface="Arial" panose="020B0604020202020204" pitchFamily="34" charset="0"/>
              </a:rPr>
              <a:t>tương</a:t>
            </a:r>
            <a:r>
              <a:rPr lang="en-US" sz="2000" b="1" dirty="0">
                <a:effectLst/>
                <a:latin typeface="Times New Roman" panose="02020603050405020304" pitchFamily="18" charset="0"/>
                <a:cs typeface="Arial" panose="020B0604020202020204" pitchFamily="34" charset="0"/>
              </a:rPr>
              <a:t> </a:t>
            </a:r>
            <a:r>
              <a:rPr lang="en-US" sz="2000" b="1" dirty="0" err="1">
                <a:effectLst/>
                <a:latin typeface="Times New Roman" panose="02020603050405020304" pitchFamily="18" charset="0"/>
                <a:cs typeface="Arial" panose="020B0604020202020204" pitchFamily="34" charset="0"/>
              </a:rPr>
              <a:t>lai</a:t>
            </a:r>
            <a:endParaRPr lang="en-US" sz="2000" b="1" dirty="0">
              <a:effectLst/>
              <a:latin typeface="Times New Roman" panose="02020603050405020304" pitchFamily="18" charset="0"/>
              <a:cs typeface="Arial" panose="020B0604020202020204" pitchFamily="34" charset="0"/>
            </a:endParaRPr>
          </a:p>
          <a:p>
            <a:pPr algn="just">
              <a:lnSpc>
                <a:spcPct val="150000"/>
              </a:lnSpc>
            </a:pPr>
            <a:r>
              <a:rPr lang="vi-VN" sz="1600" dirty="0" smtClean="0">
                <a:latin typeface="Times New Roman" panose="02020603050405020304" pitchFamily="18" charset="0"/>
                <a:cs typeface="Times New Roman" panose="02020603050405020304" pitchFamily="18" charset="0"/>
              </a:rPr>
              <a:t>•Thu </a:t>
            </a:r>
            <a:r>
              <a:rPr lang="vi-VN" sz="1600" dirty="0">
                <a:latin typeface="Times New Roman" panose="02020603050405020304" pitchFamily="18" charset="0"/>
                <a:cs typeface="Times New Roman" panose="02020603050405020304" pitchFamily="18" charset="0"/>
              </a:rPr>
              <a:t>thập thông tin theo hướng thời gian thực (real-time) để dữ liệu có thể cập nhật sớm nhất có thể.</a:t>
            </a:r>
          </a:p>
          <a:p>
            <a:pPr algn="just">
              <a:lnSpc>
                <a:spcPct val="150000"/>
              </a:lnSpc>
            </a:pPr>
            <a:r>
              <a:rPr lang="vi-VN" sz="1600" dirty="0" smtClean="0">
                <a:latin typeface="Times New Roman" panose="02020603050405020304" pitchFamily="18" charset="0"/>
                <a:cs typeface="Times New Roman" panose="02020603050405020304" pitchFamily="18" charset="0"/>
              </a:rPr>
              <a:t>•Sử </a:t>
            </a:r>
            <a:r>
              <a:rPr lang="vi-VN" sz="1600" dirty="0">
                <a:latin typeface="Times New Roman" panose="02020603050405020304" pitchFamily="18" charset="0"/>
                <a:cs typeface="Times New Roman" panose="02020603050405020304" pitchFamily="18" charset="0"/>
              </a:rPr>
              <a:t>dụng ngôn ngữ Python để tạo ra các báo cáo bằng file pdf.</a:t>
            </a:r>
          </a:p>
          <a:p>
            <a:pPr algn="just">
              <a:lnSpc>
                <a:spcPct val="150000"/>
              </a:lnSpc>
            </a:pPr>
            <a:r>
              <a:rPr lang="vi-VN" sz="1600" dirty="0" smtClean="0">
                <a:latin typeface="Times New Roman" panose="02020603050405020304" pitchFamily="18" charset="0"/>
                <a:cs typeface="Times New Roman" panose="02020603050405020304" pitchFamily="18" charset="0"/>
              </a:rPr>
              <a:t>•Gửi </a:t>
            </a:r>
            <a:r>
              <a:rPr lang="vi-VN" sz="1600" dirty="0">
                <a:latin typeface="Times New Roman" panose="02020603050405020304" pitchFamily="18" charset="0"/>
                <a:cs typeface="Times New Roman" panose="02020603050405020304" pitchFamily="18" charset="0"/>
              </a:rPr>
              <a:t>email cho những người đã được cài đặt sẵn thông qua giao thức SMTP.</a:t>
            </a:r>
          </a:p>
          <a:p>
            <a:pPr algn="just">
              <a:lnSpc>
                <a:spcPct val="150000"/>
              </a:lnSpc>
            </a:pPr>
            <a:r>
              <a:rPr lang="vi-VN" sz="1600" dirty="0" smtClean="0">
                <a:latin typeface="Times New Roman" panose="02020603050405020304" pitchFamily="18" charset="0"/>
                <a:cs typeface="Times New Roman" panose="02020603050405020304" pitchFamily="18" charset="0"/>
              </a:rPr>
              <a:t>•Sử </a:t>
            </a:r>
            <a:r>
              <a:rPr lang="vi-VN" sz="1600" dirty="0">
                <a:latin typeface="Times New Roman" panose="02020603050405020304" pitchFamily="18" charset="0"/>
                <a:cs typeface="Times New Roman" panose="02020603050405020304" pitchFamily="18" charset="0"/>
              </a:rPr>
              <a:t>dụng Power BI để tạo ra các Dashboard tự động cập nhật.</a:t>
            </a:r>
          </a:p>
          <a:p>
            <a:pPr algn="just">
              <a:lnSpc>
                <a:spcPct val="150000"/>
              </a:lnSpc>
            </a:pPr>
            <a:r>
              <a:rPr lang="vi-VN" sz="1600" dirty="0" smtClean="0">
                <a:latin typeface="Times New Roman" panose="02020603050405020304" pitchFamily="18" charset="0"/>
                <a:cs typeface="Times New Roman" panose="02020603050405020304" pitchFamily="18" charset="0"/>
              </a:rPr>
              <a:t>•Triển </a:t>
            </a:r>
            <a:r>
              <a:rPr lang="vi-VN" sz="1600" dirty="0">
                <a:latin typeface="Times New Roman" panose="02020603050405020304" pitchFamily="18" charset="0"/>
                <a:cs typeface="Times New Roman" panose="02020603050405020304" pitchFamily="18" charset="0"/>
              </a:rPr>
              <a:t>khai các báo cáo bằng các nền tảng Web/App cho Desktop và Mobile.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42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5632"/>
            <a:ext cx="12192000" cy="5762368"/>
          </a:xfrm>
        </p:spPr>
        <p:txBody>
          <a:bodyPr>
            <a:normAutofit/>
          </a:bodyPr>
          <a:lstStyle/>
          <a:p>
            <a:pPr marL="0" indent="0" algn="ctr">
              <a:buNone/>
            </a:pPr>
            <a:r>
              <a:rPr lang="en-US" sz="8800" dirty="0" smtClean="0">
                <a:latin typeface="Times New Roman" panose="02020603050405020304" pitchFamily="18" charset="0"/>
                <a:cs typeface="Times New Roman" panose="02020603050405020304" pitchFamily="18" charset="0"/>
              </a:rPr>
              <a:t>CẢM ƠN THẦY CÔ </a:t>
            </a:r>
          </a:p>
          <a:p>
            <a:pPr marL="0" indent="0" algn="ctr">
              <a:buNone/>
            </a:pPr>
            <a:r>
              <a:rPr lang="en-US" sz="8800" dirty="0" smtClean="0">
                <a:latin typeface="Times New Roman" panose="02020603050405020304" pitchFamily="18" charset="0"/>
                <a:cs typeface="Times New Roman" panose="02020603050405020304" pitchFamily="18" charset="0"/>
              </a:rPr>
              <a:t>VÀ CÁC BẠN </a:t>
            </a:r>
          </a:p>
          <a:p>
            <a:pPr marL="0" indent="0" algn="ctr">
              <a:buNone/>
            </a:pPr>
            <a:r>
              <a:rPr lang="en-US" sz="8800" dirty="0" smtClean="0">
                <a:latin typeface="Times New Roman" panose="02020603050405020304" pitchFamily="18" charset="0"/>
                <a:cs typeface="Times New Roman" panose="02020603050405020304" pitchFamily="18" charset="0"/>
              </a:rPr>
              <a:t>ĐÃ CHÚ Ý </a:t>
            </a:r>
          </a:p>
          <a:p>
            <a:pPr marL="0" indent="0" algn="ctr">
              <a:buNone/>
            </a:pPr>
            <a:r>
              <a:rPr lang="en-US" sz="8800" dirty="0" smtClean="0">
                <a:latin typeface="Times New Roman" panose="02020603050405020304" pitchFamily="18" charset="0"/>
                <a:cs typeface="Times New Roman" panose="02020603050405020304" pitchFamily="18" charset="0"/>
              </a:rPr>
              <a:t>LẮNG NGHE</a:t>
            </a:r>
            <a:endParaRPr lang="vi-V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95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FB0E36-3026-4272-9C5E-B77696499069}"/>
              </a:ext>
            </a:extLst>
          </p:cNvPr>
          <p:cNvSpPr>
            <a:spLocks noGrp="1"/>
          </p:cNvSpPr>
          <p:nvPr>
            <p:ph type="title"/>
          </p:nvPr>
        </p:nvSpPr>
        <p:spPr>
          <a:xfrm>
            <a:off x="838200" y="422790"/>
            <a:ext cx="10515600" cy="1325563"/>
          </a:xfrm>
        </p:spPr>
        <p:txBody>
          <a:bodyPr/>
          <a:lstStyle/>
          <a:p>
            <a:pPr algn="ctr"/>
            <a:r>
              <a:rPr lang="en-US" b="1" dirty="0">
                <a:latin typeface="Times New Roman" panose="02020603050405020304" pitchFamily="18" charset="0"/>
                <a:cs typeface="Times New Roman" panose="02020603050405020304" pitchFamily="18" charset="0"/>
              </a:rPr>
              <a:t>NỘI DUNG ĐỀ TÀI </a:t>
            </a:r>
          </a:p>
        </p:txBody>
      </p:sp>
      <p:sp>
        <p:nvSpPr>
          <p:cNvPr id="3" name="Content Placeholder 2">
            <a:extLst>
              <a:ext uri="{FF2B5EF4-FFF2-40B4-BE49-F238E27FC236}">
                <a16:creationId xmlns="" xmlns:a16="http://schemas.microsoft.com/office/drawing/2014/main" id="{5A4891DC-8A59-42FE-A087-6BB269CD8618}"/>
              </a:ext>
            </a:extLst>
          </p:cNvPr>
          <p:cNvSpPr>
            <a:spLocks noGrp="1"/>
          </p:cNvSpPr>
          <p:nvPr>
            <p:ph idx="1"/>
          </p:nvPr>
        </p:nvSpPr>
        <p:spPr>
          <a:xfrm>
            <a:off x="526191" y="1401612"/>
            <a:ext cx="11139617" cy="4351338"/>
          </a:xfrm>
        </p:spPr>
        <p:txBody>
          <a:bodyPr anchor="ctr">
            <a:normAutofit/>
          </a:bodyPr>
          <a:lstStyle/>
          <a:p>
            <a:pPr>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 Ch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ơng</a:t>
            </a:r>
            <a:r>
              <a:rPr lang="en-US" sz="4000" b="1" dirty="0">
                <a:latin typeface="Times New Roman" panose="02020603050405020304" pitchFamily="18" charset="0"/>
                <a:cs typeface="Times New Roman" panose="02020603050405020304" pitchFamily="18" charset="0"/>
              </a:rPr>
              <a:t> 1</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Giới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thiệu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đề</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tài</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 Ch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ơng</a:t>
            </a:r>
            <a:r>
              <a:rPr lang="en-US" sz="4000" b="1" dirty="0">
                <a:latin typeface="Times New Roman" panose="02020603050405020304" pitchFamily="18" charset="0"/>
                <a:cs typeface="Times New Roman" panose="02020603050405020304" pitchFamily="18" charset="0"/>
              </a:rPr>
              <a:t> 2</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thuyết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đề</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tài</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 Ch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ơng</a:t>
            </a:r>
            <a:r>
              <a:rPr lang="en-US" sz="4000" b="1" dirty="0">
                <a:latin typeface="Times New Roman" panose="02020603050405020304" pitchFamily="18" charset="0"/>
                <a:cs typeface="Times New Roman" panose="02020603050405020304" pitchFamily="18" charset="0"/>
              </a:rPr>
              <a:t> 3</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Thu </a:t>
            </a:r>
            <a:r>
              <a:rPr lang="en-US" sz="4000" dirty="0" err="1" smtClean="0">
                <a:latin typeface="Times New Roman" panose="02020603050405020304" pitchFamily="18" charset="0"/>
                <a:cs typeface="Times New Roman" panose="02020603050405020304" pitchFamily="18" charset="0"/>
              </a:rPr>
              <a:t>thập</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phân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tích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biểu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đồ</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 Ch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ơng</a:t>
            </a:r>
            <a:r>
              <a:rPr lang="en-US" sz="4000" b="1" dirty="0">
                <a:latin typeface="Times New Roman" panose="02020603050405020304" pitchFamily="18" charset="0"/>
                <a:cs typeface="Times New Roman" panose="02020603050405020304" pitchFamily="18" charset="0"/>
              </a:rPr>
              <a:t> 4</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Xây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dựng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mô</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hình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dự</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đoán</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 Ch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ơng</a:t>
            </a:r>
            <a:r>
              <a:rPr lang="en-US" sz="4000" b="1" dirty="0">
                <a:latin typeface="Times New Roman" panose="02020603050405020304" pitchFamily="18" charset="0"/>
                <a:cs typeface="Times New Roman" panose="02020603050405020304" pitchFamily="18" charset="0"/>
              </a:rPr>
              <a:t> 5</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luận</a:t>
            </a:r>
            <a:r>
              <a:rPr lang="en-US" sz="4000" dirty="0">
                <a:latin typeface="Times New Roman" panose="02020603050405020304" pitchFamily="18" charset="0"/>
                <a:cs typeface="Times New Roman" panose="02020603050405020304" pitchFamily="18" charset="0"/>
              </a:rPr>
              <a:t>.</a:t>
            </a:r>
          </a:p>
        </p:txBody>
      </p:sp>
      <p:cxnSp>
        <p:nvCxnSpPr>
          <p:cNvPr id="5" name="Straight Connector 4">
            <a:extLst>
              <a:ext uri="{FF2B5EF4-FFF2-40B4-BE49-F238E27FC236}">
                <a16:creationId xmlns="" xmlns:a16="http://schemas.microsoft.com/office/drawing/2014/main" id="{75AF36C7-1445-4F5E-8821-53B8CB1647B7}"/>
              </a:ext>
            </a:extLst>
          </p:cNvPr>
          <p:cNvCxnSpPr>
            <a:cxnSpLocks/>
          </p:cNvCxnSpPr>
          <p:nvPr/>
        </p:nvCxnSpPr>
        <p:spPr>
          <a:xfrm>
            <a:off x="4506097" y="1581665"/>
            <a:ext cx="30891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41531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0" y="1070919"/>
            <a:ext cx="5870490" cy="5787081"/>
          </a:xfrm>
        </p:spPr>
        <p:txBody>
          <a:bodyPr>
            <a:normAutofit/>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COVID-19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smtClean="0">
              <a:effectLst/>
              <a:latin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-COVID-19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hô</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hấp</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nhiễm</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gây</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chủng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virus corona SARS-CoV-2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biến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a:t>
            </a:r>
            <a:r>
              <a:rPr lang="vi-VN" sz="2400" dirty="0">
                <a:solidFill>
                  <a:srgbClr val="333333"/>
                </a:solidFill>
                <a:latin typeface="Times New Roman" panose="02020603050405020304" pitchFamily="18" charset="0"/>
                <a:cs typeface="Times New Roman" panose="02020603050405020304" pitchFamily="18" charset="0"/>
              </a:rPr>
              <a:t>Phương thức lây truyền </a:t>
            </a:r>
            <a:r>
              <a:rPr lang="vi-VN" sz="2400" dirty="0" smtClean="0">
                <a:solidFill>
                  <a:srgbClr val="333333"/>
                </a:solidFill>
                <a:latin typeface="Times New Roman" panose="02020603050405020304" pitchFamily="18" charset="0"/>
                <a:cs typeface="Times New Roman" panose="02020603050405020304" pitchFamily="18" charset="0"/>
              </a:rPr>
              <a:t>chính</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trực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cs typeface="Times New Roman" panose="02020603050405020304" pitchFamily="18" charset="0"/>
              </a:rPr>
              <a:t>tiếp</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tiếp</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xúc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cs typeface="Times New Roman" panose="02020603050405020304" pitchFamily="18" charset="0"/>
              </a:rPr>
              <a:t>và</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khí</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dung.</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vi-VN" sz="2400" dirty="0" smtClean="0">
                <a:solidFill>
                  <a:srgbClr val="333333"/>
                </a:solidFill>
                <a:latin typeface="Times New Roman" panose="02020603050405020304" pitchFamily="18" charset="0"/>
                <a:cs typeface="Times New Roman" panose="02020603050405020304" pitchFamily="18" charset="0"/>
              </a:rPr>
              <a:t>-Do </a:t>
            </a:r>
            <a:r>
              <a:rPr lang="vi-VN" sz="2400" dirty="0">
                <a:solidFill>
                  <a:srgbClr val="333333"/>
                </a:solidFill>
                <a:latin typeface="Times New Roman" panose="02020603050405020304" pitchFamily="18" charset="0"/>
                <a:cs typeface="Times New Roman" panose="02020603050405020304" pitchFamily="18" charset="0"/>
              </a:rPr>
              <a:t>cách thức lây nhiễm qua đường hô hấp khiến COVID-19 là căn bệnh rất dễ lây lan trong những không gian hẹp, kín, những chỗ đông người và tiếp xúc </a:t>
            </a:r>
            <a:r>
              <a:rPr lang="vi-VN" sz="2400" dirty="0" smtClean="0">
                <a:solidFill>
                  <a:srgbClr val="333333"/>
                </a:solidFill>
                <a:latin typeface="Times New Roman" panose="02020603050405020304" pitchFamily="18" charset="0"/>
                <a:cs typeface="Times New Roman" panose="02020603050405020304" pitchFamily="18" charset="0"/>
              </a:rPr>
              <a:t>gần.</a:t>
            </a:r>
            <a:endParaRPr lang="en-US" dirty="0"/>
          </a:p>
        </p:txBody>
      </p:sp>
      <p:sp>
        <p:nvSpPr>
          <p:cNvPr id="4" name="TextBox 3">
            <a:extLst>
              <a:ext uri="{FF2B5EF4-FFF2-40B4-BE49-F238E27FC236}">
                <a16:creationId xmlns="" xmlns:a16="http://schemas.microsoft.com/office/drawing/2014/main" id="{6B85B7B1-89C1-4F45-BEAC-979D94378A47}"/>
              </a:ext>
            </a:extLst>
          </p:cNvPr>
          <p:cNvSpPr txBox="1"/>
          <p:nvPr/>
        </p:nvSpPr>
        <p:spPr>
          <a:xfrm>
            <a:off x="1277895" y="218298"/>
            <a:ext cx="10231394"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1</a:t>
            </a:r>
            <a:r>
              <a:rPr lang="en-US" sz="4000" dirty="0">
                <a:latin typeface="Times New Roman" panose="02020603050405020304" pitchFamily="18" charset="0"/>
                <a:cs typeface="Times New Roman" panose="02020603050405020304" pitchFamily="18" charset="0"/>
              </a:rPr>
              <a:t>: </a:t>
            </a: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GIỚI THIỆU ĐỀ TÀI</a:t>
            </a:r>
            <a:endParaRPr lang="en-US" dirty="0"/>
          </a:p>
        </p:txBody>
      </p:sp>
      <p:sp>
        <p:nvSpPr>
          <p:cNvPr id="5" name="Content Placeholder 2">
            <a:extLst>
              <a:ext uri="{FF2B5EF4-FFF2-40B4-BE49-F238E27FC236}">
                <a16:creationId xmlns="" xmlns:a16="http://schemas.microsoft.com/office/drawing/2014/main" id="{B18E5B6F-81F1-4A18-B385-DE62F7F29CDA}"/>
              </a:ext>
            </a:extLst>
          </p:cNvPr>
          <p:cNvSpPr txBox="1">
            <a:spLocks/>
          </p:cNvSpPr>
          <p:nvPr/>
        </p:nvSpPr>
        <p:spPr>
          <a:xfrm>
            <a:off x="6019800" y="926184"/>
            <a:ext cx="6172199" cy="59318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b="1" dirty="0" err="1">
                <a:latin typeface="Times New Roman" panose="02020603050405020304" pitchFamily="18" charset="0"/>
                <a:cs typeface="Times New Roman" panose="02020603050405020304" pitchFamily="18" charset="0"/>
              </a:rPr>
              <a:t>Vắc-xin</a:t>
            </a:r>
            <a:r>
              <a:rPr lang="en-US" b="1" dirty="0">
                <a:latin typeface="Times New Roman" panose="02020603050405020304" pitchFamily="18" charset="0"/>
                <a:cs typeface="Times New Roman" panose="02020603050405020304" pitchFamily="18" charset="0"/>
              </a:rPr>
              <a:t> COVID-19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Vắc-xin COVID-19 là chế phẩm sinh học cung cấp khả năng miễn dịch, loại Vắc-xin truyền tin RNA (mRNA) dạy các tế bào cách tạo protein giúp kích hoạt phản ứng miễn dịch bên trong cơ thể</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333333"/>
                </a:solidFill>
                <a:latin typeface="Times New Roman" panose="02020603050405020304" pitchFamily="18" charset="0"/>
                <a:cs typeface="Times New Roman" panose="02020603050405020304" pitchFamily="18" charset="0"/>
              </a:rPr>
              <a:t>	</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vi-VN" sz="2400" dirty="0">
                <a:solidFill>
                  <a:srgbClr val="333333"/>
                </a:solidFill>
                <a:latin typeface="Times New Roman" panose="02020603050405020304" pitchFamily="18" charset="0"/>
                <a:cs typeface="Times New Roman" panose="02020603050405020304" pitchFamily="18" charset="0"/>
              </a:rPr>
              <a:t>-Có nhiều loại Vắc-xin được WHO phê duyệt và chứng nhận an toàn để cấp phép sử dụng như AstraZeneca, Moderna, Pfizer/BioNTech, Sputnik V, Sinopharm, Janssen, SinoVac … </a:t>
            </a:r>
            <a:endParaRPr lang="en-US" dirty="0"/>
          </a:p>
        </p:txBody>
      </p:sp>
      <p:cxnSp>
        <p:nvCxnSpPr>
          <p:cNvPr id="6" name="Straight Connector 5"/>
          <p:cNvCxnSpPr/>
          <p:nvPr/>
        </p:nvCxnSpPr>
        <p:spPr>
          <a:xfrm>
            <a:off x="6019800" y="926184"/>
            <a:ext cx="0" cy="5818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9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0" y="864974"/>
            <a:ext cx="6163025" cy="3351380"/>
          </a:xfrm>
        </p:spPr>
        <p:txBody>
          <a:bodyPr>
            <a:normAutofit fontScale="92500" lnSpcReduction="20000"/>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Big Data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smtClean="0">
              <a:effectLst/>
              <a:latin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Big Data nghĩa là Dữ liệu lớn dùng để mô tả khối lượng dữ liệu lớn, bao gồm có cấu trúc và không có cấu trúc, lượng dữ liệu này cung cấp thông tin cho doanh nghiệp, tổ chức theo cơ sở hằng ngày, hằng giờ, hằng phút, thậm chí hằng </a:t>
            </a:r>
            <a:r>
              <a:rPr lang="vi-V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giây.</a:t>
            </a:r>
          </a:p>
          <a:p>
            <a:pPr marL="0" indent="0" algn="just" hangingPunct="0">
              <a:lnSpc>
                <a:spcPct val="150000"/>
              </a:lnSpc>
              <a:spcBef>
                <a:spcPts val="0"/>
              </a:spcBef>
              <a:buNone/>
            </a:pPr>
            <a:r>
              <a:rPr lang="vi-VN" sz="2400" dirty="0">
                <a:solidFill>
                  <a:srgbClr val="333333"/>
                </a:solidFill>
                <a:latin typeface="Times New Roman" panose="02020603050405020304" pitchFamily="18" charset="0"/>
                <a:cs typeface="Times New Roman" panose="02020603050405020304" pitchFamily="18" charset="0"/>
              </a:rPr>
              <a:t>		</a:t>
            </a:r>
            <a:endParaRPr lang="en-US" dirty="0"/>
          </a:p>
        </p:txBody>
      </p:sp>
      <p:sp>
        <p:nvSpPr>
          <p:cNvPr id="4" name="TextBox 3">
            <a:extLst>
              <a:ext uri="{FF2B5EF4-FFF2-40B4-BE49-F238E27FC236}">
                <a16:creationId xmlns="" xmlns:a16="http://schemas.microsoft.com/office/drawing/2014/main" id="{6B85B7B1-89C1-4F45-BEAC-979D94378A47}"/>
              </a:ext>
            </a:extLst>
          </p:cNvPr>
          <p:cNvSpPr txBox="1"/>
          <p:nvPr/>
        </p:nvSpPr>
        <p:spPr>
          <a:xfrm>
            <a:off x="1277895" y="218298"/>
            <a:ext cx="10231394"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2</a:t>
            </a:r>
            <a:r>
              <a:rPr lang="en-US" sz="40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LÝ THUYẾT ĐỀ TÀI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84" y="3970726"/>
            <a:ext cx="4326255" cy="2668905"/>
          </a:xfrm>
          <a:prstGeom prst="rect">
            <a:avLst/>
          </a:prstGeom>
        </p:spPr>
      </p:pic>
      <p:sp>
        <p:nvSpPr>
          <p:cNvPr id="6" name="Content Placeholder 2">
            <a:extLst>
              <a:ext uri="{FF2B5EF4-FFF2-40B4-BE49-F238E27FC236}">
                <a16:creationId xmlns="" xmlns:a16="http://schemas.microsoft.com/office/drawing/2014/main" id="{B18E5B6F-81F1-4A18-B385-DE62F7F29CDA}"/>
              </a:ext>
            </a:extLst>
          </p:cNvPr>
          <p:cNvSpPr txBox="1">
            <a:spLocks/>
          </p:cNvSpPr>
          <p:nvPr/>
        </p:nvSpPr>
        <p:spPr>
          <a:xfrm>
            <a:off x="6163026" y="864974"/>
            <a:ext cx="6028974" cy="385061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sz="3300" b="1" dirty="0" err="1" smtClean="0">
                <a:latin typeface="Times New Roman" panose="02020603050405020304" pitchFamily="18" charset="0"/>
                <a:cs typeface="Times New Roman" panose="02020603050405020304" pitchFamily="18" charset="0"/>
              </a:rPr>
              <a:t>Khoa</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học</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dữ</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liệu</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là</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gì</a:t>
            </a:r>
            <a:r>
              <a:rPr lang="en-US" sz="3300" b="1" dirty="0" smtClean="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35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Là ngành khoa học về việc quản trị, lưu trữ và phân tích dữ liệu, trích xuất các giá trị từ dữ liệu để tìm ra các insight, tri thức hành động và quyết định.</a:t>
            </a:r>
          </a:p>
          <a:p>
            <a:pPr marL="0" indent="0" algn="just" hangingPunct="0">
              <a:lnSpc>
                <a:spcPct val="150000"/>
              </a:lnSpc>
              <a:spcBef>
                <a:spcPts val="0"/>
              </a:spcBef>
              <a:buFont typeface="Arial" panose="020B0604020202020204" pitchFamily="34" charset="0"/>
              <a:buNone/>
            </a:pPr>
            <a:r>
              <a:rPr lang="vi-VN" sz="3500" dirty="0" smtClean="0">
                <a:solidFill>
                  <a:srgbClr val="333333"/>
                </a:solidFill>
                <a:latin typeface="Times New Roman" panose="02020603050405020304" pitchFamily="18" charset="0"/>
                <a:cs typeface="Times New Roman" panose="02020603050405020304" pitchFamily="18" charset="0"/>
              </a:rPr>
              <a:t>	-Các lĩnh vực của Khoa học dữ liệu: Học máy (Machine Learning), Khai thác dữ liệu (Data mining), Lập trình (Programming), Thống kê (Statistic), Phân tích (Analyzing).</a:t>
            </a:r>
            <a:r>
              <a:rPr lang="vi-VN" sz="2400" dirty="0" smtClean="0">
                <a:solidFill>
                  <a:srgbClr val="333333"/>
                </a:solidFill>
                <a:latin typeface="Times New Roman" panose="02020603050405020304" pitchFamily="18" charset="0"/>
                <a:cs typeface="Times New Roman" panose="02020603050405020304" pitchFamily="18" charset="0"/>
              </a:rPr>
              <a:t>	</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3639" y="4216354"/>
            <a:ext cx="3991548" cy="2423277"/>
          </a:xfrm>
          <a:prstGeom prst="rect">
            <a:avLst/>
          </a:prstGeom>
        </p:spPr>
      </p:pic>
      <p:cxnSp>
        <p:nvCxnSpPr>
          <p:cNvPr id="8" name="Straight Connector 7"/>
          <p:cNvCxnSpPr/>
          <p:nvPr/>
        </p:nvCxnSpPr>
        <p:spPr>
          <a:xfrm>
            <a:off x="6163026" y="1121344"/>
            <a:ext cx="0" cy="5518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9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0" y="782595"/>
            <a:ext cx="6190735" cy="5988908"/>
          </a:xfrm>
        </p:spPr>
        <p:txBody>
          <a:bodyPr>
            <a:normAutofit/>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Data Mining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457200" lvl="1" indent="0" algn="just" hangingPunct="0">
              <a:lnSpc>
                <a:spcPct val="150000"/>
              </a:lnSpc>
              <a:spcBef>
                <a:spcPts val="1000"/>
              </a:spcBef>
              <a:spcAft>
                <a:spcPts val="1000"/>
              </a:spcAft>
              <a:buNone/>
            </a:pPr>
            <a:r>
              <a:rPr lang="en-US"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-L</a:t>
            </a:r>
            <a:r>
              <a:rPr lang="vi-VN"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à </a:t>
            </a:r>
            <a:r>
              <a:rPr lang="vi-VN"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Khai phá Dữ liệu, là quá trình phân loại, trích xuất, sắp xếp tập dữ liệu lớn để thiết lập các mối liên hệ, xác định mẫu để đưa ra hướng giải quyết vấn đề nhờ phân tích dữ liệu, sử dụng những dữ liệu có giá trị tiềm ẩn từ bên trong lượng lớn dữ liệu được lưu trữ trong Cơ sở dữ liệu. </a:t>
            </a:r>
            <a:endParaRPr lang="vi-VN"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vi-VN" sz="2400" dirty="0">
                <a:solidFill>
                  <a:srgbClr val="333333"/>
                </a:solidFill>
                <a:latin typeface="Times New Roman" panose="02020603050405020304" pitchFamily="18" charset="0"/>
                <a:cs typeface="Times New Roman" panose="02020603050405020304" pitchFamily="18" charset="0"/>
              </a:rPr>
              <a:t>		</a:t>
            </a:r>
            <a:endParaRPr lang="en-US" dirty="0"/>
          </a:p>
        </p:txBody>
      </p:sp>
      <p:sp>
        <p:nvSpPr>
          <p:cNvPr id="13" name="Content Placeholder 2">
            <a:extLst>
              <a:ext uri="{FF2B5EF4-FFF2-40B4-BE49-F238E27FC236}">
                <a16:creationId xmlns="" xmlns:a16="http://schemas.microsoft.com/office/drawing/2014/main" id="{B18E5B6F-81F1-4A18-B385-DE62F7F29CDA}"/>
              </a:ext>
            </a:extLst>
          </p:cNvPr>
          <p:cNvSpPr txBox="1">
            <a:spLocks/>
          </p:cNvSpPr>
          <p:nvPr/>
        </p:nvSpPr>
        <p:spPr>
          <a:xfrm>
            <a:off x="6586341" y="145286"/>
            <a:ext cx="4933152" cy="2821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333333"/>
                </a:solidFill>
                <a:latin typeface="Times New Roman" panose="02020603050405020304" pitchFamily="18" charset="0"/>
                <a:cs typeface="Times New Roman" panose="02020603050405020304" pitchFamily="18" charset="0"/>
              </a:rPr>
              <a:t>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692" y="4535948"/>
            <a:ext cx="4266667" cy="2235555"/>
          </a:xfrm>
          <a:prstGeom prst="rect">
            <a:avLst/>
          </a:prstGeom>
          <a:ln w="3175">
            <a:solidFill>
              <a:schemeClr val="tx1"/>
            </a:solidFill>
          </a:ln>
        </p:spPr>
      </p:pic>
      <p:sp>
        <p:nvSpPr>
          <p:cNvPr id="6" name="Content Placeholder 2">
            <a:extLst>
              <a:ext uri="{FF2B5EF4-FFF2-40B4-BE49-F238E27FC236}">
                <a16:creationId xmlns="" xmlns:a16="http://schemas.microsoft.com/office/drawing/2014/main" id="{B18E5B6F-81F1-4A18-B385-DE62F7F29CDA}"/>
              </a:ext>
            </a:extLst>
          </p:cNvPr>
          <p:cNvSpPr txBox="1">
            <a:spLocks/>
          </p:cNvSpPr>
          <p:nvPr/>
        </p:nvSpPr>
        <p:spPr>
          <a:xfrm>
            <a:off x="6190736" y="82378"/>
            <a:ext cx="6001264" cy="40832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Machine Learning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smtClean="0">
                <a:solidFill>
                  <a:srgbClr val="333333"/>
                </a:solidFill>
                <a:latin typeface="Times New Roman" panose="02020603050405020304" pitchFamily="18" charset="0"/>
                <a:cs typeface="Times New Roman" panose="02020603050405020304" pitchFamily="18" charset="0"/>
              </a:rPr>
              <a:t>-</a:t>
            </a:r>
            <a:r>
              <a:rPr lang="en-US" sz="2600" dirty="0" err="1" smtClean="0">
                <a:solidFill>
                  <a:srgbClr val="333333"/>
                </a:solidFill>
                <a:latin typeface="Times New Roman" panose="02020603050405020304" pitchFamily="18" charset="0"/>
                <a:cs typeface="Times New Roman" panose="02020603050405020304" pitchFamily="18" charset="0"/>
              </a:rPr>
              <a:t>Là</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lĩnh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vực</a:t>
            </a:r>
            <a:r>
              <a:rPr lang="en-US" sz="2600" dirty="0" smtClean="0">
                <a:solidFill>
                  <a:srgbClr val="333333"/>
                </a:solidFill>
                <a:latin typeface="Times New Roman" panose="02020603050405020304" pitchFamily="18" charset="0"/>
                <a:cs typeface="Times New Roman" panose="02020603050405020304" pitchFamily="18" charset="0"/>
              </a:rPr>
              <a:t> con </a:t>
            </a:r>
            <a:r>
              <a:rPr lang="en-US" sz="2600" dirty="0" err="1" smtClean="0">
                <a:solidFill>
                  <a:srgbClr val="333333"/>
                </a:solidFill>
                <a:latin typeface="Times New Roman" panose="02020603050405020304" pitchFamily="18" charset="0"/>
                <a:cs typeface="Times New Roman" panose="02020603050405020304" pitchFamily="18" charset="0"/>
              </a:rPr>
              <a:t>của</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Trí</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tuệ</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nhân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tạo</a:t>
            </a:r>
            <a:r>
              <a:rPr lang="en-US" sz="2600" dirty="0" smtClean="0">
                <a:solidFill>
                  <a:srgbClr val="333333"/>
                </a:solidFill>
                <a:latin typeface="Times New Roman" panose="02020603050405020304" pitchFamily="18" charset="0"/>
                <a:cs typeface="Times New Roman" panose="02020603050405020304" pitchFamily="18" charset="0"/>
              </a:rPr>
              <a:t> (AI - Artificial Intelligence) </a:t>
            </a:r>
            <a:r>
              <a:rPr lang="en-US" sz="2600" dirty="0" err="1" smtClean="0">
                <a:solidFill>
                  <a:srgbClr val="333333"/>
                </a:solidFill>
                <a:latin typeface="Times New Roman" panose="02020603050405020304" pitchFamily="18" charset="0"/>
                <a:cs typeface="Times New Roman" panose="02020603050405020304" pitchFamily="18" charset="0"/>
              </a:rPr>
              <a:t>và</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là</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nền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tảng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của</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lĩnh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vực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Học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sâu</a:t>
            </a:r>
            <a:r>
              <a:rPr lang="en-US" sz="2600" dirty="0" smtClean="0">
                <a:solidFill>
                  <a:srgbClr val="333333"/>
                </a:solidFill>
                <a:latin typeface="Times New Roman" panose="02020603050405020304" pitchFamily="18" charset="0"/>
                <a:cs typeface="Times New Roman" panose="02020603050405020304" pitchFamily="18" charset="0"/>
              </a:rPr>
              <a:t> (Deep Learning)</a:t>
            </a:r>
          </a:p>
          <a:p>
            <a:pPr marL="0" indent="0" algn="just" hangingPunct="0">
              <a:lnSpc>
                <a:spcPct val="150000"/>
              </a:lnSpc>
              <a:spcBef>
                <a:spcPts val="0"/>
              </a:spcBef>
              <a:buNone/>
            </a:pP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Có</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rất</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nhiều</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ứng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dụng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đã</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mang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lại</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rất</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nhiều</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lợi</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ích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Xử</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lý</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ảnh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Phân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tích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văn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bản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Khai</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phá</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dữ</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liệu</a:t>
            </a:r>
            <a:r>
              <a:rPr lang="en-US" sz="2600" dirty="0" smtClean="0">
                <a:solidFill>
                  <a:srgbClr val="333333"/>
                </a:solidFill>
                <a:latin typeface="Times New Roman" panose="02020603050405020304" pitchFamily="18" charset="0"/>
                <a:cs typeface="Times New Roman" panose="02020603050405020304" pitchFamily="18" charset="0"/>
              </a:rPr>
              <a:t> …. </a:t>
            </a:r>
            <a:r>
              <a:rPr lang="vi-VN" sz="2600" dirty="0">
                <a:solidFill>
                  <a:srgbClr val="333333"/>
                </a:solidFill>
                <a:latin typeface="Times New Roman" panose="02020603050405020304" pitchFamily="18" charset="0"/>
                <a:cs typeface="Times New Roman" panose="02020603050405020304" pitchFamily="18" charset="0"/>
              </a:rPr>
              <a:t>Có 2 loại thuật toán cơ </a:t>
            </a:r>
            <a:r>
              <a:rPr lang="vi-VN" sz="2600" dirty="0" smtClean="0">
                <a:solidFill>
                  <a:srgbClr val="333333"/>
                </a:solidFill>
                <a:latin typeface="Times New Roman" panose="02020603050405020304" pitchFamily="18" charset="0"/>
                <a:cs typeface="Times New Roman" panose="02020603050405020304" pitchFamily="18" charset="0"/>
              </a:rPr>
              <a:t>bản: Học </a:t>
            </a:r>
            <a:r>
              <a:rPr lang="vi-VN" sz="2600" dirty="0">
                <a:solidFill>
                  <a:srgbClr val="333333"/>
                </a:solidFill>
                <a:latin typeface="Times New Roman" panose="02020603050405020304" pitchFamily="18" charset="0"/>
                <a:cs typeface="Times New Roman" panose="02020603050405020304" pitchFamily="18" charset="0"/>
              </a:rPr>
              <a:t>có giám sát (Supervised Learning) và Học không có giám sát (Unsupervised Learning)</a:t>
            </a:r>
            <a:endParaRPr lang="en-US" sz="2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648" y="3888509"/>
            <a:ext cx="3901440" cy="2794000"/>
          </a:xfrm>
          <a:prstGeom prst="rect">
            <a:avLst/>
          </a:prstGeom>
          <a:ln w="3175">
            <a:solidFill>
              <a:schemeClr val="tx1"/>
            </a:solidFill>
          </a:ln>
        </p:spPr>
      </p:pic>
      <p:cxnSp>
        <p:nvCxnSpPr>
          <p:cNvPr id="8" name="Straight Connector 7"/>
          <p:cNvCxnSpPr/>
          <p:nvPr/>
        </p:nvCxnSpPr>
        <p:spPr>
          <a:xfrm>
            <a:off x="6190735" y="323273"/>
            <a:ext cx="0" cy="6359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63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half" idx="1"/>
          </p:nvPr>
        </p:nvSpPr>
        <p:spPr>
          <a:xfrm>
            <a:off x="-1" y="942392"/>
            <a:ext cx="6347753" cy="3146557"/>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SQL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Viết tắt của Structured Query Language, là Ngôn ngữ Truy vấn dữ liệu mang tính Cấu trúc theo tiêu chuẩn </a:t>
            </a:r>
            <a:r>
              <a:rPr lang="vi-VN" sz="2400" dirty="0" smtClean="0">
                <a:latin typeface="Times New Roman" panose="02020603050405020304" pitchFamily="18" charset="0"/>
                <a:cs typeface="Times New Roman" panose="02020603050405020304" pitchFamily="18" charset="0"/>
              </a:rPr>
              <a:t>ANSI/ISO.</a:t>
            </a:r>
          </a:p>
          <a:p>
            <a:pPr marL="0" indent="0" algn="just">
              <a:buNone/>
            </a:pPr>
            <a:r>
              <a:rPr lang="vi-VN" sz="2400" dirty="0">
                <a:latin typeface="Times New Roman" panose="02020603050405020304" pitchFamily="18" charset="0"/>
                <a:cs typeface="Times New Roman" panose="02020603050405020304" pitchFamily="18" charset="0"/>
              </a:rPr>
              <a:t>	-SQL cơ bản được chia thành 4 loại: </a:t>
            </a:r>
            <a:r>
              <a:rPr lang="vi-VN" sz="2400" dirty="0" smtClean="0">
                <a:latin typeface="Times New Roman" panose="02020603050405020304" pitchFamily="18" charset="0"/>
                <a:cs typeface="Times New Roman" panose="02020603050405020304" pitchFamily="18" charset="0"/>
              </a:rPr>
              <a:t>DDL </a:t>
            </a:r>
            <a:r>
              <a:rPr lang="vi-VN" sz="2400" dirty="0">
                <a:latin typeface="Times New Roman" panose="02020603050405020304" pitchFamily="18" charset="0"/>
                <a:cs typeface="Times New Roman" panose="02020603050405020304" pitchFamily="18" charset="0"/>
              </a:rPr>
              <a:t>(Data </a:t>
            </a:r>
            <a:r>
              <a:rPr lang="vi-VN" sz="2400" dirty="0" smtClean="0">
                <a:latin typeface="Times New Roman" panose="02020603050405020304" pitchFamily="18" charset="0"/>
                <a:cs typeface="Times New Roman" panose="02020603050405020304" pitchFamily="18" charset="0"/>
              </a:rPr>
              <a:t>Definition </a:t>
            </a:r>
            <a:r>
              <a:rPr lang="vi-VN" sz="2400" dirty="0">
                <a:latin typeface="Times New Roman" panose="02020603050405020304" pitchFamily="18" charset="0"/>
                <a:cs typeface="Times New Roman" panose="02020603050405020304" pitchFamily="18" charset="0"/>
              </a:rPr>
              <a:t>Language), DML (Data Manipulation Language), DCL (Data Control Language</a:t>
            </a:r>
            <a:r>
              <a:rPr lang="vi-VN" sz="2400" dirty="0" smtClean="0">
                <a:latin typeface="Times New Roman" panose="02020603050405020304" pitchFamily="18" charset="0"/>
                <a:cs typeface="Times New Roman" panose="02020603050405020304" pitchFamily="18" charset="0"/>
              </a:rPr>
              <a:t>) và </a:t>
            </a:r>
            <a:r>
              <a:rPr lang="vi-VN" sz="2400" dirty="0">
                <a:latin typeface="Times New Roman" panose="02020603050405020304" pitchFamily="18" charset="0"/>
                <a:cs typeface="Times New Roman" panose="02020603050405020304" pitchFamily="18" charset="0"/>
              </a:rPr>
              <a:t>TCL (Transaction Control Language)	</a:t>
            </a:r>
            <a:endParaRPr lang="vi-VN" sz="2400" dirty="0" smtClean="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p:sp>
        <p:nvSpPr>
          <p:cNvPr id="5" name="Content Placeholder 5"/>
          <p:cNvSpPr txBox="1">
            <a:spLocks/>
          </p:cNvSpPr>
          <p:nvPr/>
        </p:nvSpPr>
        <p:spPr>
          <a:xfrm>
            <a:off x="6347754" y="517236"/>
            <a:ext cx="5844246" cy="63407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Cơ</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sở</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dữ</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liệu</a:t>
            </a:r>
            <a:r>
              <a:rPr lang="en-US" sz="2400" b="1" dirty="0" smtClean="0">
                <a:latin typeface="Times New Roman" panose="02020603050405020304" pitchFamily="18" charset="0"/>
                <a:cs typeface="Times New Roman" panose="02020603050405020304" pitchFamily="18" charset="0"/>
              </a:rPr>
              <a:t> MySQL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L</a:t>
            </a:r>
            <a:r>
              <a:rPr lang="vi-VN" sz="2400" dirty="0" smtClean="0">
                <a:latin typeface="Times New Roman" panose="02020603050405020304" pitchFamily="18" charset="0"/>
                <a:cs typeface="Times New Roman" panose="02020603050405020304" pitchFamily="18" charset="0"/>
              </a:rPr>
              <a:t>à Hệ quản trị Cơ sở dữ liệu mã nguồn miễn phí (free-source) phổ biến thế giới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sử dụng SQL, có tốc độ cao, ổn định, dễ dàng sử dụng và hoạt động được trên nhiều Hệ điều hành</a:t>
            </a:r>
            <a:r>
              <a:rPr lang="en-US" sz="2400"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MySQL phù hợp cho việc phát triển các ứng dụng có sử dụng truy cập Cơ sở dữ liệu trên Internet nhờ tốc độ và tính bảo mật cao</a:t>
            </a:r>
            <a:endParaRPr lang="vi-V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26627" y="4088949"/>
            <a:ext cx="3694496" cy="26763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452" y="4116957"/>
            <a:ext cx="4514850" cy="2333625"/>
          </a:xfrm>
          <a:prstGeom prst="rect">
            <a:avLst/>
          </a:prstGeom>
          <a:ln w="3175">
            <a:solidFill>
              <a:schemeClr val="tx1"/>
            </a:solidFill>
          </a:ln>
        </p:spPr>
      </p:pic>
      <p:cxnSp>
        <p:nvCxnSpPr>
          <p:cNvPr id="8" name="Straight Connector 7"/>
          <p:cNvCxnSpPr/>
          <p:nvPr/>
        </p:nvCxnSpPr>
        <p:spPr>
          <a:xfrm>
            <a:off x="6347753" y="433360"/>
            <a:ext cx="0" cy="6239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982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495535" y="442596"/>
            <a:ext cx="0" cy="6230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4"/>
          <p:cNvSpPr>
            <a:spLocks noGrp="1"/>
          </p:cNvSpPr>
          <p:nvPr>
            <p:ph sz="half" idx="1"/>
          </p:nvPr>
        </p:nvSpPr>
        <p:spPr>
          <a:xfrm>
            <a:off x="0" y="683490"/>
            <a:ext cx="6495533" cy="6174509"/>
          </a:xfrm>
        </p:spPr>
        <p:txBody>
          <a:bodyPr>
            <a:normAutofit/>
          </a:bodyPr>
          <a:lstStyle/>
          <a:p>
            <a:r>
              <a:rPr lang="en-US" sz="2400" b="1" dirty="0" smtClean="0">
                <a:latin typeface="Times New Roman" panose="02020603050405020304" pitchFamily="18" charset="0"/>
                <a:cs typeface="Times New Roman" panose="02020603050405020304" pitchFamily="18" charset="0"/>
              </a:rPr>
              <a:t>API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Là </a:t>
            </a:r>
            <a:r>
              <a:rPr lang="vi-VN" sz="2400" dirty="0">
                <a:latin typeface="Times New Roman" panose="02020603050405020304" pitchFamily="18" charset="0"/>
                <a:cs typeface="Times New Roman" panose="02020603050405020304" pitchFamily="18" charset="0"/>
              </a:rPr>
              <a:t>viết tắt của Application Programming Interface, nghĩa là Giao diện Lập trình Ứng dụng, là trung gian phần mềm cho phép 2 ứng dụng giao tiếp với nhau, có tính bảo mật và an toàn cao.</a:t>
            </a:r>
            <a:endParaRPr lang="vi-VN" sz="2400" dirty="0" smtClean="0">
              <a:latin typeface="Times New Roman" panose="02020603050405020304" pitchFamily="18" charset="0"/>
              <a:cs typeface="Times New Roman" panose="02020603050405020304" pitchFamily="18" charset="0"/>
            </a:endParaRPr>
          </a:p>
          <a:p>
            <a:pPr marL="0" indent="0" algn="just">
              <a:buNone/>
            </a:pPr>
            <a:r>
              <a:rPr lang="vi-VN" sz="2400" dirty="0">
                <a:latin typeface="Times New Roman" panose="02020603050405020304" pitchFamily="18" charset="0"/>
                <a:cs typeface="Times New Roman" panose="02020603050405020304" pitchFamily="18" charset="0"/>
              </a:rPr>
              <a:t>	-API có thể sử dụng cho hệ điều hành (Operating System), hệ thống cơ sở dữ liệu (Database System), hệ thống trên nền tảng web (Web-based System), phần cứng máy </a:t>
            </a:r>
            <a:r>
              <a:rPr lang="vi-VN" sz="2400" dirty="0" smtClean="0">
                <a:latin typeface="Times New Roman" panose="02020603050405020304" pitchFamily="18" charset="0"/>
                <a:cs typeface="Times New Roman" panose="02020603050405020304" pitchFamily="18" charset="0"/>
              </a:rPr>
              <a:t>tính.</a:t>
            </a:r>
            <a:endParaRPr lang="vi-VN" sz="2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158" y="3962650"/>
            <a:ext cx="5335216" cy="2800988"/>
          </a:xfrm>
          <a:prstGeom prst="rect">
            <a:avLst/>
          </a:prstGeom>
        </p:spPr>
      </p:pic>
      <p:sp>
        <p:nvSpPr>
          <p:cNvPr id="11" name="Content Placeholder 5"/>
          <p:cNvSpPr txBox="1">
            <a:spLocks/>
          </p:cNvSpPr>
          <p:nvPr/>
        </p:nvSpPr>
        <p:spPr>
          <a:xfrm>
            <a:off x="6495535" y="442596"/>
            <a:ext cx="5696465" cy="62300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Docker</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Là phần mềm cho phép lập trình viên triển khai, dựng và kiểm thử ứng dụng một cách nhanh chóng và là nền tảng mã nguồn mở.</a:t>
            </a:r>
            <a:r>
              <a:rPr lang="en-US" sz="2400" b="1" dirty="0" smtClean="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Docker đóng gói phần mềm vào các đơn vị tiêu chuẩn hóa được gọi là Container chứa mọi thứ mà phần mềm cần để chạy bao gồm thư viện, mã, công cụ hệ thống và thời gian chạy.</a:t>
            </a:r>
            <a:endParaRPr lang="vi-VN"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028" y="4338492"/>
            <a:ext cx="2476500" cy="2049304"/>
          </a:xfrm>
          <a:prstGeom prst="rect">
            <a:avLst/>
          </a:prstGeom>
        </p:spPr>
      </p:pic>
    </p:spTree>
    <p:extLst>
      <p:ext uri="{BB962C8B-B14F-4D97-AF65-F5344CB8AC3E}">
        <p14:creationId xmlns:p14="http://schemas.microsoft.com/office/powerpoint/2010/main" val="200828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B85B7B1-89C1-4F45-BEAC-979D94378A47}"/>
              </a:ext>
            </a:extLst>
          </p:cNvPr>
          <p:cNvSpPr txBox="1"/>
          <p:nvPr/>
        </p:nvSpPr>
        <p:spPr>
          <a:xfrm>
            <a:off x="1016000" y="102966"/>
            <a:ext cx="11092873"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a:t>
            </a:r>
            <a:r>
              <a:rPr lang="en-US" sz="4000" b="1" u="sng" dirty="0" smtClean="0">
                <a:latin typeface="Times New Roman" panose="02020603050405020304" pitchFamily="18" charset="0"/>
                <a:cs typeface="Times New Roman" panose="02020603050405020304" pitchFamily="18" charset="0"/>
              </a:rPr>
              <a:t>3</a:t>
            </a:r>
            <a:r>
              <a:rPr lang="en-US" sz="40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THU THẬP, PHÂN TÍCH VÀ BIỂU ĐỒ</a:t>
            </a:r>
            <a:endParaRPr lang="en-US" dirty="0"/>
          </a:p>
        </p:txBody>
      </p:sp>
      <p:sp>
        <p:nvSpPr>
          <p:cNvPr id="6" name="Content Placeholder 5"/>
          <p:cNvSpPr txBox="1">
            <a:spLocks/>
          </p:cNvSpPr>
          <p:nvPr/>
        </p:nvSpPr>
        <p:spPr>
          <a:xfrm>
            <a:off x="6382327" y="810852"/>
            <a:ext cx="5809674" cy="60471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hangingPunct="0"/>
            <a:r>
              <a:rPr lang="vi-VN" sz="2200" dirty="0" smtClean="0">
                <a:latin typeface="+mj-lt"/>
              </a:rPr>
              <a:t>Thu </a:t>
            </a:r>
            <a:r>
              <a:rPr lang="vi-VN" sz="2200" dirty="0">
                <a:latin typeface="+mj-lt"/>
              </a:rPr>
              <a:t>thập dữ liệu thông qua API bằng phương thức HTTP.</a:t>
            </a:r>
          </a:p>
          <a:p>
            <a:pPr lvl="0" hangingPunct="0"/>
            <a:r>
              <a:rPr lang="vi-VN" sz="2200" dirty="0" smtClean="0">
                <a:latin typeface="+mj-lt"/>
              </a:rPr>
              <a:t>Thu </a:t>
            </a:r>
            <a:r>
              <a:rPr lang="vi-VN" sz="2200" dirty="0">
                <a:latin typeface="+mj-lt"/>
              </a:rPr>
              <a:t>thập dữ liệu từ nền tảng đa người dùng Kaggle.</a:t>
            </a:r>
          </a:p>
          <a:p>
            <a:pPr lvl="0" hangingPunct="0"/>
            <a:r>
              <a:rPr lang="vi-VN" sz="2200" dirty="0" smtClean="0">
                <a:latin typeface="+mj-lt"/>
              </a:rPr>
              <a:t>Sử </a:t>
            </a:r>
            <a:r>
              <a:rPr lang="vi-VN" sz="2200" dirty="0">
                <a:latin typeface="+mj-lt"/>
              </a:rPr>
              <a:t>dụng ngôn ngữ lập trình Python để trích xuất, tiền xử lý (preprocessing)</a:t>
            </a:r>
          </a:p>
          <a:p>
            <a:pPr lvl="0" hangingPunct="0"/>
            <a:r>
              <a:rPr lang="vi-VN" sz="2200" dirty="0" smtClean="0">
                <a:latin typeface="+mj-lt"/>
              </a:rPr>
              <a:t>Lưu </a:t>
            </a:r>
            <a:r>
              <a:rPr lang="vi-VN" sz="2200" dirty="0">
                <a:latin typeface="+mj-lt"/>
              </a:rPr>
              <a:t>trữ dữ liệu vào Cơ sở dữ liệu MySQL </a:t>
            </a:r>
            <a:r>
              <a:rPr lang="vi-VN" sz="2200" dirty="0" smtClean="0">
                <a:latin typeface="+mj-lt"/>
              </a:rPr>
              <a:t>bằng </a:t>
            </a:r>
            <a:r>
              <a:rPr lang="vi-VN" sz="2200" dirty="0">
                <a:latin typeface="+mj-lt"/>
              </a:rPr>
              <a:t>Python.</a:t>
            </a:r>
          </a:p>
          <a:p>
            <a:pPr lvl="0" hangingPunct="0"/>
            <a:r>
              <a:rPr lang="vi-VN" sz="2200" dirty="0" smtClean="0">
                <a:latin typeface="+mj-lt"/>
              </a:rPr>
              <a:t>Sử </a:t>
            </a:r>
            <a:r>
              <a:rPr lang="vi-VN" sz="2200" dirty="0">
                <a:latin typeface="+mj-lt"/>
              </a:rPr>
              <a:t>dụng thư viện Matplotlib và Seaborn để phân tích và vẽ biểu đồ.</a:t>
            </a:r>
          </a:p>
          <a:p>
            <a:pPr lvl="0" hangingPunct="0"/>
            <a:r>
              <a:rPr lang="vi-VN" sz="2200" dirty="0" smtClean="0">
                <a:latin typeface="+mj-lt"/>
              </a:rPr>
              <a:t>Sử </a:t>
            </a:r>
            <a:r>
              <a:rPr lang="vi-VN" sz="2200" dirty="0">
                <a:latin typeface="+mj-lt"/>
              </a:rPr>
              <a:t>dụng thuật toán SVM, Polynomial Regression và Bayesian Ridge Regression để dự đoán.</a:t>
            </a:r>
          </a:p>
          <a:p>
            <a:pPr lvl="0" hangingPunct="0"/>
            <a:r>
              <a:rPr lang="vi-VN" sz="2200" dirty="0" smtClean="0">
                <a:latin typeface="+mj-lt"/>
              </a:rPr>
              <a:t>Sử </a:t>
            </a:r>
            <a:r>
              <a:rPr lang="vi-VN" sz="2200" dirty="0">
                <a:latin typeface="+mj-lt"/>
              </a:rPr>
              <a:t>dụng phần mềm Power BI để vẽ Dashboard báo cáo</a:t>
            </a:r>
            <a:r>
              <a:rPr lang="vi-VN" sz="2200" dirty="0" smtClean="0">
                <a:latin typeface="+mj-lt"/>
              </a:rPr>
              <a:t>.</a:t>
            </a:r>
          </a:p>
          <a:p>
            <a:pPr lvl="0" hangingPunct="0"/>
            <a:r>
              <a:rPr lang="vi-VN" sz="2200" dirty="0">
                <a:latin typeface="+mj-lt"/>
              </a:rPr>
              <a:t>Sử dụng Task Scheduler để lập lịch tự động và triển khai Apache Airflow bằng Docker để chạy tác vụ ETL</a:t>
            </a:r>
            <a:r>
              <a:rPr lang="vi-VN" sz="2200" dirty="0" smtClean="0">
                <a:latin typeface="+mj-lt"/>
              </a:rPr>
              <a:t>.</a:t>
            </a:r>
            <a:endParaRPr lang="vi-VN" sz="2200" dirty="0">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06" y="2249631"/>
            <a:ext cx="6047899" cy="2161699"/>
          </a:xfrm>
          <a:prstGeom prst="rect">
            <a:avLst/>
          </a:prstGeom>
          <a:ln w="9525">
            <a:solidFill>
              <a:schemeClr val="tx1"/>
            </a:solidFill>
          </a:ln>
        </p:spPr>
      </p:pic>
      <p:sp>
        <p:nvSpPr>
          <p:cNvPr id="3" name="Content Placeholder 2"/>
          <p:cNvSpPr>
            <a:spLocks noGrp="1"/>
          </p:cNvSpPr>
          <p:nvPr>
            <p:ph idx="1"/>
          </p:nvPr>
        </p:nvSpPr>
        <p:spPr>
          <a:xfrm>
            <a:off x="224906" y="1627918"/>
            <a:ext cx="2971375" cy="480970"/>
          </a:xfrm>
        </p:spPr>
        <p:txBody>
          <a:bodyPr>
            <a:normAutofit/>
          </a:bodyPr>
          <a:lstStyle/>
          <a:p>
            <a:pPr marL="0" indent="0">
              <a:buNone/>
            </a:pPr>
            <a:r>
              <a:rPr lang="en-US" b="1" i="1" dirty="0" err="1" smtClean="0">
                <a:latin typeface="Times New Roman" panose="02020603050405020304" pitchFamily="18" charset="0"/>
                <a:cs typeface="Times New Roman" panose="02020603050405020304" pitchFamily="18" charset="0"/>
              </a:rPr>
              <a:t>Kiến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trúc</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hệ</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thống</a:t>
            </a:r>
            <a:endParaRPr lang="vi-V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0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1" y="4385388"/>
            <a:ext cx="6290261" cy="2472612"/>
          </a:xfrm>
        </p:spPr>
        <p:txBody>
          <a:bodyPr>
            <a:normAutofit fontScale="92500" lnSpcReduction="10000"/>
          </a:bodyPr>
          <a:lstStyle/>
          <a:p>
            <a:pPr marL="0" indent="0" algn="just" hangingPunct="0">
              <a:lnSpc>
                <a:spcPct val="120000"/>
              </a:lnSpc>
              <a:spcBef>
                <a:spcPts val="0"/>
              </a:spcBef>
              <a:buNone/>
            </a:pPr>
            <a:r>
              <a:rPr lang="vi-VN" sz="2400" dirty="0" smtClean="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a:t>
            </a:r>
            <a:r>
              <a:rPr lang="vi-VN" sz="2400" dirty="0" smtClean="0">
                <a:solidFill>
                  <a:srgbClr val="333333"/>
                </a:solidFill>
                <a:latin typeface="Times New Roman" panose="02020603050405020304" pitchFamily="18" charset="0"/>
                <a:cs typeface="Times New Roman" panose="02020603050405020304" pitchFamily="18" charset="0"/>
              </a:rPr>
              <a:t>Tính đến ngày 23/1/2022, cả thế giới đã có 350 triệu ca nhiễm, 6 triệu ca tử vong và 280 triệu ca phục hồi. Châu Âu và châu Á là 2 châu lục có số ca nhiễm, tử vong và phục hồi cao nhất. </a:t>
            </a:r>
          </a:p>
          <a:p>
            <a:pPr marL="0" indent="0" algn="just" hangingPunct="0">
              <a:lnSpc>
                <a:spcPct val="120000"/>
              </a:lnSpc>
              <a:spcBef>
                <a:spcPts val="0"/>
              </a:spcBef>
              <a:buNone/>
            </a:pPr>
            <a:r>
              <a:rPr lang="en-US" sz="2400" dirty="0" smtClean="0">
                <a:solidFill>
                  <a:srgbClr val="333333"/>
                </a:solidFill>
                <a:latin typeface="Times New Roman" panose="02020603050405020304" pitchFamily="18" charset="0"/>
                <a:cs typeface="Times New Roman" panose="02020603050405020304" pitchFamily="18" charset="0"/>
              </a:rPr>
              <a:t>	-</a:t>
            </a:r>
            <a:r>
              <a:rPr lang="vi-VN" sz="2400" dirty="0" smtClean="0">
                <a:solidFill>
                  <a:srgbClr val="333333"/>
                </a:solidFill>
                <a:latin typeface="Times New Roman" panose="02020603050405020304" pitchFamily="18" charset="0"/>
                <a:cs typeface="Times New Roman" panose="02020603050405020304" pitchFamily="18" charset="0"/>
              </a:rPr>
              <a:t>Mỹ, Ấn Độ và Brazil là 3 quốc gia có </a:t>
            </a:r>
            <a:r>
              <a:rPr lang="vi-VN" sz="2400" dirty="0">
                <a:solidFill>
                  <a:srgbClr val="333333"/>
                </a:solidFill>
                <a:latin typeface="Times New Roman" panose="02020603050405020304" pitchFamily="18" charset="0"/>
                <a:cs typeface="Times New Roman" panose="02020603050405020304" pitchFamily="18" charset="0"/>
              </a:rPr>
              <a:t>có số ca nhiễm, tử vong và phục hồi cao nhất</a:t>
            </a:r>
            <a:r>
              <a:rPr lang="vi-VN" sz="2400" dirty="0" smtClean="0">
                <a:solidFill>
                  <a:srgbClr val="333333"/>
                </a:solidFill>
                <a:latin typeface="Times New Roman" panose="02020603050405020304" pitchFamily="18" charset="0"/>
                <a:cs typeface="Times New Roman" panose="02020603050405020304" pitchFamily="18" charset="0"/>
              </a:rPr>
              <a:t> trên thế giới.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05" y="1131815"/>
            <a:ext cx="5688648" cy="3206562"/>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6418635" y="1084804"/>
            <a:ext cx="5644991" cy="3193256"/>
          </a:xfrm>
          <a:prstGeom prst="rect">
            <a:avLst/>
          </a:prstGeom>
          <a:ln w="3175">
            <a:solidFill>
              <a:schemeClr val="tx1"/>
            </a:solidFill>
          </a:ln>
        </p:spPr>
      </p:pic>
      <p:sp>
        <p:nvSpPr>
          <p:cNvPr id="6" name="Content Placeholder 5"/>
          <p:cNvSpPr txBox="1">
            <a:spLocks/>
          </p:cNvSpPr>
          <p:nvPr/>
        </p:nvSpPr>
        <p:spPr>
          <a:xfrm>
            <a:off x="6290262" y="4469363"/>
            <a:ext cx="5901738" cy="2388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vi-VN" sz="2200" dirty="0" smtClean="0">
                <a:latin typeface="+mj-lt"/>
              </a:rPr>
              <a:t>	</a:t>
            </a:r>
            <a:r>
              <a:rPr lang="en-US" sz="2200" dirty="0" smtClean="0">
                <a:latin typeface="+mj-lt"/>
              </a:rPr>
              <a:t>-</a:t>
            </a:r>
            <a:r>
              <a:rPr lang="vi-VN" sz="2200" dirty="0" smtClean="0">
                <a:latin typeface="+mj-lt"/>
              </a:rPr>
              <a:t>Tính đến ngày 23/1/2022: Andorra, Gilbratar và Seychelles là 3 quốc gia có tỉ lệ lây nhiễm cao nhất. Ấn Độ, Mỹ và Brazil là 3 quốc gia dân số nhiều và có t</a:t>
            </a:r>
            <a:r>
              <a:rPr lang="en-US" sz="2200" dirty="0">
                <a:latin typeface="+mj-lt"/>
              </a:rPr>
              <a:t>ỉ</a:t>
            </a:r>
            <a:r>
              <a:rPr lang="vi-VN" sz="2200" dirty="0" smtClean="0">
                <a:latin typeface="+mj-lt"/>
              </a:rPr>
              <a:t> lệ tử vong cao.</a:t>
            </a:r>
          </a:p>
          <a:p>
            <a:pPr marL="0" indent="0" algn="just">
              <a:buFont typeface="Arial" panose="020B0604020202020204" pitchFamily="34" charset="0"/>
              <a:buNone/>
            </a:pPr>
            <a:r>
              <a:rPr lang="vi-VN" sz="2200" dirty="0" smtClean="0">
                <a:latin typeface="+mj-lt"/>
              </a:rPr>
              <a:t>	-Ở biểu đồ này cung cấp thông tin số ca nhiễm hiện tại, số ca nhiễm mới, số ca tử vong mới và số ca nguy kịch trên Thế giới.</a:t>
            </a:r>
          </a:p>
          <a:p>
            <a:pPr marL="0" indent="0">
              <a:buFont typeface="Arial" panose="020B0604020202020204" pitchFamily="34" charset="0"/>
              <a:buNone/>
            </a:pPr>
            <a:endParaRPr lang="vi-VN" sz="2200" dirty="0">
              <a:latin typeface="+mj-lt"/>
            </a:endParaRPr>
          </a:p>
        </p:txBody>
      </p:sp>
      <p:cxnSp>
        <p:nvCxnSpPr>
          <p:cNvPr id="7" name="Straight Connector 6"/>
          <p:cNvCxnSpPr/>
          <p:nvPr/>
        </p:nvCxnSpPr>
        <p:spPr>
          <a:xfrm>
            <a:off x="6290262" y="1084804"/>
            <a:ext cx="0" cy="5676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053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1021</Words>
  <Application>Microsoft Office PowerPoint</Application>
  <PresentationFormat>Widescreen</PresentationFormat>
  <Paragraphs>105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NỘI DUNG ĐỀ TÀI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-Số ca nhiễm mỗi ngày và đường di chuyển trung bình (moving average) 7 ngày của Thế giới. -Số ca nhiễm tăng đều và nhanh vào tháng 12-2020 với số ca nhiễm từ 500 nghìn đến gần 1 triệu ca mỗi ngày, tuy nhiên số ca nhiễm tăng gấp 2, 3, 4 lần từ 2 đến hơn 4 triệu ca nhiễm mỗi ngày từ giữa tháng 12-2021.</vt:lpstr>
      <vt:lpstr>-Đường màu đỏ là tỷ lệ tử vong theo ngày và đường màu đen gạch đứt là tỷ lệ tử vong trung bình của Thế giới. Tỷ lệ tử vong của thế giới tăng mạnh và đạt đỉnh vào tháng 6-2020 và giảm dần theo thời gian.  -Nhờ vào Vắc-xin COVID-19 mà tỷ lệ tử vong giảm dần dưới 0.02 và có xu hướng đi xuống tới thời điểm hiện tại.</vt:lpstr>
      <vt:lpstr>-Sử dụng thuật toán SVR để dự đoán số ca nhiễm tăng tích lũy theo ngày của Thế giới. -Với các thông số kỹ thuật (Metric) như sau: -Lỗi trung bình tuyệt đối: MAE=9748265.19, lỗi bình phương trung bình: MSE=105786660194903 R-Square: R2=0.98, hệ số chặn: intercept=5371633.73</vt:lpstr>
      <vt:lpstr>-Sử dụng thuật toán Linear Regression cùng phương pháp tăng bậc đa thức đặc trưng Polynomial Features để dự đoán số ca nhiễm tăng tích lũy theo ngày của Thế giới. -Với các thông số kỹ thuật (Metric) với bậc 3 như sau: Lỗi trung bình tuyệt đối: MAE=8417567.3, lỗi bình phương trung bình: MSE=159201722308772 R-Square: R2=0.998, hệ số góc: coefficients=(6.962e+6, -2.349e+5, 1.745e+3, -1.247e+0) y=f(x)= 6.962e+6 -2.349e+5x1+1.745e+3x12-1.247e+0x13</vt:lpstr>
      <vt:lpstr>-Số ca nhiễm mỗi ngày và đường di chuyển trung bình (moving average) 7 ngày của Việt Nam. -Số ca nhiễm tăng nhanh tạo 2 đỉnh vào đầu tháng 7/2021 đến giữa tháng 10/2021 với số ca nhiễm từ 7 nghìn đến gần 18 nghìn ca mỗi ngày và từ cuối tháng 10/2021 đến tháng 2/2022 với số ca nhiễm 7 nghìn đến gần 20 nghìn ca mỗi ngày, đạt đỉnh với hơn 39 nghìn ca/ngày.</vt:lpstr>
      <vt:lpstr>Áp dụng mô hình thuật toán Polynomial Regression để dự đoán số ca nhiễm trong 30 ngày tiếp theo: Lỗi trung bình tuyệt đối (Mean Absolute Error): MAE=135543.06 Lỗi bình phương trung bình (Mean Squared Error): MSE=25902047353 R-Square=0.925 Hệ số chặn: intercept=0 Hệ số góc: coefficients=(-1.177e+5, 2.996e+3,  -1.519e+1, 2.002e-2)</vt:lpstr>
      <vt:lpstr>-Số lượng Vắc-xin được tiêm mỗi ngày của Thế giới từ tháng 12/2020 đến cuối tháng 1/2022.  -Vào đầu tháng 5/2021, số lượng Vắc-xin mỗi ngày tăng rất nhanh khi dịch COVID-19 lây lan nhanh và số ca tử vong tăng mạnh.  -Từ tháng 5/2021 đến 2/2022, số lượng Vắc-xin mỗi ngày nằm trong khoảng từ 20 triệu đến hơn 40 triệu mũi tiêm. Đạt đỉnh với 43.9 triệu mũi tiêm.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O_LIU</dc:creator>
  <cp:lastModifiedBy>Pham Duy</cp:lastModifiedBy>
  <cp:revision>205</cp:revision>
  <dcterms:created xsi:type="dcterms:W3CDTF">2021-04-27T00:37:06Z</dcterms:created>
  <dcterms:modified xsi:type="dcterms:W3CDTF">2022-02-12T09:10:34Z</dcterms:modified>
</cp:coreProperties>
</file>