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6" r:id="rId5"/>
    <p:sldId id="288" r:id="rId6"/>
    <p:sldId id="294" r:id="rId7"/>
    <p:sldId id="295" r:id="rId8"/>
    <p:sldId id="292" r:id="rId9"/>
    <p:sldId id="293" r:id="rId10"/>
    <p:sldId id="296" r:id="rId11"/>
    <p:sldId id="297" r:id="rId12"/>
    <p:sldId id="298" r:id="rId13"/>
    <p:sldId id="299" r:id="rId14"/>
    <p:sldId id="303" r:id="rId15"/>
    <p:sldId id="300" r:id="rId16"/>
    <p:sldId id="304" r:id="rId17"/>
    <p:sldId id="301" r:id="rId18"/>
    <p:sldId id="305" r:id="rId19"/>
    <p:sldId id="302" r:id="rId20"/>
    <p:sldId id="306" r:id="rId21"/>
    <p:sldId id="307" r:id="rId22"/>
    <p:sldId id="308" r:id="rId23"/>
    <p:sldId id="309" r:id="rId24"/>
    <p:sldId id="26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96"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FE4194-ECC8-4392-875A-470FC1B842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A53D2A57-CE16-4898-BBB1-6A7F361070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252CD36E-33A2-4191-959A-51385BD99D58}"/>
              </a:ext>
            </a:extLst>
          </p:cNvPr>
          <p:cNvSpPr>
            <a:spLocks noGrp="1"/>
          </p:cNvSpPr>
          <p:nvPr>
            <p:ph type="dt" sz="half" idx="10"/>
          </p:nvPr>
        </p:nvSpPr>
        <p:spPr/>
        <p:txBody>
          <a:bodyPr/>
          <a:lstStyle/>
          <a:p>
            <a:fld id="{0E393830-B7B8-4804-B22C-E90870898197}" type="datetimeFigureOut">
              <a:rPr lang="en-US" smtClean="0"/>
              <a:t>1/26/2022</a:t>
            </a:fld>
            <a:endParaRPr lang="en-US"/>
          </a:p>
        </p:txBody>
      </p:sp>
      <p:sp>
        <p:nvSpPr>
          <p:cNvPr id="5" name="Footer Placeholder 4">
            <a:extLst>
              <a:ext uri="{FF2B5EF4-FFF2-40B4-BE49-F238E27FC236}">
                <a16:creationId xmlns="" xmlns:a16="http://schemas.microsoft.com/office/drawing/2014/main" id="{2DB076C5-9DD2-46ED-BBBB-C8438EDC72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21BCDF2-09A2-4227-936B-7364667773EF}"/>
              </a:ext>
            </a:extLst>
          </p:cNvPr>
          <p:cNvSpPr>
            <a:spLocks noGrp="1"/>
          </p:cNvSpPr>
          <p:nvPr>
            <p:ph type="sldNum" sz="quarter" idx="12"/>
          </p:nvPr>
        </p:nvSpPr>
        <p:spPr/>
        <p:txBody>
          <a:bodyPr/>
          <a:lstStyle/>
          <a:p>
            <a:fld id="{4FCC3432-677B-4CDB-ADD3-F11B03D0AC4F}" type="slidenum">
              <a:rPr lang="en-US" smtClean="0"/>
              <a:t>‹#›</a:t>
            </a:fld>
            <a:endParaRPr lang="en-US"/>
          </a:p>
        </p:txBody>
      </p:sp>
    </p:spTree>
    <p:extLst>
      <p:ext uri="{BB962C8B-B14F-4D97-AF65-F5344CB8AC3E}">
        <p14:creationId xmlns:p14="http://schemas.microsoft.com/office/powerpoint/2010/main" val="3220396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10311D-9531-442B-B3CE-DEA8D8F21B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7CE7554D-F69C-4613-B03F-9BA4188265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CD641BA-4203-469D-AEC6-0A83D6A95900}"/>
              </a:ext>
            </a:extLst>
          </p:cNvPr>
          <p:cNvSpPr>
            <a:spLocks noGrp="1"/>
          </p:cNvSpPr>
          <p:nvPr>
            <p:ph type="dt" sz="half" idx="10"/>
          </p:nvPr>
        </p:nvSpPr>
        <p:spPr/>
        <p:txBody>
          <a:bodyPr/>
          <a:lstStyle/>
          <a:p>
            <a:fld id="{0E393830-B7B8-4804-B22C-E90870898197}" type="datetimeFigureOut">
              <a:rPr lang="en-US" smtClean="0"/>
              <a:t>1/26/2022</a:t>
            </a:fld>
            <a:endParaRPr lang="en-US"/>
          </a:p>
        </p:txBody>
      </p:sp>
      <p:sp>
        <p:nvSpPr>
          <p:cNvPr id="5" name="Footer Placeholder 4">
            <a:extLst>
              <a:ext uri="{FF2B5EF4-FFF2-40B4-BE49-F238E27FC236}">
                <a16:creationId xmlns="" xmlns:a16="http://schemas.microsoft.com/office/drawing/2014/main" id="{10513967-29EE-461F-BB38-D77D902A03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CDD3A04-E520-4BCE-B54C-A8465D0063DD}"/>
              </a:ext>
            </a:extLst>
          </p:cNvPr>
          <p:cNvSpPr>
            <a:spLocks noGrp="1"/>
          </p:cNvSpPr>
          <p:nvPr>
            <p:ph type="sldNum" sz="quarter" idx="12"/>
          </p:nvPr>
        </p:nvSpPr>
        <p:spPr/>
        <p:txBody>
          <a:bodyPr/>
          <a:lstStyle/>
          <a:p>
            <a:fld id="{4FCC3432-677B-4CDB-ADD3-F11B03D0AC4F}" type="slidenum">
              <a:rPr lang="en-US" smtClean="0"/>
              <a:t>‹#›</a:t>
            </a:fld>
            <a:endParaRPr lang="en-US"/>
          </a:p>
        </p:txBody>
      </p:sp>
    </p:spTree>
    <p:extLst>
      <p:ext uri="{BB962C8B-B14F-4D97-AF65-F5344CB8AC3E}">
        <p14:creationId xmlns:p14="http://schemas.microsoft.com/office/powerpoint/2010/main" val="1782717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E9DD13AF-ADAF-4425-AE20-4DD151F511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99991FF2-F118-44E7-98AA-538963A9E5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5FFB073-328A-424C-9680-D81F1FADEDEB}"/>
              </a:ext>
            </a:extLst>
          </p:cNvPr>
          <p:cNvSpPr>
            <a:spLocks noGrp="1"/>
          </p:cNvSpPr>
          <p:nvPr>
            <p:ph type="dt" sz="half" idx="10"/>
          </p:nvPr>
        </p:nvSpPr>
        <p:spPr/>
        <p:txBody>
          <a:bodyPr/>
          <a:lstStyle/>
          <a:p>
            <a:fld id="{0E393830-B7B8-4804-B22C-E90870898197}" type="datetimeFigureOut">
              <a:rPr lang="en-US" smtClean="0"/>
              <a:t>1/26/2022</a:t>
            </a:fld>
            <a:endParaRPr lang="en-US"/>
          </a:p>
        </p:txBody>
      </p:sp>
      <p:sp>
        <p:nvSpPr>
          <p:cNvPr id="5" name="Footer Placeholder 4">
            <a:extLst>
              <a:ext uri="{FF2B5EF4-FFF2-40B4-BE49-F238E27FC236}">
                <a16:creationId xmlns="" xmlns:a16="http://schemas.microsoft.com/office/drawing/2014/main" id="{94AA1418-2575-4B49-8A12-D4885B6324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6673266-166F-4CE0-9B4D-38E1E49014A0}"/>
              </a:ext>
            </a:extLst>
          </p:cNvPr>
          <p:cNvSpPr>
            <a:spLocks noGrp="1"/>
          </p:cNvSpPr>
          <p:nvPr>
            <p:ph type="sldNum" sz="quarter" idx="12"/>
          </p:nvPr>
        </p:nvSpPr>
        <p:spPr/>
        <p:txBody>
          <a:bodyPr/>
          <a:lstStyle/>
          <a:p>
            <a:fld id="{4FCC3432-677B-4CDB-ADD3-F11B03D0AC4F}" type="slidenum">
              <a:rPr lang="en-US" smtClean="0"/>
              <a:t>‹#›</a:t>
            </a:fld>
            <a:endParaRPr lang="en-US"/>
          </a:p>
        </p:txBody>
      </p:sp>
    </p:spTree>
    <p:extLst>
      <p:ext uri="{BB962C8B-B14F-4D97-AF65-F5344CB8AC3E}">
        <p14:creationId xmlns:p14="http://schemas.microsoft.com/office/powerpoint/2010/main" val="2396138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C65F15-6DC1-4D27-9651-D145F06340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A35FA6E8-7D02-412D-9387-1A2E07A794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DCF4D41-DA31-44A1-ABFE-FA92B9B2A440}"/>
              </a:ext>
            </a:extLst>
          </p:cNvPr>
          <p:cNvSpPr>
            <a:spLocks noGrp="1"/>
          </p:cNvSpPr>
          <p:nvPr>
            <p:ph type="dt" sz="half" idx="10"/>
          </p:nvPr>
        </p:nvSpPr>
        <p:spPr/>
        <p:txBody>
          <a:bodyPr/>
          <a:lstStyle/>
          <a:p>
            <a:fld id="{0E393830-B7B8-4804-B22C-E90870898197}" type="datetimeFigureOut">
              <a:rPr lang="en-US" smtClean="0"/>
              <a:t>1/26/2022</a:t>
            </a:fld>
            <a:endParaRPr lang="en-US"/>
          </a:p>
        </p:txBody>
      </p:sp>
      <p:sp>
        <p:nvSpPr>
          <p:cNvPr id="5" name="Footer Placeholder 4">
            <a:extLst>
              <a:ext uri="{FF2B5EF4-FFF2-40B4-BE49-F238E27FC236}">
                <a16:creationId xmlns="" xmlns:a16="http://schemas.microsoft.com/office/drawing/2014/main" id="{A14737FD-D248-456D-A2C6-099E6DCA4E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794A1E6-AF2D-4432-A21D-3717624A50D2}"/>
              </a:ext>
            </a:extLst>
          </p:cNvPr>
          <p:cNvSpPr>
            <a:spLocks noGrp="1"/>
          </p:cNvSpPr>
          <p:nvPr>
            <p:ph type="sldNum" sz="quarter" idx="12"/>
          </p:nvPr>
        </p:nvSpPr>
        <p:spPr/>
        <p:txBody>
          <a:bodyPr/>
          <a:lstStyle/>
          <a:p>
            <a:fld id="{4FCC3432-677B-4CDB-ADD3-F11B03D0AC4F}" type="slidenum">
              <a:rPr lang="en-US" smtClean="0"/>
              <a:t>‹#›</a:t>
            </a:fld>
            <a:endParaRPr lang="en-US"/>
          </a:p>
        </p:txBody>
      </p:sp>
      <p:pic>
        <p:nvPicPr>
          <p:cNvPr id="7" name="Picture 6">
            <a:extLst>
              <a:ext uri="{FF2B5EF4-FFF2-40B4-BE49-F238E27FC236}">
                <a16:creationId xmlns="" xmlns:a16="http://schemas.microsoft.com/office/drawing/2014/main" id="{2E0783F8-2F0C-4659-BA2D-A88554692FEB}"/>
              </a:ext>
            </a:extLst>
          </p:cNvPr>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09550" y="332581"/>
            <a:ext cx="1257300" cy="695325"/>
          </a:xfrm>
          <a:prstGeom prst="rect">
            <a:avLst/>
          </a:prstGeom>
          <a:noFill/>
          <a:ln>
            <a:noFill/>
          </a:ln>
        </p:spPr>
      </p:pic>
    </p:spTree>
    <p:extLst>
      <p:ext uri="{BB962C8B-B14F-4D97-AF65-F5344CB8AC3E}">
        <p14:creationId xmlns:p14="http://schemas.microsoft.com/office/powerpoint/2010/main" val="1469851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9FAEE0-4D80-4C83-A608-6D9990A24B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029E7993-3E92-47CD-9D21-26D9B9B73B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D97272F0-4F4F-44B6-9816-DB9B8CA217C8}"/>
              </a:ext>
            </a:extLst>
          </p:cNvPr>
          <p:cNvSpPr>
            <a:spLocks noGrp="1"/>
          </p:cNvSpPr>
          <p:nvPr>
            <p:ph type="dt" sz="half" idx="10"/>
          </p:nvPr>
        </p:nvSpPr>
        <p:spPr/>
        <p:txBody>
          <a:bodyPr/>
          <a:lstStyle/>
          <a:p>
            <a:fld id="{0E393830-B7B8-4804-B22C-E90870898197}" type="datetimeFigureOut">
              <a:rPr lang="en-US" smtClean="0"/>
              <a:t>1/26/2022</a:t>
            </a:fld>
            <a:endParaRPr lang="en-US"/>
          </a:p>
        </p:txBody>
      </p:sp>
      <p:sp>
        <p:nvSpPr>
          <p:cNvPr id="5" name="Footer Placeholder 4">
            <a:extLst>
              <a:ext uri="{FF2B5EF4-FFF2-40B4-BE49-F238E27FC236}">
                <a16:creationId xmlns="" xmlns:a16="http://schemas.microsoft.com/office/drawing/2014/main" id="{140A9955-76BC-48B1-A2F2-1DB3F30F87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5906133-E23F-425A-8EA2-56953E8060ED}"/>
              </a:ext>
            </a:extLst>
          </p:cNvPr>
          <p:cNvSpPr>
            <a:spLocks noGrp="1"/>
          </p:cNvSpPr>
          <p:nvPr>
            <p:ph type="sldNum" sz="quarter" idx="12"/>
          </p:nvPr>
        </p:nvSpPr>
        <p:spPr/>
        <p:txBody>
          <a:bodyPr/>
          <a:lstStyle/>
          <a:p>
            <a:fld id="{4FCC3432-677B-4CDB-ADD3-F11B03D0AC4F}" type="slidenum">
              <a:rPr lang="en-US" smtClean="0"/>
              <a:t>‹#›</a:t>
            </a:fld>
            <a:endParaRPr lang="en-US"/>
          </a:p>
        </p:txBody>
      </p:sp>
    </p:spTree>
    <p:extLst>
      <p:ext uri="{BB962C8B-B14F-4D97-AF65-F5344CB8AC3E}">
        <p14:creationId xmlns:p14="http://schemas.microsoft.com/office/powerpoint/2010/main" val="4186355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131CAB-FA23-4C19-A4FE-CC08A8F9B6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B474AC2-9017-4FBF-8453-683CA7EB6A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978719B6-77F0-4463-897E-94D244BD6B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CF63AEBD-B0E3-4C7B-81C7-EEF3CA50C8E7}"/>
              </a:ext>
            </a:extLst>
          </p:cNvPr>
          <p:cNvSpPr>
            <a:spLocks noGrp="1"/>
          </p:cNvSpPr>
          <p:nvPr>
            <p:ph type="dt" sz="half" idx="10"/>
          </p:nvPr>
        </p:nvSpPr>
        <p:spPr/>
        <p:txBody>
          <a:bodyPr/>
          <a:lstStyle/>
          <a:p>
            <a:fld id="{0E393830-B7B8-4804-B22C-E90870898197}" type="datetimeFigureOut">
              <a:rPr lang="en-US" smtClean="0"/>
              <a:t>1/26/2022</a:t>
            </a:fld>
            <a:endParaRPr lang="en-US"/>
          </a:p>
        </p:txBody>
      </p:sp>
      <p:sp>
        <p:nvSpPr>
          <p:cNvPr id="6" name="Footer Placeholder 5">
            <a:extLst>
              <a:ext uri="{FF2B5EF4-FFF2-40B4-BE49-F238E27FC236}">
                <a16:creationId xmlns="" xmlns:a16="http://schemas.microsoft.com/office/drawing/2014/main" id="{51846EEF-6D0A-4395-948C-1A9CA2C53B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72EF56C-727E-46DF-99A1-6D8A9C96B582}"/>
              </a:ext>
            </a:extLst>
          </p:cNvPr>
          <p:cNvSpPr>
            <a:spLocks noGrp="1"/>
          </p:cNvSpPr>
          <p:nvPr>
            <p:ph type="sldNum" sz="quarter" idx="12"/>
          </p:nvPr>
        </p:nvSpPr>
        <p:spPr/>
        <p:txBody>
          <a:bodyPr/>
          <a:lstStyle/>
          <a:p>
            <a:fld id="{4FCC3432-677B-4CDB-ADD3-F11B03D0AC4F}" type="slidenum">
              <a:rPr lang="en-US" smtClean="0"/>
              <a:t>‹#›</a:t>
            </a:fld>
            <a:endParaRPr lang="en-US"/>
          </a:p>
        </p:txBody>
      </p:sp>
    </p:spTree>
    <p:extLst>
      <p:ext uri="{BB962C8B-B14F-4D97-AF65-F5344CB8AC3E}">
        <p14:creationId xmlns:p14="http://schemas.microsoft.com/office/powerpoint/2010/main" val="699229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F543CB-3DAE-4308-8F0B-62ED427291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D9A6EAEF-523E-4C34-A93E-76E7E83B59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90D7D1FA-2B0C-4053-AC5E-859311EA6E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8FE33435-B9B7-4926-9099-8967C95508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FBC2A1CE-0A28-428E-961E-720C4BAF6F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1F5676D0-003B-480B-BE5B-51A6E99BE70C}"/>
              </a:ext>
            </a:extLst>
          </p:cNvPr>
          <p:cNvSpPr>
            <a:spLocks noGrp="1"/>
          </p:cNvSpPr>
          <p:nvPr>
            <p:ph type="dt" sz="half" idx="10"/>
          </p:nvPr>
        </p:nvSpPr>
        <p:spPr/>
        <p:txBody>
          <a:bodyPr/>
          <a:lstStyle/>
          <a:p>
            <a:fld id="{0E393830-B7B8-4804-B22C-E90870898197}" type="datetimeFigureOut">
              <a:rPr lang="en-US" smtClean="0"/>
              <a:t>1/26/2022</a:t>
            </a:fld>
            <a:endParaRPr lang="en-US"/>
          </a:p>
        </p:txBody>
      </p:sp>
      <p:sp>
        <p:nvSpPr>
          <p:cNvPr id="8" name="Footer Placeholder 7">
            <a:extLst>
              <a:ext uri="{FF2B5EF4-FFF2-40B4-BE49-F238E27FC236}">
                <a16:creationId xmlns="" xmlns:a16="http://schemas.microsoft.com/office/drawing/2014/main" id="{B64930F8-0B4C-4552-B95A-679BDE61DA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11BC18EF-E308-4858-9850-C6286AA7BF57}"/>
              </a:ext>
            </a:extLst>
          </p:cNvPr>
          <p:cNvSpPr>
            <a:spLocks noGrp="1"/>
          </p:cNvSpPr>
          <p:nvPr>
            <p:ph type="sldNum" sz="quarter" idx="12"/>
          </p:nvPr>
        </p:nvSpPr>
        <p:spPr/>
        <p:txBody>
          <a:bodyPr/>
          <a:lstStyle/>
          <a:p>
            <a:fld id="{4FCC3432-677B-4CDB-ADD3-F11B03D0AC4F}" type="slidenum">
              <a:rPr lang="en-US" smtClean="0"/>
              <a:t>‹#›</a:t>
            </a:fld>
            <a:endParaRPr lang="en-US"/>
          </a:p>
        </p:txBody>
      </p:sp>
    </p:spTree>
    <p:extLst>
      <p:ext uri="{BB962C8B-B14F-4D97-AF65-F5344CB8AC3E}">
        <p14:creationId xmlns:p14="http://schemas.microsoft.com/office/powerpoint/2010/main" val="574513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58DC8E-18EA-43BC-9F94-D01E0FAAB1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9E66C9EA-EA20-4448-B98A-4EB90B3430A6}"/>
              </a:ext>
            </a:extLst>
          </p:cNvPr>
          <p:cNvSpPr>
            <a:spLocks noGrp="1"/>
          </p:cNvSpPr>
          <p:nvPr>
            <p:ph type="dt" sz="half" idx="10"/>
          </p:nvPr>
        </p:nvSpPr>
        <p:spPr/>
        <p:txBody>
          <a:bodyPr/>
          <a:lstStyle/>
          <a:p>
            <a:fld id="{0E393830-B7B8-4804-B22C-E90870898197}" type="datetimeFigureOut">
              <a:rPr lang="en-US" smtClean="0"/>
              <a:t>1/26/2022</a:t>
            </a:fld>
            <a:endParaRPr lang="en-US"/>
          </a:p>
        </p:txBody>
      </p:sp>
      <p:sp>
        <p:nvSpPr>
          <p:cNvPr id="4" name="Footer Placeholder 3">
            <a:extLst>
              <a:ext uri="{FF2B5EF4-FFF2-40B4-BE49-F238E27FC236}">
                <a16:creationId xmlns="" xmlns:a16="http://schemas.microsoft.com/office/drawing/2014/main" id="{6865E333-4948-4E65-807A-CF9B739FFC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54BC4184-F818-4ED6-B193-5EA4191C2A51}"/>
              </a:ext>
            </a:extLst>
          </p:cNvPr>
          <p:cNvSpPr>
            <a:spLocks noGrp="1"/>
          </p:cNvSpPr>
          <p:nvPr>
            <p:ph type="sldNum" sz="quarter" idx="12"/>
          </p:nvPr>
        </p:nvSpPr>
        <p:spPr/>
        <p:txBody>
          <a:bodyPr/>
          <a:lstStyle/>
          <a:p>
            <a:fld id="{4FCC3432-677B-4CDB-ADD3-F11B03D0AC4F}" type="slidenum">
              <a:rPr lang="en-US" smtClean="0"/>
              <a:t>‹#›</a:t>
            </a:fld>
            <a:endParaRPr lang="en-US"/>
          </a:p>
        </p:txBody>
      </p:sp>
    </p:spTree>
    <p:extLst>
      <p:ext uri="{BB962C8B-B14F-4D97-AF65-F5344CB8AC3E}">
        <p14:creationId xmlns:p14="http://schemas.microsoft.com/office/powerpoint/2010/main" val="1453369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322F7363-6971-494C-A58B-051406CD5AF1}"/>
              </a:ext>
            </a:extLst>
          </p:cNvPr>
          <p:cNvSpPr>
            <a:spLocks noGrp="1"/>
          </p:cNvSpPr>
          <p:nvPr>
            <p:ph type="dt" sz="half" idx="10"/>
          </p:nvPr>
        </p:nvSpPr>
        <p:spPr/>
        <p:txBody>
          <a:bodyPr/>
          <a:lstStyle/>
          <a:p>
            <a:fld id="{0E393830-B7B8-4804-B22C-E90870898197}" type="datetimeFigureOut">
              <a:rPr lang="en-US" smtClean="0"/>
              <a:t>1/26/2022</a:t>
            </a:fld>
            <a:endParaRPr lang="en-US"/>
          </a:p>
        </p:txBody>
      </p:sp>
      <p:sp>
        <p:nvSpPr>
          <p:cNvPr id="3" name="Footer Placeholder 2">
            <a:extLst>
              <a:ext uri="{FF2B5EF4-FFF2-40B4-BE49-F238E27FC236}">
                <a16:creationId xmlns="" xmlns:a16="http://schemas.microsoft.com/office/drawing/2014/main" id="{7457571E-FE0C-4E16-AB4D-7371BFD588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4A947A3A-9D50-4F5E-882A-5F08D404765D}"/>
              </a:ext>
            </a:extLst>
          </p:cNvPr>
          <p:cNvSpPr>
            <a:spLocks noGrp="1"/>
          </p:cNvSpPr>
          <p:nvPr>
            <p:ph type="sldNum" sz="quarter" idx="12"/>
          </p:nvPr>
        </p:nvSpPr>
        <p:spPr/>
        <p:txBody>
          <a:bodyPr/>
          <a:lstStyle/>
          <a:p>
            <a:fld id="{4FCC3432-677B-4CDB-ADD3-F11B03D0AC4F}" type="slidenum">
              <a:rPr lang="en-US" smtClean="0"/>
              <a:t>‹#›</a:t>
            </a:fld>
            <a:endParaRPr lang="en-US"/>
          </a:p>
        </p:txBody>
      </p:sp>
    </p:spTree>
    <p:extLst>
      <p:ext uri="{BB962C8B-B14F-4D97-AF65-F5344CB8AC3E}">
        <p14:creationId xmlns:p14="http://schemas.microsoft.com/office/powerpoint/2010/main" val="813272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05C156-8B87-4A19-9A50-605724037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4C74E454-56BA-40A4-9FA9-11166B85A6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33F8370B-F29A-42CD-9B8A-E574CF3CE2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1413C09-3771-462B-B7D8-63B7D759299A}"/>
              </a:ext>
            </a:extLst>
          </p:cNvPr>
          <p:cNvSpPr>
            <a:spLocks noGrp="1"/>
          </p:cNvSpPr>
          <p:nvPr>
            <p:ph type="dt" sz="half" idx="10"/>
          </p:nvPr>
        </p:nvSpPr>
        <p:spPr/>
        <p:txBody>
          <a:bodyPr/>
          <a:lstStyle/>
          <a:p>
            <a:fld id="{0E393830-B7B8-4804-B22C-E90870898197}" type="datetimeFigureOut">
              <a:rPr lang="en-US" smtClean="0"/>
              <a:t>1/26/2022</a:t>
            </a:fld>
            <a:endParaRPr lang="en-US"/>
          </a:p>
        </p:txBody>
      </p:sp>
      <p:sp>
        <p:nvSpPr>
          <p:cNvPr id="6" name="Footer Placeholder 5">
            <a:extLst>
              <a:ext uri="{FF2B5EF4-FFF2-40B4-BE49-F238E27FC236}">
                <a16:creationId xmlns="" xmlns:a16="http://schemas.microsoft.com/office/drawing/2014/main" id="{1750B55F-C77D-44DE-A422-0C6DB3F8EF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7958090A-05CE-47A5-AC35-D552B78DC88B}"/>
              </a:ext>
            </a:extLst>
          </p:cNvPr>
          <p:cNvSpPr>
            <a:spLocks noGrp="1"/>
          </p:cNvSpPr>
          <p:nvPr>
            <p:ph type="sldNum" sz="quarter" idx="12"/>
          </p:nvPr>
        </p:nvSpPr>
        <p:spPr/>
        <p:txBody>
          <a:bodyPr/>
          <a:lstStyle/>
          <a:p>
            <a:fld id="{4FCC3432-677B-4CDB-ADD3-F11B03D0AC4F}" type="slidenum">
              <a:rPr lang="en-US" smtClean="0"/>
              <a:t>‹#›</a:t>
            </a:fld>
            <a:endParaRPr lang="en-US"/>
          </a:p>
        </p:txBody>
      </p:sp>
    </p:spTree>
    <p:extLst>
      <p:ext uri="{BB962C8B-B14F-4D97-AF65-F5344CB8AC3E}">
        <p14:creationId xmlns:p14="http://schemas.microsoft.com/office/powerpoint/2010/main" val="3387920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1A919C-493E-4D01-8611-DC0D3D7C9E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F203FA71-9E03-4F08-9B06-25DACF6550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D9574F0A-0F0C-4E8D-99F9-0C207571CF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97E52B95-DF1F-4AB1-8755-7FB4BF822CE4}"/>
              </a:ext>
            </a:extLst>
          </p:cNvPr>
          <p:cNvSpPr>
            <a:spLocks noGrp="1"/>
          </p:cNvSpPr>
          <p:nvPr>
            <p:ph type="dt" sz="half" idx="10"/>
          </p:nvPr>
        </p:nvSpPr>
        <p:spPr/>
        <p:txBody>
          <a:bodyPr/>
          <a:lstStyle/>
          <a:p>
            <a:fld id="{0E393830-B7B8-4804-B22C-E90870898197}" type="datetimeFigureOut">
              <a:rPr lang="en-US" smtClean="0"/>
              <a:t>1/26/2022</a:t>
            </a:fld>
            <a:endParaRPr lang="en-US"/>
          </a:p>
        </p:txBody>
      </p:sp>
      <p:sp>
        <p:nvSpPr>
          <p:cNvPr id="6" name="Footer Placeholder 5">
            <a:extLst>
              <a:ext uri="{FF2B5EF4-FFF2-40B4-BE49-F238E27FC236}">
                <a16:creationId xmlns="" xmlns:a16="http://schemas.microsoft.com/office/drawing/2014/main" id="{D88191D4-9F1F-481F-B8A2-8E2BD3CF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9C3F14F-8D8B-4E2B-BF29-54690DE407C8}"/>
              </a:ext>
            </a:extLst>
          </p:cNvPr>
          <p:cNvSpPr>
            <a:spLocks noGrp="1"/>
          </p:cNvSpPr>
          <p:nvPr>
            <p:ph type="sldNum" sz="quarter" idx="12"/>
          </p:nvPr>
        </p:nvSpPr>
        <p:spPr/>
        <p:txBody>
          <a:bodyPr/>
          <a:lstStyle/>
          <a:p>
            <a:fld id="{4FCC3432-677B-4CDB-ADD3-F11B03D0AC4F}" type="slidenum">
              <a:rPr lang="en-US" smtClean="0"/>
              <a:t>‹#›</a:t>
            </a:fld>
            <a:endParaRPr lang="en-US"/>
          </a:p>
        </p:txBody>
      </p:sp>
    </p:spTree>
    <p:extLst>
      <p:ext uri="{BB962C8B-B14F-4D97-AF65-F5344CB8AC3E}">
        <p14:creationId xmlns:p14="http://schemas.microsoft.com/office/powerpoint/2010/main" val="1901592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6249891-CDBB-4764-A148-BA6614B997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A55FC3EF-5631-4871-A9E2-CE776BBDF5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093741D-4683-4785-A535-37EB7EF502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393830-B7B8-4804-B22C-E90870898197}" type="datetimeFigureOut">
              <a:rPr lang="en-US" smtClean="0"/>
              <a:t>1/26/2022</a:t>
            </a:fld>
            <a:endParaRPr lang="en-US"/>
          </a:p>
        </p:txBody>
      </p:sp>
      <p:sp>
        <p:nvSpPr>
          <p:cNvPr id="5" name="Footer Placeholder 4">
            <a:extLst>
              <a:ext uri="{FF2B5EF4-FFF2-40B4-BE49-F238E27FC236}">
                <a16:creationId xmlns="" xmlns:a16="http://schemas.microsoft.com/office/drawing/2014/main" id="{C8121772-6503-412C-ACB3-6E4EB679E5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C6422858-F26C-4202-AD59-98B380E403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CC3432-677B-4CDB-ADD3-F11B03D0AC4F}" type="slidenum">
              <a:rPr lang="en-US" smtClean="0"/>
              <a:t>‹#›</a:t>
            </a:fld>
            <a:endParaRPr lang="en-US"/>
          </a:p>
        </p:txBody>
      </p:sp>
    </p:spTree>
    <p:extLst>
      <p:ext uri="{BB962C8B-B14F-4D97-AF65-F5344CB8AC3E}">
        <p14:creationId xmlns:p14="http://schemas.microsoft.com/office/powerpoint/2010/main" val="123080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eb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C48E579-92EE-424C-8ADA-02DD78F1954F}"/>
              </a:ext>
            </a:extLst>
          </p:cNvPr>
          <p:cNvSpPr txBox="1"/>
          <p:nvPr/>
        </p:nvSpPr>
        <p:spPr>
          <a:xfrm>
            <a:off x="2150077" y="148088"/>
            <a:ext cx="7677664" cy="1754326"/>
          </a:xfrm>
          <a:prstGeom prst="rect">
            <a:avLst/>
          </a:prstGeom>
          <a:noFill/>
        </p:spPr>
        <p:txBody>
          <a:bodyPr wrap="square" rtlCol="0">
            <a:spAutoFit/>
          </a:bodyPr>
          <a:lstStyle/>
          <a:p>
            <a:pPr marL="0" marR="0" algn="ctr" hangingPunct="0">
              <a:lnSpc>
                <a:spcPct val="150000"/>
              </a:lnSpc>
              <a:spcBef>
                <a:spcPts val="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TỔNG LIÊN ĐOÀN LAO ĐỘNG VIỆT NAM</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ctr" hangingPunct="0">
              <a:lnSpc>
                <a:spcPct val="150000"/>
              </a:lnSpc>
              <a:spcBef>
                <a:spcPts val="0"/>
              </a:spcBef>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TR</a:t>
            </a:r>
            <a:r>
              <a:rPr lang="vi-VN" sz="2000" b="1" dirty="0">
                <a:effectLst/>
                <a:latin typeface="Times New Roman" panose="02020603050405020304" pitchFamily="18" charset="0"/>
                <a:ea typeface="Times New Roman" panose="02020603050405020304" pitchFamily="18" charset="0"/>
                <a:cs typeface="Times New Roman" panose="02020603050405020304" pitchFamily="18" charset="0"/>
              </a:rPr>
              <a:t>ƯỜNG ĐẠI HỌC TÔN ĐỨC THẮNG</a:t>
            </a:r>
            <a:r>
              <a:rPr lang="vi-VN"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ctr" hangingPunct="0">
              <a:lnSpc>
                <a:spcPct val="150000"/>
              </a:lnSpc>
              <a:spcBef>
                <a:spcPts val="0"/>
              </a:spcBef>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KHOA ĐIỆN – ĐIỆN TỬ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609C6ED5-890C-4069-83D8-7F944BF9E45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52625" y="1662567"/>
            <a:ext cx="1488217" cy="886178"/>
          </a:xfrm>
          <a:prstGeom prst="rect">
            <a:avLst/>
          </a:prstGeom>
          <a:noFill/>
          <a:ln>
            <a:noFill/>
          </a:ln>
        </p:spPr>
      </p:pic>
      <p:sp>
        <p:nvSpPr>
          <p:cNvPr id="6" name="TextBox 5">
            <a:extLst>
              <a:ext uri="{FF2B5EF4-FFF2-40B4-BE49-F238E27FC236}">
                <a16:creationId xmlns="" xmlns:a16="http://schemas.microsoft.com/office/drawing/2014/main" id="{659A6C2F-2BCC-4F9A-95E2-38B35BA77BDD}"/>
              </a:ext>
            </a:extLst>
          </p:cNvPr>
          <p:cNvSpPr txBox="1"/>
          <p:nvPr/>
        </p:nvSpPr>
        <p:spPr>
          <a:xfrm>
            <a:off x="4246315" y="2671966"/>
            <a:ext cx="3699370" cy="646331"/>
          </a:xfrm>
          <a:prstGeom prst="rect">
            <a:avLst/>
          </a:prstGeom>
          <a:noFill/>
        </p:spPr>
        <p:txBody>
          <a:bodyPr wrap="square" rtlCol="0">
            <a:spAutoFit/>
          </a:bodyPr>
          <a:lstStyle/>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ĐỒ ÁN </a:t>
            </a:r>
            <a:r>
              <a:rPr lang="en-US" b="1" dirty="0" smtClean="0">
                <a:latin typeface="Times New Roman" panose="02020603050405020304" pitchFamily="18" charset="0"/>
                <a:ea typeface="Times New Roman" panose="02020603050405020304" pitchFamily="18" charset="0"/>
                <a:cs typeface="Times New Roman" panose="02020603050405020304" pitchFamily="18" charset="0"/>
              </a:rPr>
              <a:t>TỔNG HỢP</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
        <p:nvSpPr>
          <p:cNvPr id="7" name="TextBox 6">
            <a:extLst>
              <a:ext uri="{FF2B5EF4-FFF2-40B4-BE49-F238E27FC236}">
                <a16:creationId xmlns="" xmlns:a16="http://schemas.microsoft.com/office/drawing/2014/main" id="{7490A8A5-4DC4-4164-844D-1B05636F13F6}"/>
              </a:ext>
            </a:extLst>
          </p:cNvPr>
          <p:cNvSpPr txBox="1"/>
          <p:nvPr/>
        </p:nvSpPr>
        <p:spPr>
          <a:xfrm>
            <a:off x="1047621" y="3102874"/>
            <a:ext cx="9713144" cy="954107"/>
          </a:xfrm>
          <a:prstGeom prst="rect">
            <a:avLst/>
          </a:prstGeom>
          <a:noFill/>
        </p:spPr>
        <p:txBody>
          <a:bodyPr wrap="square" rtlCol="0">
            <a:spAutoFit/>
          </a:bodyPr>
          <a:lstStyle/>
          <a:p>
            <a:pPr algn="ctr"/>
            <a:r>
              <a:rPr lang="en-US" sz="2000" b="1" u="sng" dirty="0">
                <a:effectLst/>
                <a:latin typeface="Arial" panose="020B0604020202020204" pitchFamily="34" charset="0"/>
                <a:ea typeface="Times New Roman" panose="02020603050405020304" pitchFamily="18" charset="0"/>
              </a:rPr>
              <a:t> </a:t>
            </a:r>
            <a:r>
              <a:rPr lang="en-US" sz="2800" b="1" u="sng" dirty="0">
                <a:effectLst/>
                <a:latin typeface="Times New Roman" panose="02020603050405020304" pitchFamily="18" charset="0"/>
                <a:ea typeface="Times New Roman" panose="02020603050405020304" pitchFamily="18" charset="0"/>
                <a:cs typeface="Times New Roman" panose="02020603050405020304" pitchFamily="18" charset="0"/>
              </a:rPr>
              <a:t>ĐỀ TÀI:</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ea typeface="Times New Roman" panose="02020603050405020304" pitchFamily="18" charset="0"/>
                <a:cs typeface="Times New Roman" panose="02020603050405020304" pitchFamily="18" charset="0"/>
              </a:rPr>
              <a:t>CẬP NHẬT DỮ LIỆU COVID-19 HẰNG NGÀY,</a:t>
            </a:r>
          </a:p>
          <a:p>
            <a:pPr algn="ctr"/>
            <a:r>
              <a:rPr lang="en-US" sz="2800" b="1" dirty="0" smtClean="0">
                <a:latin typeface="Times New Roman" panose="02020603050405020304" pitchFamily="18" charset="0"/>
                <a:cs typeface="Times New Roman" panose="02020603050405020304" pitchFamily="18" charset="0"/>
              </a:rPr>
              <a:t>LƯU TRỮ VÀ XÂY DỰNG MÔ HÌNH DỰ ĐOÁN</a:t>
            </a:r>
            <a:endParaRPr lang="en-US" sz="2000" dirty="0"/>
          </a:p>
        </p:txBody>
      </p:sp>
      <p:sp>
        <p:nvSpPr>
          <p:cNvPr id="8" name="TextBox 7">
            <a:extLst>
              <a:ext uri="{FF2B5EF4-FFF2-40B4-BE49-F238E27FC236}">
                <a16:creationId xmlns="" xmlns:a16="http://schemas.microsoft.com/office/drawing/2014/main" id="{8780D244-721A-4122-B68F-99DEB11BED88}"/>
              </a:ext>
            </a:extLst>
          </p:cNvPr>
          <p:cNvSpPr txBox="1"/>
          <p:nvPr/>
        </p:nvSpPr>
        <p:spPr>
          <a:xfrm>
            <a:off x="6096000" y="4272382"/>
            <a:ext cx="5008605" cy="2031325"/>
          </a:xfrm>
          <a:prstGeom prst="rect">
            <a:avLst/>
          </a:prstGeom>
          <a:noFill/>
        </p:spPr>
        <p:txBody>
          <a:bodyPr wrap="square" rtlCol="0">
            <a:spAutoFit/>
          </a:bodyPr>
          <a:lstStyle/>
          <a:p>
            <a:pPr marL="0" marR="0" algn="r" hangingPunct="0">
              <a:lnSpc>
                <a:spcPct val="150000"/>
              </a:lnSpc>
              <a:spcBef>
                <a:spcPts val="0"/>
              </a:spcBef>
              <a:spcAft>
                <a:spcPts val="0"/>
              </a:spcAft>
            </a:pP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Giảng</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viên</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h</a:t>
            </a:r>
            <a:r>
              <a:rPr lang="vi-VN" sz="1800" i="1" dirty="0">
                <a:effectLst/>
                <a:latin typeface="Times New Roman" panose="02020603050405020304" pitchFamily="18" charset="0"/>
                <a:ea typeface="Times New Roman" panose="02020603050405020304" pitchFamily="18" charset="0"/>
                <a:cs typeface="Times New Roman" panose="02020603050405020304" pitchFamily="18" charset="0"/>
              </a:rPr>
              <a:t>ướng dẫn</a:t>
            </a: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smtClean="0">
                <a:effectLst/>
                <a:latin typeface="Times New Roman" panose="02020603050405020304" pitchFamily="18" charset="0"/>
                <a:ea typeface="Times New Roman" panose="02020603050405020304" pitchFamily="18" charset="0"/>
                <a:cs typeface="Times New Roman" panose="02020603050405020304" pitchFamily="18" charset="0"/>
              </a:rPr>
              <a:t>ThS</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ea typeface="Times New Roman" panose="02020603050405020304" pitchFamily="18" charset="0"/>
                <a:cs typeface="Times New Roman" panose="02020603050405020304" pitchFamily="18" charset="0"/>
              </a:rPr>
              <a:t>Trần</a:t>
            </a:r>
            <a:r>
              <a:rPr lang="en-US"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ea typeface="Times New Roman" panose="02020603050405020304" pitchFamily="18" charset="0"/>
                <a:cs typeface="Times New Roman" panose="02020603050405020304" pitchFamily="18" charset="0"/>
              </a:rPr>
              <a:t>Thành</a:t>
            </a:r>
            <a:r>
              <a:rPr lang="en-US" b="1" dirty="0" smtClean="0">
                <a:latin typeface="Times New Roman" panose="02020603050405020304" pitchFamily="18" charset="0"/>
                <a:ea typeface="Times New Roman" panose="02020603050405020304" pitchFamily="18" charset="0"/>
                <a:cs typeface="Times New Roman" panose="02020603050405020304" pitchFamily="18" charset="0"/>
              </a:rPr>
              <a:t> Nam</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r" hangingPunct="0">
              <a:lnSpc>
                <a:spcPct val="150000"/>
              </a:lnSpc>
              <a:spcBef>
                <a:spcPts val="0"/>
              </a:spcBef>
              <a:spcAft>
                <a:spcPts val="0"/>
              </a:spcAft>
            </a:pP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Sinh</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viên</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smtClean="0">
                <a:effectLst/>
                <a:latin typeface="Times New Roman" panose="02020603050405020304" pitchFamily="18" charset="0"/>
                <a:ea typeface="Times New Roman" panose="02020603050405020304" pitchFamily="18" charset="0"/>
                <a:cs typeface="Times New Roman" panose="02020603050405020304" pitchFamily="18" charset="0"/>
              </a:rPr>
              <a:t>Phạm</a:t>
            </a:r>
            <a:r>
              <a:rPr lang="en-US" sz="1800" b="1"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smtClean="0">
                <a:effectLst/>
                <a:latin typeface="Times New Roman" panose="02020603050405020304" pitchFamily="18" charset="0"/>
                <a:ea typeface="Times New Roman" panose="02020603050405020304" pitchFamily="18" charset="0"/>
                <a:cs typeface="Times New Roman" panose="02020603050405020304" pitchFamily="18" charset="0"/>
              </a:rPr>
              <a:t>Hoàng</a:t>
            </a:r>
            <a:r>
              <a:rPr lang="en-US" sz="1800" b="1"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smtClean="0">
                <a:effectLst/>
                <a:latin typeface="Times New Roman" panose="02020603050405020304" pitchFamily="18" charset="0"/>
                <a:ea typeface="Times New Roman" panose="02020603050405020304" pitchFamily="18" charset="0"/>
                <a:cs typeface="Times New Roman" panose="02020603050405020304" pitchFamily="18" charset="0"/>
              </a:rPr>
              <a:t>Tấn</a:t>
            </a:r>
            <a:r>
              <a:rPr lang="en-US" sz="1800" b="1" dirty="0" smtClean="0">
                <a:effectLst/>
                <a:latin typeface="Times New Roman" panose="02020603050405020304" pitchFamily="18" charset="0"/>
                <a:ea typeface="Times New Roman" panose="02020603050405020304" pitchFamily="18" charset="0"/>
                <a:cs typeface="Times New Roman" panose="02020603050405020304" pitchFamily="18" charset="0"/>
              </a:rPr>
              <a:t> Duy</a:t>
            </a:r>
            <a:endParaRPr lang="en-US" b="1"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algn="r" hangingPunct="0">
              <a:lnSpc>
                <a:spcPct val="150000"/>
              </a:lnSpc>
              <a:spcBef>
                <a:spcPts val="0"/>
              </a:spcBef>
              <a:spcAft>
                <a:spcPts val="0"/>
              </a:spcAf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Lớp</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smtClean="0">
                <a:effectLst/>
                <a:latin typeface="Times New Roman" panose="02020603050405020304" pitchFamily="18" charset="0"/>
                <a:ea typeface="Times New Roman" panose="02020603050405020304" pitchFamily="18" charset="0"/>
                <a:cs typeface="Times New Roman" panose="02020603050405020304" pitchFamily="18" charset="0"/>
              </a:rPr>
              <a:t>15040201</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r" hangingPunct="0">
              <a:lnSpc>
                <a:spcPct val="150000"/>
              </a:lnSpc>
              <a:spcBef>
                <a:spcPts val="0"/>
              </a:spcBef>
              <a:spcAft>
                <a:spcPts val="0"/>
              </a:spcAf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Khoá</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ea typeface="Times New Roman" panose="02020603050405020304" pitchFamily="18" charset="0"/>
                <a:cs typeface="Times New Roman" panose="02020603050405020304" pitchFamily="18" charset="0"/>
              </a:rPr>
              <a:t>19</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47188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909" y="5524219"/>
            <a:ext cx="11777612" cy="1274618"/>
          </a:xfrm>
        </p:spPr>
        <p:txBody>
          <a:bodyPr>
            <a:normAutofit/>
          </a:bodyPr>
          <a:lstStyle/>
          <a:p>
            <a:pPr algn="just"/>
            <a:r>
              <a:rPr lang="vi-VN" sz="2000" dirty="0" smtClean="0"/>
              <a:t>-Số </a:t>
            </a:r>
            <a:r>
              <a:rPr lang="vi-VN" sz="2000" dirty="0" smtClean="0"/>
              <a:t>ca nhiễm tích lũy theo ngày và đường di chuyển trung bình (moving average) 7 ngày của Thế giới.</a:t>
            </a:r>
            <a:br>
              <a:rPr lang="vi-VN" sz="2000" dirty="0" smtClean="0"/>
            </a:br>
            <a:r>
              <a:rPr lang="vi-VN" sz="2000" dirty="0" smtClean="0"/>
              <a:t>-Số </a:t>
            </a:r>
            <a:r>
              <a:rPr lang="vi-VN" sz="2000" dirty="0" smtClean="0"/>
              <a:t>ca nhiễm tăng đều và nhanh vào tháng 12-2020, cùng với biến chủng Omicron số ca bất ngờ tăng mạnh vào giữa tháng 12-2021.</a:t>
            </a:r>
            <a:endParaRPr lang="vi-VN" sz="20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07302" y="395125"/>
            <a:ext cx="7521326" cy="4995167"/>
          </a:xfrm>
          <a:ln w="3175">
            <a:solidFill>
              <a:schemeClr val="tx1"/>
            </a:solidFill>
          </a:ln>
        </p:spPr>
      </p:pic>
    </p:spTree>
    <p:extLst>
      <p:ext uri="{BB962C8B-B14F-4D97-AF65-F5344CB8AC3E}">
        <p14:creationId xmlns:p14="http://schemas.microsoft.com/office/powerpoint/2010/main" val="1571431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55" y="5495635"/>
            <a:ext cx="11786848" cy="1237673"/>
          </a:xfrm>
        </p:spPr>
        <p:txBody>
          <a:bodyPr>
            <a:normAutofit/>
          </a:bodyPr>
          <a:lstStyle/>
          <a:p>
            <a:r>
              <a:rPr lang="vi-VN" sz="2000" dirty="0" smtClean="0"/>
              <a:t>-Số </a:t>
            </a:r>
            <a:r>
              <a:rPr lang="vi-VN" sz="2000" dirty="0" smtClean="0"/>
              <a:t>ca nhiễm mỗi ngày và đường di chuyển trung bình (moving average) 7 ngày của Thế giới.</a:t>
            </a:r>
            <a:br>
              <a:rPr lang="vi-VN" sz="2000" dirty="0" smtClean="0"/>
            </a:br>
            <a:r>
              <a:rPr lang="vi-VN" sz="2000" dirty="0" smtClean="0"/>
              <a:t>-Số </a:t>
            </a:r>
            <a:r>
              <a:rPr lang="vi-VN" sz="2000" dirty="0" smtClean="0"/>
              <a:t>ca nhiễm tăng đều và nhanh vào tháng 12-2020 với số ca nhiễm từ 500 nghìn đến gần 1 triệu ca mỗi ngày, tuy nhiên số ca nhiễm tăng gấp 2,3, 4 lần từ 2 đến hơn 4 triệu ca nhiễm mỗi ngày từ giữa tháng 12-2021.</a:t>
            </a:r>
            <a:endParaRPr lang="vi-VN" sz="20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7302" y="293525"/>
            <a:ext cx="7521326" cy="4995167"/>
          </a:xfrm>
          <a:prstGeom prst="rect">
            <a:avLst/>
          </a:prstGeom>
          <a:ln w="3175">
            <a:solidFill>
              <a:schemeClr val="tx1"/>
            </a:solidFill>
          </a:ln>
        </p:spPr>
      </p:pic>
    </p:spTree>
    <p:extLst>
      <p:ext uri="{BB962C8B-B14F-4D97-AF65-F5344CB8AC3E}">
        <p14:creationId xmlns:p14="http://schemas.microsoft.com/office/powerpoint/2010/main" val="3719869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73" y="5486399"/>
            <a:ext cx="11731430" cy="1302327"/>
          </a:xfrm>
        </p:spPr>
        <p:txBody>
          <a:bodyPr>
            <a:normAutofit/>
          </a:bodyPr>
          <a:lstStyle/>
          <a:p>
            <a:pPr algn="just"/>
            <a:r>
              <a:rPr lang="vi-VN" sz="2000" dirty="0" smtClean="0"/>
              <a:t>-Số </a:t>
            </a:r>
            <a:r>
              <a:rPr lang="vi-VN" sz="2000" dirty="0" smtClean="0"/>
              <a:t>ca tử vong mỗi ngày và đường di chuyển trung bình (moving average) 7 ngày của Thế giới.</a:t>
            </a:r>
            <a:br>
              <a:rPr lang="vi-VN" sz="2000" dirty="0" smtClean="0"/>
            </a:br>
            <a:r>
              <a:rPr lang="vi-VN" sz="2000" dirty="0" smtClean="0"/>
              <a:t>-Số </a:t>
            </a:r>
            <a:r>
              <a:rPr lang="vi-VN" sz="2000" dirty="0" smtClean="0"/>
              <a:t>ca tử vong tăng mạnh vào tháng 12-2020 với số ca tử vong từ 7500 đến hơn 17500 ca mỗi ngày, tuy nhiên nhờ triển khai tiêm ngừa Vắc-xin toàn cầu mà số ca tử vong đã giảm và ổn định ở mức 10000 ca mỗi ngày.</a:t>
            </a:r>
            <a:endParaRPr lang="vi-VN" sz="20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7280" y="293525"/>
            <a:ext cx="7761369" cy="4995167"/>
          </a:xfrm>
          <a:prstGeom prst="rect">
            <a:avLst/>
          </a:prstGeom>
          <a:ln w="3175">
            <a:solidFill>
              <a:schemeClr val="tx1"/>
            </a:solidFill>
          </a:ln>
        </p:spPr>
      </p:pic>
    </p:spTree>
    <p:extLst>
      <p:ext uri="{BB962C8B-B14F-4D97-AF65-F5344CB8AC3E}">
        <p14:creationId xmlns:p14="http://schemas.microsoft.com/office/powerpoint/2010/main" val="3461176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73" y="5338619"/>
            <a:ext cx="11731430" cy="1450108"/>
          </a:xfrm>
        </p:spPr>
        <p:txBody>
          <a:bodyPr>
            <a:normAutofit/>
          </a:bodyPr>
          <a:lstStyle/>
          <a:p>
            <a:pPr algn="just"/>
            <a:r>
              <a:rPr lang="vi-VN" sz="2000" dirty="0" smtClean="0"/>
              <a:t>-Đường </a:t>
            </a:r>
            <a:r>
              <a:rPr lang="vi-VN" sz="2000" dirty="0" smtClean="0"/>
              <a:t>màu đỏ là tỷ lệ tử vong theo ngày và đường màu đen là tỷ lệ tử vong trung bình của Thế giới. Tỷ lệ tử vong của thế giới tăng mạnh và đạt đỉnh vào tháng 6-2020 và giảm dần theo thời gian. </a:t>
            </a:r>
            <a:r>
              <a:rPr lang="vi-VN" sz="2000" dirty="0" smtClean="0"/>
              <a:t/>
            </a:r>
            <a:br>
              <a:rPr lang="vi-VN" sz="2000" dirty="0" smtClean="0"/>
            </a:br>
            <a:r>
              <a:rPr lang="vi-VN" sz="2000" dirty="0" smtClean="0"/>
              <a:t>Nhờ </a:t>
            </a:r>
            <a:r>
              <a:rPr lang="vi-VN" sz="2000" dirty="0" smtClean="0"/>
              <a:t>vào Vắc-xin COVID-19 mà tỷ lệ tử vong giảm dần dưới </a:t>
            </a:r>
            <a:r>
              <a:rPr lang="vi-VN" sz="2000" dirty="0" smtClean="0"/>
              <a:t>0.02.</a:t>
            </a:r>
            <a:endParaRPr lang="vi-VN"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9097" y="203200"/>
            <a:ext cx="7616581" cy="4995167"/>
          </a:xfrm>
          <a:prstGeom prst="rect">
            <a:avLst/>
          </a:prstGeom>
          <a:ln w="3175">
            <a:solidFill>
              <a:schemeClr val="tx1"/>
            </a:solidFill>
          </a:ln>
        </p:spPr>
      </p:pic>
    </p:spTree>
    <p:extLst>
      <p:ext uri="{BB962C8B-B14F-4D97-AF65-F5344CB8AC3E}">
        <p14:creationId xmlns:p14="http://schemas.microsoft.com/office/powerpoint/2010/main" val="156323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4676" y="189469"/>
            <a:ext cx="10515600" cy="6573795"/>
          </a:xfrm>
        </p:spPr>
        <p:txBody>
          <a:bodyPr/>
          <a:lstStyle/>
          <a:p>
            <a:r>
              <a:rPr lang="en-US" b="1" dirty="0" err="1" smtClean="0">
                <a:latin typeface="Times New Roman" panose="02020603050405020304" pitchFamily="18" charset="0"/>
                <a:cs typeface="Times New Roman" panose="02020603050405020304" pitchFamily="18" charset="0"/>
              </a:rPr>
              <a:t>Thuật</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toán</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SVR </a:t>
            </a:r>
            <a:r>
              <a:rPr lang="en-US" b="1" dirty="0" err="1" smtClean="0">
                <a:latin typeface="Times New Roman" panose="02020603050405020304" pitchFamily="18" charset="0"/>
                <a:cs typeface="Times New Roman" panose="02020603050405020304" pitchFamily="18" charset="0"/>
              </a:rPr>
              <a:t>là</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gì</a:t>
            </a:r>
            <a:r>
              <a:rPr lang="en-US" b="1" dirty="0" smtClean="0">
                <a:latin typeface="Times New Roman" panose="02020603050405020304" pitchFamily="18" charset="0"/>
                <a:cs typeface="Times New Roman" panose="02020603050405020304" pitchFamily="18" charset="0"/>
              </a:rPr>
              <a:t>?</a:t>
            </a:r>
          </a:p>
          <a:p>
            <a:pPr marL="0" indent="0" algn="just">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thuật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toán</a:t>
            </a:r>
            <a:r>
              <a:rPr lang="en-US" sz="2000" dirty="0" smtClean="0">
                <a:latin typeface="Times New Roman" panose="02020603050405020304" pitchFamily="18" charset="0"/>
                <a:cs typeface="Times New Roman" panose="02020603050405020304" pitchFamily="18" charset="0"/>
              </a:rPr>
              <a:t> SVM, </a:t>
            </a:r>
            <a:r>
              <a:rPr lang="en-US" sz="2000" dirty="0" err="1" smtClean="0">
                <a:latin typeface="Times New Roman" panose="02020603050405020304" pitchFamily="18" charset="0"/>
                <a:cs typeface="Times New Roman" panose="02020603050405020304" pitchFamily="18" charset="0"/>
              </a:rPr>
              <a:t>mục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đích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tìm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siêu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phẳng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phân</a:t>
            </a:r>
            <a:r>
              <a:rPr lang="en-US" sz="2000" dirty="0" smtClean="0">
                <a:latin typeface="Times New Roman" panose="02020603050405020304" pitchFamily="18" charset="0"/>
                <a:cs typeface="Times New Roman" panose="02020603050405020304" pitchFamily="18" charset="0"/>
              </a:rPr>
              <a:t> chia </a:t>
            </a:r>
            <a:r>
              <a:rPr lang="en-US" sz="2000" dirty="0" err="1" smtClean="0">
                <a:latin typeface="Times New Roman" panose="02020603050405020304" pitchFamily="18" charset="0"/>
                <a:cs typeface="Times New Roman" panose="02020603050405020304" pitchFamily="18" charset="0"/>
              </a:rPr>
              <a:t>tập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thành</a:t>
            </a:r>
            <a:r>
              <a:rPr lang="en-US" sz="2000" dirty="0" smtClean="0">
                <a:latin typeface="Times New Roman" panose="02020603050405020304" pitchFamily="18" charset="0"/>
                <a:cs typeface="Times New Roman" panose="02020603050405020304" pitchFamily="18" charset="0"/>
              </a:rPr>
              <a:t> 2 </a:t>
            </a:r>
            <a:r>
              <a:rPr lang="en-US" sz="2000" dirty="0" err="1" smtClean="0">
                <a:latin typeface="Times New Roman" panose="02020603050405020304" pitchFamily="18" charset="0"/>
                <a:cs typeface="Times New Roman" panose="02020603050405020304" pitchFamily="18" charset="0"/>
              </a:rPr>
              <a:t>phần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phân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biệt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khoảng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giữa</a:t>
            </a:r>
            <a:r>
              <a:rPr lang="en-US" sz="2000" dirty="0" smtClean="0">
                <a:latin typeface="Times New Roman" panose="02020603050405020304" pitchFamily="18" charset="0"/>
                <a:cs typeface="Times New Roman" panose="02020603050405020304" pitchFamily="18" charset="0"/>
              </a:rPr>
              <a:t> 2 </a:t>
            </a:r>
            <a:r>
              <a:rPr lang="en-US" sz="2000" dirty="0" err="1" smtClean="0">
                <a:latin typeface="Times New Roman" panose="02020603050405020304" pitchFamily="18" charset="0"/>
                <a:cs typeface="Times New Roman" panose="02020603050405020304" pitchFamily="18" charset="0"/>
              </a:rPr>
              <a:t>siêu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phẳng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Margin,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support vector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nằm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mặt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phẳng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tọa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Còn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SVR, </a:t>
            </a:r>
            <a:r>
              <a:rPr lang="vi-VN" sz="2000" dirty="0">
                <a:latin typeface="Times New Roman" panose="02020603050405020304" pitchFamily="18" charset="0"/>
                <a:cs typeface="Times New Roman" panose="02020603050405020304" pitchFamily="18" charset="0"/>
              </a:rPr>
              <a:t>thì sử dụng đường cong để tìm sự phù hợp giữa vecto và vị trí của đường cong, vecto hỗ trợ xác định sự phù hợp gần nhất giữa các điểm dữ liệu và hàm được sử dụng để biểu diễn chúng</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Trong </a:t>
            </a:r>
            <a:r>
              <a:rPr lang="vi-VN" sz="2000" dirty="0">
                <a:latin typeface="Times New Roman" panose="02020603050405020304" pitchFamily="18" charset="0"/>
                <a:cs typeface="Times New Roman" panose="02020603050405020304" pitchFamily="18" charset="0"/>
              </a:rPr>
              <a:t>hồi quy, ý tưởng là giảm tối đa tỉ lệ lỗi còn ý tưởng SVR là để phù hợp với lỗi trong ngưỡng nhất định, ước lượng giá trị tốt nhất trong 1 biên độ nhất định gọi là </a:t>
            </a:r>
            <a:r>
              <a:rPr lang="vi-VN" sz="2000" dirty="0" smtClean="0">
                <a:latin typeface="Times New Roman" panose="02020603050405020304" pitchFamily="18" charset="0"/>
                <a:cs typeface="Times New Roman" panose="02020603050405020304" pitchFamily="18" charset="0"/>
              </a:rPr>
              <a:t>epsilon.</a:t>
            </a:r>
            <a:endParaRPr lang="vi-V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2452" y="3653318"/>
            <a:ext cx="3780047" cy="2774067"/>
          </a:xfrm>
          <a:prstGeom prst="rect">
            <a:avLst/>
          </a:prstGeom>
          <a:ln w="3175">
            <a:solidFill>
              <a:schemeClr val="tx1"/>
            </a:solidFill>
          </a:ln>
        </p:spPr>
      </p:pic>
    </p:spTree>
    <p:extLst>
      <p:ext uri="{BB962C8B-B14F-4D97-AF65-F5344CB8AC3E}">
        <p14:creationId xmlns:p14="http://schemas.microsoft.com/office/powerpoint/2010/main" val="883009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73" y="5283200"/>
            <a:ext cx="11731430" cy="1505526"/>
          </a:xfrm>
        </p:spPr>
        <p:txBody>
          <a:bodyPr>
            <a:normAutofit/>
          </a:bodyPr>
          <a:lstStyle/>
          <a:p>
            <a:r>
              <a:rPr lang="vi-VN" sz="2000" dirty="0" smtClean="0"/>
              <a:t>-Sử </a:t>
            </a:r>
            <a:r>
              <a:rPr lang="vi-VN" sz="2000" dirty="0" smtClean="0"/>
              <a:t>dụng thuật toán SVR để dự đoán số ca nhiễm tăng tích lũy theo ngày của Thế giới.</a:t>
            </a:r>
            <a:br>
              <a:rPr lang="vi-VN" sz="2000" dirty="0" smtClean="0"/>
            </a:br>
            <a:r>
              <a:rPr lang="vi-VN" sz="2000" dirty="0" smtClean="0"/>
              <a:t>-Với </a:t>
            </a:r>
            <a:r>
              <a:rPr lang="vi-VN" sz="2000" dirty="0" smtClean="0"/>
              <a:t>các thông số kỹ thuật (Metric) như sau:</a:t>
            </a:r>
            <a:br>
              <a:rPr lang="vi-VN" sz="2000" dirty="0" smtClean="0"/>
            </a:br>
            <a:r>
              <a:rPr lang="vi-VN" sz="2000" dirty="0" smtClean="0"/>
              <a:t>-Lỗi </a:t>
            </a:r>
            <a:r>
              <a:rPr lang="vi-VN" sz="2000" dirty="0" smtClean="0"/>
              <a:t>trung bình tuyệt đối</a:t>
            </a:r>
            <a:r>
              <a:rPr lang="vi-VN" sz="2000" dirty="0"/>
              <a:t>: </a:t>
            </a:r>
            <a:r>
              <a:rPr lang="vi-VN" sz="2000" dirty="0" smtClean="0"/>
              <a:t>MAE=9748265.19, lỗi bình phương trung bình</a:t>
            </a:r>
            <a:r>
              <a:rPr lang="vi-VN" sz="2000" dirty="0"/>
              <a:t>: </a:t>
            </a:r>
            <a:r>
              <a:rPr lang="vi-VN" sz="2000" dirty="0" smtClean="0"/>
              <a:t>MSE=105786660194903</a:t>
            </a:r>
            <a:br>
              <a:rPr lang="vi-VN" sz="2000" dirty="0" smtClean="0"/>
            </a:br>
            <a:r>
              <a:rPr lang="vi-VN" sz="2000" dirty="0" smtClean="0"/>
              <a:t>R-Square: R</a:t>
            </a:r>
            <a:r>
              <a:rPr lang="vi-VN" sz="2000" baseline="30000" dirty="0" smtClean="0"/>
              <a:t>2</a:t>
            </a:r>
            <a:r>
              <a:rPr lang="vi-VN" sz="2000" dirty="0"/>
              <a:t>=0.98, hệ số chặn: intercept=5371633.73</a:t>
            </a:r>
            <a:r>
              <a:rPr lang="vi-VN" sz="2000" dirty="0" smtClean="0"/>
              <a:t/>
            </a:r>
            <a:br>
              <a:rPr lang="vi-VN" sz="2000" dirty="0" smtClean="0"/>
            </a:br>
            <a:endParaRPr lang="vi-VN" sz="20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26725" y="175492"/>
            <a:ext cx="7521326" cy="4995167"/>
          </a:xfrm>
          <a:prstGeom prst="rect">
            <a:avLst/>
          </a:prstGeom>
          <a:ln w="3175">
            <a:solidFill>
              <a:schemeClr val="tx1"/>
            </a:solidFill>
          </a:ln>
        </p:spPr>
      </p:pic>
    </p:spTree>
    <p:extLst>
      <p:ext uri="{BB962C8B-B14F-4D97-AF65-F5344CB8AC3E}">
        <p14:creationId xmlns:p14="http://schemas.microsoft.com/office/powerpoint/2010/main" val="2807772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4676" y="189469"/>
            <a:ext cx="10515600" cy="6573795"/>
          </a:xfrm>
        </p:spPr>
        <p:txBody>
          <a:bodyPr/>
          <a:lstStyle/>
          <a:p>
            <a:r>
              <a:rPr lang="en-US" b="1" dirty="0" err="1" smtClean="0">
                <a:latin typeface="Times New Roman" panose="02020603050405020304" pitchFamily="18" charset="0"/>
                <a:cs typeface="Times New Roman" panose="02020603050405020304" pitchFamily="18" charset="0"/>
              </a:rPr>
              <a:t>Thuật</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toán</a:t>
            </a:r>
            <a:r>
              <a:rPr lang="en-US" b="1" dirty="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Hồi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quy</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tuyến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tính</a:t>
            </a:r>
            <a:r>
              <a:rPr lang="en-US" b="1" dirty="0" smtClean="0">
                <a:latin typeface="Times New Roman" panose="02020603050405020304" pitchFamily="18" charset="0"/>
                <a:cs typeface="Times New Roman" panose="02020603050405020304" pitchFamily="18" charset="0"/>
              </a:rPr>
              <a:t> (Linear </a:t>
            </a:r>
            <a:r>
              <a:rPr lang="en-US" b="1" dirty="0" err="1" smtClean="0">
                <a:latin typeface="Times New Roman" panose="02020603050405020304" pitchFamily="18" charset="0"/>
                <a:cs typeface="Times New Roman" panose="02020603050405020304" pitchFamily="18" charset="0"/>
              </a:rPr>
              <a:t>Regresssion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là</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gì</a:t>
            </a:r>
            <a:r>
              <a:rPr lang="en-US" b="1"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thuật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toán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thuộc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nhóm</a:t>
            </a:r>
            <a:r>
              <a:rPr lang="en-US" sz="2000" dirty="0" smtClean="0">
                <a:latin typeface="Times New Roman" panose="02020603050405020304" pitchFamily="18" charset="0"/>
                <a:cs typeface="Times New Roman" panose="02020603050405020304" pitchFamily="18" charset="0"/>
              </a:rPr>
              <a:t> Supervised learning (</a:t>
            </a:r>
            <a:r>
              <a:rPr lang="en-US" sz="2000" dirty="0" err="1" smtClean="0">
                <a:latin typeface="Times New Roman" panose="02020603050405020304" pitchFamily="18" charset="0"/>
                <a:cs typeface="Times New Roman" panose="02020603050405020304" pitchFamily="18" charset="0"/>
              </a:rPr>
              <a:t>học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giám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tìm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mối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quan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hệ</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giữa</a:t>
            </a:r>
            <a:r>
              <a:rPr lang="en-US" sz="2000" dirty="0" smtClean="0">
                <a:latin typeface="Times New Roman" panose="02020603050405020304" pitchFamily="18" charset="0"/>
                <a:cs typeface="Times New Roman" panose="02020603050405020304" pitchFamily="18" charset="0"/>
              </a:rPr>
              <a:t> 1 hay </a:t>
            </a:r>
            <a:r>
              <a:rPr lang="en-US" sz="2000" dirty="0" err="1" smtClean="0">
                <a:latin typeface="Times New Roman" panose="02020603050405020304" pitchFamily="18" charset="0"/>
                <a:cs typeface="Times New Roman" panose="02020603050405020304" pitchFamily="18" charset="0"/>
              </a:rPr>
              <a:t>nhiều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lập</a:t>
            </a:r>
            <a:r>
              <a:rPr lang="en-US" sz="2000" dirty="0" smtClean="0">
                <a:latin typeface="Times New Roman" panose="02020603050405020304" pitchFamily="18" charset="0"/>
                <a:cs typeface="Times New Roman" panose="02020603050405020304" pitchFamily="18" charset="0"/>
              </a:rPr>
              <a:t> x (independent variables) </a:t>
            </a:r>
            <a:r>
              <a:rPr lang="en-US" sz="2000" dirty="0" err="1" smtClean="0">
                <a:latin typeface="Times New Roman" panose="02020603050405020304" pitchFamily="18" charset="0"/>
                <a:cs typeface="Times New Roman" panose="02020603050405020304" pitchFamily="18" charset="0"/>
              </a:rPr>
              <a:t>với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phụ</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thuộc</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y (dependent variable). </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Công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sau</a:t>
            </a:r>
            <a:r>
              <a:rPr lang="en-US" sz="2000" dirty="0" smtClean="0">
                <a:latin typeface="Times New Roman" panose="02020603050405020304" pitchFamily="18" charset="0"/>
                <a:cs typeface="Times New Roman" panose="02020603050405020304" pitchFamily="18" charset="0"/>
              </a:rPr>
              <a:t>: y=</a:t>
            </a:r>
            <a:r>
              <a:rPr lang="en-US" sz="2000" dirty="0" err="1" smtClean="0">
                <a:latin typeface="Times New Roman" panose="02020603050405020304" pitchFamily="18" charset="0"/>
                <a:cs typeface="Times New Roman" panose="02020603050405020304" pitchFamily="18" charset="0"/>
              </a:rPr>
              <a:t>ax+b</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với</a:t>
            </a:r>
            <a:r>
              <a:rPr lang="en-US" sz="2000" dirty="0" smtClean="0">
                <a:latin typeface="Times New Roman" panose="02020603050405020304" pitchFamily="18" charset="0"/>
                <a:cs typeface="Times New Roman" panose="02020603050405020304" pitchFamily="18" charset="0"/>
              </a:rPr>
              <a:t> a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hệ</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số</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góc</a:t>
            </a:r>
            <a:r>
              <a:rPr lang="en-US" sz="2000" dirty="0" smtClean="0">
                <a:latin typeface="Times New Roman" panose="02020603050405020304" pitchFamily="18" charset="0"/>
                <a:cs typeface="Times New Roman" panose="02020603050405020304" pitchFamily="18" charset="0"/>
              </a:rPr>
              <a:t> (scope), b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chặn</a:t>
            </a:r>
            <a:r>
              <a:rPr lang="en-US" sz="2000" dirty="0" smtClean="0">
                <a:latin typeface="Times New Roman" panose="02020603050405020304" pitchFamily="18" charset="0"/>
                <a:cs typeface="Times New Roman" panose="02020603050405020304" pitchFamily="18" charset="0"/>
              </a:rPr>
              <a:t> (intercept) </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chọn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năng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đầu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vào</a:t>
            </a:r>
            <a:r>
              <a:rPr lang="en-US" sz="2000" dirty="0" smtClean="0">
                <a:latin typeface="Times New Roman" panose="02020603050405020304" pitchFamily="18" charset="0"/>
                <a:cs typeface="Times New Roman" panose="02020603050405020304" pitchFamily="18" charset="0"/>
              </a:rPr>
              <a:t> (input) </a:t>
            </a:r>
            <a:r>
              <a:rPr lang="en-US" sz="2000" dirty="0" err="1" smtClean="0">
                <a:latin typeface="Times New Roman" panose="02020603050405020304" pitchFamily="18" charset="0"/>
                <a:cs typeface="Times New Roman" panose="02020603050405020304" pitchFamily="18" charset="0"/>
              </a:rPr>
              <a:t>rất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quan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trọng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Machine Learning, </a:t>
            </a:r>
            <a:r>
              <a:rPr lang="en-US" sz="2000" dirty="0" err="1" smtClean="0">
                <a:latin typeface="Times New Roman" panose="02020603050405020304" pitchFamily="18" charset="0"/>
                <a:cs typeface="Times New Roman" panose="02020603050405020304" pitchFamily="18" charset="0"/>
              </a:rPr>
              <a:t>bao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gồm</a:t>
            </a:r>
            <a:r>
              <a:rPr lang="en-US" sz="2000" dirty="0" smtClean="0">
                <a:latin typeface="Times New Roman" panose="02020603050405020304" pitchFamily="18" charset="0"/>
                <a:cs typeface="Times New Roman" panose="02020603050405020304" pitchFamily="18" charset="0"/>
              </a:rPr>
              <a:t> 1 </a:t>
            </a:r>
            <a:r>
              <a:rPr lang="en-US" sz="2000" dirty="0" err="1" smtClean="0">
                <a:latin typeface="Times New Roman" panose="02020603050405020304" pitchFamily="18" charset="0"/>
                <a:cs typeface="Times New Roman" panose="02020603050405020304" pitchFamily="18" charset="0"/>
              </a:rPr>
              <a:t>vài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sau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nguyên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đầu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chuẩn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hóa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đầu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hóa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hàm</a:t>
            </a:r>
            <a:r>
              <a:rPr lang="en-US" sz="2000" dirty="0" smtClean="0">
                <a:latin typeface="Times New Roman" panose="02020603050405020304" pitchFamily="18" charset="0"/>
                <a:cs typeface="Times New Roman" panose="02020603050405020304" pitchFamily="18" charset="0"/>
              </a:rPr>
              <a:t> Gaussian, </a:t>
            </a:r>
            <a:r>
              <a:rPr lang="en-US" sz="2000" dirty="0" err="1" smtClean="0">
                <a:latin typeface="Times New Roman" panose="02020603050405020304" pitchFamily="18" charset="0"/>
                <a:cs typeface="Times New Roman" panose="02020603050405020304" pitchFamily="18" charset="0"/>
              </a:rPr>
              <a:t>sử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hàm</a:t>
            </a:r>
            <a:r>
              <a:rPr lang="en-US" sz="2000" dirty="0" smtClean="0">
                <a:latin typeface="Times New Roman" panose="02020603050405020304" pitchFamily="18" charset="0"/>
                <a:cs typeface="Times New Roman" panose="02020603050405020304" pitchFamily="18" charset="0"/>
              </a:rPr>
              <a:t> sigmoid.</a:t>
            </a:r>
          </a:p>
          <a:p>
            <a:pPr marL="0" indent="0" algn="just">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Với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bộ</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đầu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ít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chế</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năng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hóa</a:t>
            </a:r>
            <a:r>
              <a:rPr lang="en-US" sz="2000" dirty="0" smtClean="0">
                <a:latin typeface="Times New Roman" panose="02020603050405020304" pitchFamily="18" charset="0"/>
                <a:cs typeface="Times New Roman" panose="02020603050405020304" pitchFamily="18" charset="0"/>
              </a:rPr>
              <a:t> (Polynomial) </a:t>
            </a:r>
            <a:r>
              <a:rPr lang="en-US" sz="2000" dirty="0" err="1" smtClean="0">
                <a:latin typeface="Times New Roman" panose="02020603050405020304" pitchFamily="18" charset="0"/>
                <a:cs typeface="Times New Roman" panose="02020603050405020304" pitchFamily="18" charset="0"/>
              </a:rPr>
              <a:t>để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tăng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hiệu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bộ</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huấn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luyện</a:t>
            </a:r>
            <a:r>
              <a:rPr lang="en-US" sz="2000" dirty="0" smtClean="0">
                <a:latin typeface="Times New Roman" panose="02020603050405020304" pitchFamily="18" charset="0"/>
                <a:cs typeface="Times New Roman" panose="02020603050405020304" pitchFamily="18" charset="0"/>
              </a:rPr>
              <a:t> (training)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Hồi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tuyến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chọn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bậc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hóa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rất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quan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trọng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tránh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tình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Underfitting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Overfitting</a:t>
            </a:r>
            <a:r>
              <a:rPr lang="en-US" sz="2000" dirty="0" smtClean="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3657" y="4021570"/>
            <a:ext cx="3957638" cy="2600325"/>
          </a:xfrm>
          <a:prstGeom prst="rect">
            <a:avLst/>
          </a:prstGeom>
          <a:ln w="3175">
            <a:solidFill>
              <a:schemeClr val="tx1"/>
            </a:solidFill>
          </a:ln>
        </p:spPr>
      </p:pic>
    </p:spTree>
    <p:extLst>
      <p:ext uri="{BB962C8B-B14F-4D97-AF65-F5344CB8AC3E}">
        <p14:creationId xmlns:p14="http://schemas.microsoft.com/office/powerpoint/2010/main" val="900139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73" y="5069057"/>
            <a:ext cx="11731430" cy="1719670"/>
          </a:xfrm>
        </p:spPr>
        <p:txBody>
          <a:bodyPr>
            <a:normAutofit/>
          </a:bodyPr>
          <a:lstStyle/>
          <a:p>
            <a:r>
              <a:rPr lang="vi-VN" sz="2000" dirty="0" smtClean="0"/>
              <a:t>Sử dụng thuật toán Linear Regression cùng phương pháp tăng bậc đa thức đặc trưng Polynomial Features để dự đoán số ca nhiễm tăng tích lũy theo ngày của Thế giới.</a:t>
            </a:r>
            <a:br>
              <a:rPr lang="vi-VN" sz="2000" dirty="0" smtClean="0"/>
            </a:br>
            <a:r>
              <a:rPr lang="vi-VN" sz="2000" dirty="0" smtClean="0"/>
              <a:t>Với các thông số kỹ thuật (Metric) với bậc 3 như sau:</a:t>
            </a:r>
            <a:br>
              <a:rPr lang="vi-VN" sz="2000" dirty="0" smtClean="0"/>
            </a:br>
            <a:r>
              <a:rPr lang="vi-VN" sz="2000" dirty="0" smtClean="0"/>
              <a:t>Lỗi trung bình tuyệt đối: MAE=8417567.3, lỗi bình phương trung bình: MSE=159201722308772</a:t>
            </a:r>
            <a:br>
              <a:rPr lang="vi-VN" sz="2000" dirty="0" smtClean="0"/>
            </a:br>
            <a:r>
              <a:rPr lang="vi-VN" sz="2000" dirty="0" smtClean="0"/>
              <a:t>R-Square: R</a:t>
            </a:r>
            <a:r>
              <a:rPr lang="vi-VN" sz="2000" baseline="30000" dirty="0" smtClean="0"/>
              <a:t>2</a:t>
            </a:r>
            <a:r>
              <a:rPr lang="vi-VN" sz="2000" dirty="0" smtClean="0"/>
              <a:t>=0.998, hệ số góc: </a:t>
            </a:r>
            <a:r>
              <a:rPr lang="it-IT" sz="2000" dirty="0">
                <a:latin typeface="Times New Roman" panose="02020603050405020304" pitchFamily="18" charset="0"/>
                <a:cs typeface="Times New Roman" panose="02020603050405020304" pitchFamily="18" charset="0"/>
              </a:rPr>
              <a:t>coefficients=(6.962e+6, -2.349e+5, 1.745e+3, -1.247e+0)</a:t>
            </a:r>
            <a:endParaRPr lang="vi-VN" sz="2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26725" y="73890"/>
            <a:ext cx="7521326" cy="4995167"/>
          </a:xfrm>
          <a:prstGeom prst="rect">
            <a:avLst/>
          </a:prstGeom>
          <a:ln w="3175">
            <a:solidFill>
              <a:schemeClr val="tx1"/>
            </a:solidFill>
          </a:ln>
        </p:spPr>
      </p:pic>
    </p:spTree>
    <p:extLst>
      <p:ext uri="{BB962C8B-B14F-4D97-AF65-F5344CB8AC3E}">
        <p14:creationId xmlns:p14="http://schemas.microsoft.com/office/powerpoint/2010/main" val="2812824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4676" y="189469"/>
            <a:ext cx="11189542" cy="6573795"/>
          </a:xfrm>
        </p:spPr>
        <p:txBody>
          <a:bodyPr/>
          <a:lstStyle/>
          <a:p>
            <a:r>
              <a:rPr lang="en-US" b="1" dirty="0" err="1" smtClean="0">
                <a:latin typeface="Times New Roman" panose="02020603050405020304" pitchFamily="18" charset="0"/>
                <a:cs typeface="Times New Roman" panose="02020603050405020304" pitchFamily="18" charset="0"/>
              </a:rPr>
              <a:t>Thuật</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toán</a:t>
            </a:r>
            <a:r>
              <a:rPr lang="en-US" b="1" dirty="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Hồi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quy</a:t>
            </a:r>
            <a:r>
              <a:rPr lang="en-US" b="1" dirty="0" smtClean="0">
                <a:latin typeface="Times New Roman" panose="02020603050405020304" pitchFamily="18" charset="0"/>
                <a:cs typeface="Times New Roman" panose="02020603050405020304" pitchFamily="18" charset="0"/>
              </a:rPr>
              <a:t> Bayesian(</a:t>
            </a:r>
            <a:r>
              <a:rPr lang="en-US" b="1" dirty="0">
                <a:latin typeface="Times New Roman" panose="02020603050405020304" pitchFamily="18" charset="0"/>
                <a:cs typeface="Times New Roman" panose="02020603050405020304" pitchFamily="18" charset="0"/>
              </a:rPr>
              <a:t>B</a:t>
            </a:r>
            <a:r>
              <a:rPr lang="en-US" b="1" dirty="0" smtClean="0">
                <a:latin typeface="Times New Roman" panose="02020603050405020304" pitchFamily="18" charset="0"/>
                <a:cs typeface="Times New Roman" panose="02020603050405020304" pitchFamily="18" charset="0"/>
              </a:rPr>
              <a:t>ayesian Ridge </a:t>
            </a:r>
            <a:r>
              <a:rPr lang="en-US" b="1" dirty="0" err="1" smtClean="0">
                <a:latin typeface="Times New Roman" panose="02020603050405020304" pitchFamily="18" charset="0"/>
                <a:cs typeface="Times New Roman" panose="02020603050405020304" pitchFamily="18" charset="0"/>
              </a:rPr>
              <a:t>Regresssion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là</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gì</a:t>
            </a:r>
            <a:r>
              <a:rPr lang="en-US" b="1"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thuật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toán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tham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số</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hóa</a:t>
            </a:r>
            <a:r>
              <a:rPr lang="en-US" sz="2000" dirty="0" smtClean="0">
                <a:latin typeface="Times New Roman" panose="02020603050405020304" pitchFamily="18" charset="0"/>
                <a:cs typeface="Times New Roman" panose="02020603050405020304" pitchFamily="18" charset="0"/>
              </a:rPr>
              <a:t> (</a:t>
            </a:r>
            <a:r>
              <a:rPr lang="el-GR" sz="2000" dirty="0" smtClean="0">
                <a:latin typeface="Times New Roman" panose="02020603050405020304" pitchFamily="18" charset="0"/>
                <a:cs typeface="Times New Roman" panose="02020603050405020304" pitchFamily="18" charset="0"/>
              </a:rPr>
              <a:t>λ</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
            </a:r>
            <a:r>
              <a:rPr lang="vi-VN" sz="2000" dirty="0" smtClean="0">
                <a:latin typeface="Times New Roman" panose="02020603050405020304" pitchFamily="18" charset="0"/>
                <a:cs typeface="Times New Roman" panose="02020603050405020304" pitchFamily="18" charset="0"/>
              </a:rPr>
              <a:t>Xây </a:t>
            </a:r>
            <a:r>
              <a:rPr lang="vi-VN" sz="2000" dirty="0">
                <a:latin typeface="Times New Roman" panose="02020603050405020304" pitchFamily="18" charset="0"/>
                <a:cs typeface="Times New Roman" panose="02020603050405020304" pitchFamily="18" charset="0"/>
              </a:rPr>
              <a:t>dựng hồi quy tuyến tính bằng cách sử dụng phân phối xác suất thay vì ước lượng điểm </a:t>
            </a:r>
            <a:r>
              <a:rPr lang="en-US" sz="2000" dirty="0" smtClean="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đầu ra y </a:t>
            </a:r>
            <a:r>
              <a:rPr lang="vi-VN" sz="2000" dirty="0" smtClean="0">
                <a:latin typeface="Times New Roman" panose="02020603050405020304" pitchFamily="18" charset="0"/>
                <a:cs typeface="Times New Roman" panose="02020603050405020304" pitchFamily="18" charset="0"/>
              </a:rPr>
              <a:t>không </a:t>
            </a:r>
            <a:r>
              <a:rPr lang="vi-VN" sz="2000" dirty="0">
                <a:latin typeface="Times New Roman" panose="02020603050405020304" pitchFamily="18" charset="0"/>
                <a:cs typeface="Times New Roman" panose="02020603050405020304" pitchFamily="18" charset="0"/>
              </a:rPr>
              <a:t>được ước tính là giá trị duy nhất </a:t>
            </a:r>
            <a:r>
              <a:rPr lang="vi-VN" sz="2000" dirty="0" smtClean="0">
                <a:latin typeface="Times New Roman" panose="02020603050405020304" pitchFamily="18" charset="0"/>
                <a:cs typeface="Times New Roman" panose="02020603050405020304" pitchFamily="18" charset="0"/>
              </a:rPr>
              <a:t>mà </a:t>
            </a:r>
            <a:r>
              <a:rPr lang="vi-VN" sz="2000" dirty="0">
                <a:latin typeface="Times New Roman" panose="02020603050405020304" pitchFamily="18" charset="0"/>
                <a:cs typeface="Times New Roman" panose="02020603050405020304" pitchFamily="18" charset="0"/>
              </a:rPr>
              <a:t>được tạo ra từ phân phối xác suất</a:t>
            </a:r>
            <a:r>
              <a:rPr lang="vi-VN" sz="2000" dirty="0" smtClean="0">
                <a:latin typeface="Times New Roman" panose="02020603050405020304" pitchFamily="18" charset="0"/>
                <a:cs typeface="Times New Roman" panose="02020603050405020304" pitchFamily="18" charset="0"/>
              </a:rPr>
              <a:t>.</a:t>
            </a:r>
          </a:p>
          <a:p>
            <a:pPr marL="0" indent="0" algn="just">
              <a:buNone/>
            </a:pPr>
            <a:r>
              <a:rPr lang="vi-VN" sz="2000" dirty="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-đầu </a:t>
            </a:r>
            <a:r>
              <a:rPr lang="vi-VN" sz="2000" dirty="0">
                <a:latin typeface="Times New Roman" panose="02020603050405020304" pitchFamily="18" charset="0"/>
                <a:cs typeface="Times New Roman" panose="02020603050405020304" pitchFamily="18" charset="0"/>
              </a:rPr>
              <a:t>ra y tạo ra từ phân phối chuẩn (gaussian) </a:t>
            </a:r>
            <a:r>
              <a:rPr lang="vi-VN" sz="2000" dirty="0" smtClean="0">
                <a:latin typeface="Times New Roman" panose="02020603050405020304" pitchFamily="18" charset="0"/>
                <a:cs typeface="Times New Roman" panose="02020603050405020304" pitchFamily="18" charset="0"/>
              </a:rPr>
              <a:t>được </a:t>
            </a:r>
            <a:r>
              <a:rPr lang="vi-VN" sz="2000" dirty="0">
                <a:latin typeface="Times New Roman" panose="02020603050405020304" pitchFamily="18" charset="0"/>
                <a:cs typeface="Times New Roman" panose="02020603050405020304" pitchFamily="18" charset="0"/>
              </a:rPr>
              <a:t>đặc trưng bởi giá trị trung bình và phương sai</a:t>
            </a:r>
            <a:r>
              <a:rPr lang="vi-VN" sz="2000" dirty="0" smtClean="0">
                <a:latin typeface="Times New Roman" panose="02020603050405020304" pitchFamily="18" charset="0"/>
                <a:cs typeface="Times New Roman" panose="02020603050405020304" pitchFamily="18" charset="0"/>
              </a:rPr>
              <a:t>.</a:t>
            </a:r>
          </a:p>
          <a:p>
            <a:pPr marL="0" indent="0">
              <a:buNone/>
            </a:pPr>
            <a:r>
              <a:rPr lang="vi-VN" sz="2000" dirty="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-alpha </a:t>
            </a:r>
            <a:r>
              <a:rPr lang="vi-VN" sz="2000" dirty="0">
                <a:latin typeface="Times New Roman" panose="02020603050405020304" pitchFamily="18" charset="0"/>
                <a:cs typeface="Times New Roman" panose="02020603050405020304" pitchFamily="18" charset="0"/>
              </a:rPr>
              <a:t>(độ chính xác của weights) và lambda (độ chính xác của noise) được chọn là phân phối gamma, là 2 tham số của phân bố xác xuất liên tục, được ước tính bằng cách tối đa hóa khả năng cận biên logarit, w: các hệ số cùng với độc chính xác 1/</a:t>
            </a:r>
            <a:r>
              <a:rPr lang="el-GR" sz="2000" dirty="0">
                <a:latin typeface="Times New Roman" panose="02020603050405020304" pitchFamily="18" charset="0"/>
                <a:cs typeface="Times New Roman" panose="02020603050405020304" pitchFamily="18" charset="0"/>
              </a:rPr>
              <a:t>λ</a:t>
            </a:r>
            <a:endParaRPr lang="vi-V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7768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73" y="5181601"/>
            <a:ext cx="11731430" cy="1607126"/>
          </a:xfrm>
        </p:spPr>
        <p:txBody>
          <a:bodyPr>
            <a:normAutofit/>
          </a:bodyPr>
          <a:lstStyle/>
          <a:p>
            <a:r>
              <a:rPr lang="vi-VN" sz="2000" dirty="0" smtClean="0"/>
              <a:t>Sử dụng thuật toán Bayesian Ridge Regression cùng phương pháp tăng bậc đa thức đặc trưng Polynomial Features để dự đoán số ca nhiễm tăng tích lũy theo ngày của Thế giới.</a:t>
            </a:r>
            <a:br>
              <a:rPr lang="vi-VN" sz="2000" dirty="0" smtClean="0"/>
            </a:br>
            <a:r>
              <a:rPr lang="vi-VN" sz="2000" dirty="0" smtClean="0"/>
              <a:t>Với các thông số kỹ thuật (Metric) với bậc 3 như sau:</a:t>
            </a:r>
            <a:br>
              <a:rPr lang="vi-VN" sz="2000" dirty="0" smtClean="0"/>
            </a:br>
            <a:r>
              <a:rPr lang="vi-VN" sz="2000" dirty="0" smtClean="0"/>
              <a:t>Lỗi trung bình tuyệt đối: MAE=8417567.3, lỗi bình phương trung bình: MSE=159201722308772</a:t>
            </a:r>
            <a:br>
              <a:rPr lang="vi-VN" sz="2000" dirty="0" smtClean="0"/>
            </a:br>
            <a:r>
              <a:rPr lang="vi-VN" sz="2000" dirty="0" smtClean="0"/>
              <a:t>R-Square: R</a:t>
            </a:r>
            <a:r>
              <a:rPr lang="vi-VN" sz="2000" baseline="30000" dirty="0" smtClean="0"/>
              <a:t>2</a:t>
            </a:r>
            <a:r>
              <a:rPr lang="vi-VN" sz="2000" dirty="0" smtClean="0"/>
              <a:t>=0.998, hệ số góc: </a:t>
            </a:r>
            <a:r>
              <a:rPr lang="it-IT" sz="2000" dirty="0">
                <a:latin typeface="Times New Roman" panose="02020603050405020304" pitchFamily="18" charset="0"/>
                <a:cs typeface="Times New Roman" panose="02020603050405020304" pitchFamily="18" charset="0"/>
              </a:rPr>
              <a:t>coefficients=(6.843e+6, -2.335e+5, 1.741e+3, -1.244e+0)</a:t>
            </a:r>
            <a:endParaRPr lang="vi-VN" sz="20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26725" y="73891"/>
            <a:ext cx="7521326" cy="4995167"/>
          </a:xfrm>
          <a:prstGeom prst="rect">
            <a:avLst/>
          </a:prstGeom>
          <a:ln w="3175">
            <a:solidFill>
              <a:schemeClr val="tx1"/>
            </a:solidFill>
          </a:ln>
        </p:spPr>
      </p:pic>
    </p:spTree>
    <p:extLst>
      <p:ext uri="{BB962C8B-B14F-4D97-AF65-F5344CB8AC3E}">
        <p14:creationId xmlns:p14="http://schemas.microsoft.com/office/powerpoint/2010/main" val="1068395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FB0E36-3026-4272-9C5E-B77696499069}"/>
              </a:ext>
            </a:extLst>
          </p:cNvPr>
          <p:cNvSpPr>
            <a:spLocks noGrp="1"/>
          </p:cNvSpPr>
          <p:nvPr>
            <p:ph type="title"/>
          </p:nvPr>
        </p:nvSpPr>
        <p:spPr>
          <a:xfrm>
            <a:off x="838200" y="422790"/>
            <a:ext cx="10515600" cy="1325563"/>
          </a:xfrm>
        </p:spPr>
        <p:txBody>
          <a:bodyPr/>
          <a:lstStyle/>
          <a:p>
            <a:pPr algn="ctr"/>
            <a:r>
              <a:rPr lang="en-US" b="1" dirty="0">
                <a:latin typeface="Times New Roman" panose="02020603050405020304" pitchFamily="18" charset="0"/>
                <a:cs typeface="Times New Roman" panose="02020603050405020304" pitchFamily="18" charset="0"/>
              </a:rPr>
              <a:t>NỘI DUNG ĐỀ TÀI </a:t>
            </a:r>
          </a:p>
        </p:txBody>
      </p:sp>
      <p:sp>
        <p:nvSpPr>
          <p:cNvPr id="3" name="Content Placeholder 2">
            <a:extLst>
              <a:ext uri="{FF2B5EF4-FFF2-40B4-BE49-F238E27FC236}">
                <a16:creationId xmlns="" xmlns:a16="http://schemas.microsoft.com/office/drawing/2014/main" id="{5A4891DC-8A59-42FE-A087-6BB269CD8618}"/>
              </a:ext>
            </a:extLst>
          </p:cNvPr>
          <p:cNvSpPr>
            <a:spLocks noGrp="1"/>
          </p:cNvSpPr>
          <p:nvPr>
            <p:ph idx="1"/>
          </p:nvPr>
        </p:nvSpPr>
        <p:spPr>
          <a:xfrm>
            <a:off x="526191" y="1401612"/>
            <a:ext cx="11139617" cy="4351338"/>
          </a:xfrm>
        </p:spPr>
        <p:txBody>
          <a:bodyPr anchor="ctr">
            <a:normAutofit/>
          </a:bodyPr>
          <a:lstStyle/>
          <a:p>
            <a:pPr>
              <a:buFont typeface="Wingdings" panose="05000000000000000000" pitchFamily="2" charset="2"/>
              <a:buChar char="v"/>
            </a:pPr>
            <a:r>
              <a:rPr lang="en-US" sz="3200" b="1" dirty="0">
                <a:latin typeface="Times New Roman" panose="02020603050405020304" pitchFamily="18" charset="0"/>
                <a:cs typeface="Times New Roman" panose="02020603050405020304" pitchFamily="18" charset="0"/>
              </a:rPr>
              <a:t> Ch</a:t>
            </a:r>
            <a:r>
              <a:rPr lang="vi-VN" sz="3200" b="1" dirty="0">
                <a:latin typeface="Times New Roman" panose="02020603050405020304" pitchFamily="18" charset="0"/>
                <a:cs typeface="Times New Roman" panose="02020603050405020304" pitchFamily="18" charset="0"/>
              </a:rPr>
              <a:t>ư</a:t>
            </a:r>
            <a:r>
              <a:rPr lang="en-US" sz="3200" b="1" dirty="0" err="1">
                <a:latin typeface="Times New Roman" panose="02020603050405020304" pitchFamily="18" charset="0"/>
                <a:cs typeface="Times New Roman" panose="02020603050405020304" pitchFamily="18" charset="0"/>
              </a:rPr>
              <a:t>ơng</a:t>
            </a:r>
            <a:r>
              <a:rPr lang="en-US" sz="3200" b="1" dirty="0">
                <a:latin typeface="Times New Roman" panose="02020603050405020304" pitchFamily="18" charset="0"/>
                <a:cs typeface="Times New Roman" panose="02020603050405020304" pitchFamily="18" charset="0"/>
              </a:rPr>
              <a:t> 1</a:t>
            </a:r>
            <a:r>
              <a:rPr lang="en-US"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Giới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thiệu</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đề</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tài</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3200" b="1" dirty="0">
                <a:latin typeface="Times New Roman" panose="02020603050405020304" pitchFamily="18" charset="0"/>
                <a:cs typeface="Times New Roman" panose="02020603050405020304" pitchFamily="18" charset="0"/>
              </a:rPr>
              <a:t> Ch</a:t>
            </a:r>
            <a:r>
              <a:rPr lang="vi-VN" sz="3200" b="1" dirty="0">
                <a:latin typeface="Times New Roman" panose="02020603050405020304" pitchFamily="18" charset="0"/>
                <a:cs typeface="Times New Roman" panose="02020603050405020304" pitchFamily="18" charset="0"/>
              </a:rPr>
              <a:t>ư</a:t>
            </a:r>
            <a:r>
              <a:rPr lang="en-US" sz="3200" b="1" dirty="0" err="1">
                <a:latin typeface="Times New Roman" panose="02020603050405020304" pitchFamily="18" charset="0"/>
                <a:cs typeface="Times New Roman" panose="02020603050405020304" pitchFamily="18" charset="0"/>
              </a:rPr>
              <a:t>ơng</a:t>
            </a:r>
            <a:r>
              <a:rPr lang="en-US" sz="3200" b="1" dirty="0">
                <a:latin typeface="Times New Roman" panose="02020603050405020304" pitchFamily="18" charset="0"/>
                <a:cs typeface="Times New Roman" panose="02020603050405020304" pitchFamily="18" charset="0"/>
              </a:rPr>
              <a:t> 2</a:t>
            </a:r>
            <a:r>
              <a:rPr lang="en-US"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Lý</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thuyết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đề</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tài</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3200" b="1" dirty="0">
                <a:latin typeface="Times New Roman" panose="02020603050405020304" pitchFamily="18" charset="0"/>
                <a:cs typeface="Times New Roman" panose="02020603050405020304" pitchFamily="18" charset="0"/>
              </a:rPr>
              <a:t> Ch</a:t>
            </a:r>
            <a:r>
              <a:rPr lang="vi-VN" sz="3200" b="1" dirty="0">
                <a:latin typeface="Times New Roman" panose="02020603050405020304" pitchFamily="18" charset="0"/>
                <a:cs typeface="Times New Roman" panose="02020603050405020304" pitchFamily="18" charset="0"/>
              </a:rPr>
              <a:t>ư</a:t>
            </a:r>
            <a:r>
              <a:rPr lang="en-US" sz="3200" b="1" dirty="0" err="1">
                <a:latin typeface="Times New Roman" panose="02020603050405020304" pitchFamily="18" charset="0"/>
                <a:cs typeface="Times New Roman" panose="02020603050405020304" pitchFamily="18" charset="0"/>
              </a:rPr>
              <a:t>ơng</a:t>
            </a:r>
            <a:r>
              <a:rPr lang="en-US" sz="3200" b="1" dirty="0">
                <a:latin typeface="Times New Roman" panose="02020603050405020304" pitchFamily="18" charset="0"/>
                <a:cs typeface="Times New Roman" panose="02020603050405020304" pitchFamily="18" charset="0"/>
              </a:rPr>
              <a:t> 3</a:t>
            </a: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Thu </a:t>
            </a:r>
            <a:r>
              <a:rPr lang="en-US" sz="3200" dirty="0" err="1" smtClean="0">
                <a:latin typeface="Times New Roman" panose="02020603050405020304" pitchFamily="18" charset="0"/>
                <a:cs typeface="Times New Roman" panose="02020603050405020304" pitchFamily="18" charset="0"/>
              </a:rPr>
              <a:t>thập</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phân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tích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và</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biểu</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đồ</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3200" b="1" dirty="0">
                <a:latin typeface="Times New Roman" panose="02020603050405020304" pitchFamily="18" charset="0"/>
                <a:cs typeface="Times New Roman" panose="02020603050405020304" pitchFamily="18" charset="0"/>
              </a:rPr>
              <a:t> Ch</a:t>
            </a:r>
            <a:r>
              <a:rPr lang="vi-VN" sz="3200" b="1" dirty="0">
                <a:latin typeface="Times New Roman" panose="02020603050405020304" pitchFamily="18" charset="0"/>
                <a:cs typeface="Times New Roman" panose="02020603050405020304" pitchFamily="18" charset="0"/>
              </a:rPr>
              <a:t>ư</a:t>
            </a:r>
            <a:r>
              <a:rPr lang="en-US" sz="3200" b="1" dirty="0" err="1">
                <a:latin typeface="Times New Roman" panose="02020603050405020304" pitchFamily="18" charset="0"/>
                <a:cs typeface="Times New Roman" panose="02020603050405020304" pitchFamily="18" charset="0"/>
              </a:rPr>
              <a:t>ơng</a:t>
            </a:r>
            <a:r>
              <a:rPr lang="en-US" sz="3200" b="1" dirty="0">
                <a:latin typeface="Times New Roman" panose="02020603050405020304" pitchFamily="18" charset="0"/>
                <a:cs typeface="Times New Roman" panose="02020603050405020304" pitchFamily="18" charset="0"/>
              </a:rPr>
              <a:t> 4</a:t>
            </a:r>
            <a:r>
              <a:rPr lang="en-US"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Xây</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dựng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mô</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hình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dự</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đoán</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3200" b="1" dirty="0">
                <a:latin typeface="Times New Roman" panose="02020603050405020304" pitchFamily="18" charset="0"/>
                <a:cs typeface="Times New Roman" panose="02020603050405020304" pitchFamily="18" charset="0"/>
              </a:rPr>
              <a:t> Ch</a:t>
            </a:r>
            <a:r>
              <a:rPr lang="vi-VN" sz="3200" b="1" dirty="0">
                <a:latin typeface="Times New Roman" panose="02020603050405020304" pitchFamily="18" charset="0"/>
                <a:cs typeface="Times New Roman" panose="02020603050405020304" pitchFamily="18" charset="0"/>
              </a:rPr>
              <a:t>ư</a:t>
            </a:r>
            <a:r>
              <a:rPr lang="en-US" sz="3200" b="1" dirty="0" err="1">
                <a:latin typeface="Times New Roman" panose="02020603050405020304" pitchFamily="18" charset="0"/>
                <a:cs typeface="Times New Roman" panose="02020603050405020304" pitchFamily="18" charset="0"/>
              </a:rPr>
              <a:t>ơng</a:t>
            </a:r>
            <a:r>
              <a:rPr lang="en-US" sz="3200" b="1" dirty="0">
                <a:latin typeface="Times New Roman" panose="02020603050405020304" pitchFamily="18" charset="0"/>
                <a:cs typeface="Times New Roman" panose="02020603050405020304" pitchFamily="18" charset="0"/>
              </a:rPr>
              <a:t> 5</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luận</a:t>
            </a:r>
            <a:r>
              <a:rPr lang="en-US" sz="3200" dirty="0">
                <a:latin typeface="Times New Roman" panose="02020603050405020304" pitchFamily="18" charset="0"/>
                <a:cs typeface="Times New Roman" panose="02020603050405020304" pitchFamily="18" charset="0"/>
              </a:rPr>
              <a:t>.</a:t>
            </a:r>
          </a:p>
        </p:txBody>
      </p:sp>
      <p:cxnSp>
        <p:nvCxnSpPr>
          <p:cNvPr id="5" name="Straight Connector 4">
            <a:extLst>
              <a:ext uri="{FF2B5EF4-FFF2-40B4-BE49-F238E27FC236}">
                <a16:creationId xmlns="" xmlns:a16="http://schemas.microsoft.com/office/drawing/2014/main" id="{75AF36C7-1445-4F5E-8821-53B8CB1647B7}"/>
              </a:ext>
            </a:extLst>
          </p:cNvPr>
          <p:cNvCxnSpPr>
            <a:cxnSpLocks/>
          </p:cNvCxnSpPr>
          <p:nvPr/>
        </p:nvCxnSpPr>
        <p:spPr>
          <a:xfrm>
            <a:off x="4506097" y="1581665"/>
            <a:ext cx="3089189"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41531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06400" y="4424219"/>
            <a:ext cx="11591636" cy="2143270"/>
          </a:xfrm>
        </p:spPr>
        <p:txBody>
          <a:bodyPr>
            <a:normAutofit/>
          </a:bodyPr>
          <a:lstStyle/>
          <a:p>
            <a:r>
              <a:rPr lang="vi-VN" sz="2400" dirty="0" smtClean="0"/>
              <a:t>-Số lượng Vắc-xin được tiêm mỗi ngày của Thế giới từ tháng 12/2020 đến cuối tháng 1/2022. </a:t>
            </a:r>
            <a:br>
              <a:rPr lang="vi-VN" sz="2400" dirty="0" smtClean="0"/>
            </a:br>
            <a:r>
              <a:rPr lang="vi-VN" sz="2400" dirty="0" smtClean="0"/>
              <a:t>-Vào đầu tháng 5/2021, số lượng Vắc-xin mỗi ngày tăng rất nhanh khi dịch COVID-19 lây lan nhanh và số ca tử vong tăng mạnh. </a:t>
            </a:r>
            <a:br>
              <a:rPr lang="vi-VN" sz="2400" dirty="0" smtClean="0"/>
            </a:br>
            <a:r>
              <a:rPr lang="vi-VN" sz="2400" dirty="0" smtClean="0"/>
              <a:t>-Từ tháng 5/2021 đến 2/2022, số lượng Vắc-xin mỗi ngày nằm trong khoảng từ 20 triệu đến hơn 40 triệu mũi tiêm. Đạt đỉnh với 43.9 triệu mũi tiêm. </a:t>
            </a:r>
            <a:endParaRPr lang="vi-VN" sz="2400"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08188" y="295385"/>
            <a:ext cx="8022168" cy="3998614"/>
          </a:xfrm>
          <a:ln w="3175">
            <a:solidFill>
              <a:schemeClr val="tx1"/>
            </a:solidFill>
          </a:ln>
        </p:spPr>
      </p:pic>
    </p:spTree>
    <p:extLst>
      <p:ext uri="{BB962C8B-B14F-4D97-AF65-F5344CB8AC3E}">
        <p14:creationId xmlns:p14="http://schemas.microsoft.com/office/powerpoint/2010/main" val="1858525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855" y="4294909"/>
            <a:ext cx="11785599" cy="2429163"/>
          </a:xfrm>
        </p:spPr>
        <p:txBody>
          <a:bodyPr>
            <a:noAutofit/>
          </a:bodyPr>
          <a:lstStyle/>
          <a:p>
            <a:r>
              <a:rPr lang="vi-VN" sz="2400" dirty="0"/>
              <a:t>-Số lượng Vắc-xin được tiêm mỗi ngày </a:t>
            </a:r>
            <a:r>
              <a:rPr lang="vi-VN" sz="2400" dirty="0" smtClean="0"/>
              <a:t>tích lũy của </a:t>
            </a:r>
            <a:r>
              <a:rPr lang="vi-VN" sz="2400" dirty="0"/>
              <a:t>Thế giới từ tháng 12/2020 đến cuối tháng 1/2022. </a:t>
            </a:r>
            <a:br>
              <a:rPr lang="vi-VN" sz="2400" dirty="0"/>
            </a:br>
            <a:r>
              <a:rPr lang="vi-VN" sz="2400" dirty="0" smtClean="0"/>
              <a:t>-Tính đến cuối tháng 1/2022 đã có gần 10000 triệu mũi tiêm được tiêm trên khắp Thế giới</a:t>
            </a:r>
            <a:r>
              <a:rPr lang="vi-VN" sz="2400" dirty="0"/>
              <a:t/>
            </a:r>
            <a:br>
              <a:rPr lang="vi-VN" sz="2400" dirty="0"/>
            </a:br>
            <a:r>
              <a:rPr lang="vi-VN" sz="2400" dirty="0"/>
              <a:t>-Từ tháng 5/2021 đến 2/2022, số lượng Vắc-xin mỗi ngày </a:t>
            </a:r>
            <a:r>
              <a:rPr lang="vi-VN" sz="2400" dirty="0" smtClean="0"/>
              <a:t>tích lũy tăng rất mạnh từ 1000 triệu mũi đến gần 10000 trệu mũi tiêm chỉ trong vòng 9 tháng.</a:t>
            </a:r>
            <a:endParaRPr lang="vi-VN" sz="24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29029" y="450811"/>
            <a:ext cx="8263250" cy="3707656"/>
          </a:xfrm>
          <a:ln w="3175">
            <a:solidFill>
              <a:schemeClr val="tx1"/>
            </a:solidFill>
          </a:ln>
        </p:spPr>
      </p:pic>
    </p:spTree>
    <p:extLst>
      <p:ext uri="{BB962C8B-B14F-4D97-AF65-F5344CB8AC3E}">
        <p14:creationId xmlns:p14="http://schemas.microsoft.com/office/powerpoint/2010/main" val="359604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855" y="4442691"/>
            <a:ext cx="11785599" cy="2281381"/>
          </a:xfrm>
        </p:spPr>
        <p:txBody>
          <a:bodyPr>
            <a:noAutofit/>
          </a:bodyPr>
          <a:lstStyle/>
          <a:p>
            <a:r>
              <a:rPr lang="vi-VN" sz="2400" dirty="0" smtClean="0"/>
              <a:t>-Biểu đồ cột top 3 quốc gia có số lượng Vắc-xin tiêm nhiều nhất Thế Giới tính đến ngày 23/1/2022</a:t>
            </a:r>
            <a:br>
              <a:rPr lang="vi-VN" sz="2400" dirty="0" smtClean="0"/>
            </a:br>
            <a:r>
              <a:rPr lang="vi-VN" sz="2400" dirty="0" smtClean="0"/>
              <a:t>-Trung Quốc hiện đang là quốc gia có số lượng Vắc-xin được tiêm nhiều nhất với hơn 2973 triệu liều, tiếp đến đứng thứ 2 là Ấn Độ với hơn 1623 triệu liều và đứng thứ 3 là Mỹ với hơn 535 triệu liều.</a:t>
            </a:r>
            <a:endParaRPr lang="vi-VN" sz="2400"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70595" y="233202"/>
            <a:ext cx="8180118" cy="4098372"/>
          </a:xfrm>
          <a:ln w="3175">
            <a:solidFill>
              <a:schemeClr val="tx1"/>
            </a:solidFill>
          </a:ln>
        </p:spPr>
      </p:pic>
    </p:spTree>
    <p:extLst>
      <p:ext uri="{BB962C8B-B14F-4D97-AF65-F5344CB8AC3E}">
        <p14:creationId xmlns:p14="http://schemas.microsoft.com/office/powerpoint/2010/main" val="3748355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855" y="4618182"/>
            <a:ext cx="11785599" cy="2105890"/>
          </a:xfrm>
        </p:spPr>
        <p:txBody>
          <a:bodyPr>
            <a:noAutofit/>
          </a:bodyPr>
          <a:lstStyle/>
          <a:p>
            <a:r>
              <a:rPr lang="vi-VN" sz="2400" dirty="0" smtClean="0"/>
              <a:t>-Biểu đồ cột top 3 quốc gia có số lượng người được tiêm Vắc-xin đầy đủ nhiều nhất Thế Giới tính đến ngày 23/1/2022</a:t>
            </a:r>
            <a:br>
              <a:rPr lang="vi-VN" sz="2400" dirty="0" smtClean="0"/>
            </a:br>
            <a:r>
              <a:rPr lang="vi-VN" sz="2400" dirty="0" smtClean="0"/>
              <a:t>-Ấn Độ hiện đang là quốc gia có số lượng Vắc-xin được tiêm nhiều nhất với hơn 658 triệu người, tiếp đến đứng thứ 2 là Mỹ với hơn 209 triệu người và đứng thứ 3 là Brazil với hơn 148 triệu người.</a:t>
            </a:r>
            <a:endParaRPr lang="vi-VN" sz="24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08004" y="352633"/>
            <a:ext cx="8105300" cy="4090058"/>
          </a:xfrm>
          <a:ln w="3175">
            <a:solidFill>
              <a:schemeClr val="tx1"/>
            </a:solidFill>
          </a:ln>
        </p:spPr>
      </p:pic>
    </p:spTree>
    <p:extLst>
      <p:ext uri="{BB962C8B-B14F-4D97-AF65-F5344CB8AC3E}">
        <p14:creationId xmlns:p14="http://schemas.microsoft.com/office/powerpoint/2010/main" val="1813055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CB68F6D-98AF-46B4-B242-7E9C0985B130}"/>
              </a:ext>
            </a:extLst>
          </p:cNvPr>
          <p:cNvSpPr txBox="1"/>
          <p:nvPr/>
        </p:nvSpPr>
        <p:spPr>
          <a:xfrm>
            <a:off x="2314831" y="-53171"/>
            <a:ext cx="8410832" cy="984885"/>
          </a:xfrm>
          <a:prstGeom prst="rect">
            <a:avLst/>
          </a:prstGeom>
          <a:noFill/>
        </p:spPr>
        <p:txBody>
          <a:bodyPr wrap="square" rtlCol="0">
            <a:spAutoFit/>
          </a:bodyPr>
          <a:lstStyle/>
          <a:p>
            <a:pPr algn="ctr"/>
            <a:r>
              <a:rPr lang="en-US" sz="4000" b="1" u="sng" dirty="0">
                <a:latin typeface="Times New Roman" panose="02020603050405020304" pitchFamily="18" charset="0"/>
                <a:cs typeface="Times New Roman" panose="02020603050405020304" pitchFamily="18" charset="0"/>
              </a:rPr>
              <a:t>CH</a:t>
            </a:r>
            <a:r>
              <a:rPr lang="vi-VN" sz="4000" b="1" u="sng" dirty="0">
                <a:latin typeface="Times New Roman" panose="02020603050405020304" pitchFamily="18" charset="0"/>
                <a:cs typeface="Times New Roman" panose="02020603050405020304" pitchFamily="18" charset="0"/>
              </a:rPr>
              <a:t>Ư</a:t>
            </a:r>
            <a:r>
              <a:rPr lang="en-US" sz="4000" b="1" u="sng" dirty="0">
                <a:latin typeface="Times New Roman" panose="02020603050405020304" pitchFamily="18" charset="0"/>
                <a:cs typeface="Times New Roman" panose="02020603050405020304" pitchFamily="18" charset="0"/>
              </a:rPr>
              <a:t>ƠNG 5</a:t>
            </a:r>
            <a:r>
              <a:rPr lang="en-US" sz="4000" b="1" dirty="0">
                <a:latin typeface="Times New Roman" panose="02020603050405020304" pitchFamily="18" charset="0"/>
                <a:cs typeface="Times New Roman" panose="02020603050405020304" pitchFamily="18" charset="0"/>
              </a:rPr>
              <a:t>: KẾT LUẬN</a:t>
            </a:r>
          </a:p>
          <a:p>
            <a:pPr algn="ctr"/>
            <a:endParaRPr lang="en-US" dirty="0"/>
          </a:p>
        </p:txBody>
      </p:sp>
      <p:sp>
        <p:nvSpPr>
          <p:cNvPr id="5" name="TextBox 4">
            <a:extLst>
              <a:ext uri="{FF2B5EF4-FFF2-40B4-BE49-F238E27FC236}">
                <a16:creationId xmlns="" xmlns:a16="http://schemas.microsoft.com/office/drawing/2014/main" id="{9FEDF136-F3C0-421B-9D53-9B3B94DEA8D1}"/>
              </a:ext>
            </a:extLst>
          </p:cNvPr>
          <p:cNvSpPr txBox="1"/>
          <p:nvPr/>
        </p:nvSpPr>
        <p:spPr>
          <a:xfrm>
            <a:off x="738410" y="927636"/>
            <a:ext cx="10915134" cy="6047809"/>
          </a:xfrm>
          <a:prstGeom prst="rect">
            <a:avLst/>
          </a:prstGeom>
          <a:noFill/>
        </p:spPr>
        <p:txBody>
          <a:bodyPr wrap="square" rtlCol="0">
            <a:spAutoFit/>
          </a:bodyPr>
          <a:lstStyle/>
          <a:p>
            <a:pPr algn="just">
              <a:lnSpc>
                <a:spcPct val="150000"/>
              </a:lnSpc>
            </a:pPr>
            <a:r>
              <a:rPr lang="en-US" b="1" dirty="0">
                <a:latin typeface="Times New Roman" panose="02020603050405020304" pitchFamily="18" charset="0"/>
                <a:cs typeface="Times New Roman" panose="02020603050405020304" pitchFamily="18" charset="0"/>
              </a:rPr>
              <a:t>Kết </a:t>
            </a:r>
            <a:r>
              <a:rPr lang="en-US" b="1" dirty="0" err="1">
                <a:latin typeface="Times New Roman" panose="02020603050405020304" pitchFamily="18" charset="0"/>
                <a:cs typeface="Times New Roman" panose="02020603050405020304" pitchFamily="18" charset="0"/>
              </a:rPr>
              <a:t>luận</a:t>
            </a:r>
            <a:r>
              <a:rPr lang="en-US" b="1" dirty="0">
                <a:latin typeface="Times New Roman" panose="02020603050405020304" pitchFamily="18" charset="0"/>
                <a:cs typeface="Times New Roman" panose="02020603050405020304" pitchFamily="18" charset="0"/>
              </a:rPr>
              <a:t> </a:t>
            </a:r>
          </a:p>
          <a:p>
            <a:pPr algn="just">
              <a:lnSpc>
                <a:spcPct val="150000"/>
              </a:lnSpc>
            </a:pPr>
            <a:r>
              <a:rPr lang="vi-VN" dirty="0">
                <a:latin typeface="Times New Roman" panose="02020603050405020304" pitchFamily="18" charset="0"/>
                <a:cs typeface="Arial" panose="020B0604020202020204" pitchFamily="34" charset="0"/>
              </a:rPr>
              <a:t>Dịch COVID-19 đang diễn ra một cách phức tạp và khó lường ở khắp mọi nơi trên Thế giới, Châu Âu và Châu Á là 2 châu lục bị ảnh hưởng nhiều nhất cùng với số ca nhiễm và số ca tử vong rất </a:t>
            </a:r>
            <a:r>
              <a:rPr lang="vi-VN" dirty="0" smtClean="0">
                <a:latin typeface="Times New Roman" panose="02020603050405020304" pitchFamily="18" charset="0"/>
                <a:cs typeface="Arial" panose="020B0604020202020204" pitchFamily="34" charset="0"/>
              </a:rPr>
              <a:t>cao.</a:t>
            </a:r>
          </a:p>
          <a:p>
            <a:pPr marL="285750" indent="-285750" algn="just">
              <a:lnSpc>
                <a:spcPct val="150000"/>
              </a:lnSpc>
              <a:buFont typeface="Wingdings" panose="05000000000000000000" pitchFamily="2" charset="2"/>
              <a:buChar char="Ø"/>
            </a:pPr>
            <a:r>
              <a:rPr lang="vi-VN" dirty="0" smtClean="0">
                <a:latin typeface="Times New Roman" panose="02020603050405020304" pitchFamily="18" charset="0"/>
                <a:cs typeface="Arial" panose="020B0604020202020204" pitchFamily="34" charset="0"/>
              </a:rPr>
              <a:t>Ưu điểm: </a:t>
            </a:r>
          </a:p>
          <a:p>
            <a:pPr algn="just">
              <a:lnSpc>
                <a:spcPct val="150000"/>
              </a:lnSpc>
            </a:pPr>
            <a:r>
              <a:rPr lang="vi-VN" dirty="0">
                <a:latin typeface="Times New Roman" panose="02020603050405020304" pitchFamily="18" charset="0"/>
                <a:cs typeface="Arial" panose="020B0604020202020204" pitchFamily="34" charset="0"/>
              </a:rPr>
              <a:t>-</a:t>
            </a:r>
            <a:r>
              <a:rPr lang="vi-VN" dirty="0" smtClean="0">
                <a:latin typeface="Times New Roman" panose="02020603050405020304" pitchFamily="18" charset="0"/>
                <a:cs typeface="Arial" panose="020B0604020202020204" pitchFamily="34" charset="0"/>
              </a:rPr>
              <a:t>Trau dồi kỹ năng vẽ biểu đồ bằng Power BI và Python, thêm nhiều kiến thức về xử lý dữ liệu cũng như thống kê.</a:t>
            </a:r>
          </a:p>
          <a:p>
            <a:pPr algn="just">
              <a:lnSpc>
                <a:spcPct val="150000"/>
              </a:lnSpc>
            </a:pPr>
            <a:r>
              <a:rPr lang="vi-VN" dirty="0" smtClean="0">
                <a:latin typeface="Times New Roman" panose="02020603050405020304" pitchFamily="18" charset="0"/>
                <a:cs typeface="Arial" panose="020B0604020202020204" pitchFamily="34" charset="0"/>
              </a:rPr>
              <a:t>-Nhờ Machine Learining có thể dự đoán được số ca nhiễm trong tương lai</a:t>
            </a:r>
            <a:endParaRPr lang="en-US" dirty="0" smtClean="0">
              <a:effectLst/>
              <a:latin typeface="Times New Roman" panose="02020603050405020304" pitchFamily="18" charset="0"/>
              <a:cs typeface="Arial" panose="020B0604020202020204" pitchFamily="34" charset="0"/>
            </a:endParaRPr>
          </a:p>
          <a:p>
            <a:pPr algn="just">
              <a:lnSpc>
                <a:spcPct val="150000"/>
              </a:lnSpc>
            </a:pPr>
            <a:r>
              <a:rPr lang="en-US" b="1" dirty="0" err="1" smtClean="0">
                <a:effectLst/>
                <a:latin typeface="Times New Roman" panose="02020603050405020304" pitchFamily="18" charset="0"/>
                <a:cs typeface="Arial" panose="020B0604020202020204" pitchFamily="34" charset="0"/>
              </a:rPr>
              <a:t>Hướng</a:t>
            </a:r>
            <a:r>
              <a:rPr lang="en-US" b="1" dirty="0" smtClean="0">
                <a:effectLst/>
                <a:latin typeface="Times New Roman" panose="02020603050405020304" pitchFamily="18" charset="0"/>
                <a:cs typeface="Arial" panose="020B0604020202020204" pitchFamily="34" charset="0"/>
              </a:rPr>
              <a:t> </a:t>
            </a:r>
            <a:r>
              <a:rPr lang="en-US" b="1" dirty="0" err="1">
                <a:effectLst/>
                <a:latin typeface="Times New Roman" panose="02020603050405020304" pitchFamily="18" charset="0"/>
                <a:cs typeface="Arial" panose="020B0604020202020204" pitchFamily="34" charset="0"/>
              </a:rPr>
              <a:t>phát</a:t>
            </a:r>
            <a:r>
              <a:rPr lang="en-US" b="1" dirty="0">
                <a:effectLst/>
                <a:latin typeface="Times New Roman" panose="02020603050405020304" pitchFamily="18" charset="0"/>
                <a:cs typeface="Arial" panose="020B0604020202020204" pitchFamily="34" charset="0"/>
              </a:rPr>
              <a:t> </a:t>
            </a:r>
            <a:r>
              <a:rPr lang="en-US" b="1" dirty="0" err="1">
                <a:effectLst/>
                <a:latin typeface="Times New Roman" panose="02020603050405020304" pitchFamily="18" charset="0"/>
                <a:cs typeface="Arial" panose="020B0604020202020204" pitchFamily="34" charset="0"/>
              </a:rPr>
              <a:t>triển</a:t>
            </a:r>
            <a:r>
              <a:rPr lang="en-US" b="1" dirty="0">
                <a:effectLst/>
                <a:latin typeface="Times New Roman" panose="02020603050405020304" pitchFamily="18" charset="0"/>
                <a:cs typeface="Arial" panose="020B0604020202020204" pitchFamily="34" charset="0"/>
              </a:rPr>
              <a:t> </a:t>
            </a:r>
            <a:r>
              <a:rPr lang="en-US" b="1" dirty="0" err="1">
                <a:effectLst/>
                <a:latin typeface="Times New Roman" panose="02020603050405020304" pitchFamily="18" charset="0"/>
                <a:cs typeface="Arial" panose="020B0604020202020204" pitchFamily="34" charset="0"/>
              </a:rPr>
              <a:t>tương</a:t>
            </a:r>
            <a:r>
              <a:rPr lang="en-US" b="1" dirty="0">
                <a:effectLst/>
                <a:latin typeface="Times New Roman" panose="02020603050405020304" pitchFamily="18" charset="0"/>
                <a:cs typeface="Arial" panose="020B0604020202020204" pitchFamily="34" charset="0"/>
              </a:rPr>
              <a:t> </a:t>
            </a:r>
            <a:r>
              <a:rPr lang="en-US" b="1" dirty="0" err="1">
                <a:effectLst/>
                <a:latin typeface="Times New Roman" panose="02020603050405020304" pitchFamily="18" charset="0"/>
                <a:cs typeface="Arial" panose="020B0604020202020204" pitchFamily="34" charset="0"/>
              </a:rPr>
              <a:t>lai</a:t>
            </a:r>
            <a:endParaRPr lang="en-US" b="1" dirty="0">
              <a:effectLst/>
              <a:latin typeface="Times New Roman" panose="02020603050405020304" pitchFamily="18" charset="0"/>
              <a:cs typeface="Arial" panose="020B0604020202020204" pitchFamily="34" charset="0"/>
            </a:endParaRPr>
          </a:p>
          <a:p>
            <a:pPr algn="just">
              <a:lnSpc>
                <a:spcPct val="150000"/>
              </a:lnSpc>
            </a:pPr>
            <a:r>
              <a:rPr lang="vi-VN" dirty="0" smtClean="0">
                <a:latin typeface="Times New Roman" panose="02020603050405020304" pitchFamily="18" charset="0"/>
                <a:cs typeface="Times New Roman" panose="02020603050405020304" pitchFamily="18" charset="0"/>
              </a:rPr>
              <a:t>Hướng </a:t>
            </a:r>
            <a:r>
              <a:rPr lang="vi-VN" dirty="0">
                <a:latin typeface="Times New Roman" panose="02020603050405020304" pitchFamily="18" charset="0"/>
                <a:cs typeface="Times New Roman" panose="02020603050405020304" pitchFamily="18" charset="0"/>
              </a:rPr>
              <a:t>phát triển của </a:t>
            </a:r>
            <a:r>
              <a:rPr lang="vi-VN" dirty="0" smtClean="0">
                <a:latin typeface="Times New Roman" panose="02020603050405020304" pitchFamily="18" charset="0"/>
                <a:cs typeface="Times New Roman" panose="02020603050405020304" pitchFamily="18" charset="0"/>
              </a:rPr>
              <a:t>đề tài là</a:t>
            </a:r>
            <a:r>
              <a:rPr lang="vi-VN" dirty="0">
                <a:latin typeface="Times New Roman" panose="02020603050405020304" pitchFamily="18" charset="0"/>
                <a:cs typeface="Times New Roman" panose="02020603050405020304" pitchFamily="18" charset="0"/>
              </a:rPr>
              <a:t>:</a:t>
            </a:r>
          </a:p>
          <a:p>
            <a:pPr algn="just">
              <a:lnSpc>
                <a:spcPct val="150000"/>
              </a:lnSpc>
            </a:pPr>
            <a:r>
              <a:rPr lang="vi-VN" dirty="0">
                <a:latin typeface="Times New Roman" panose="02020603050405020304" pitchFamily="18" charset="0"/>
                <a:cs typeface="Times New Roman" panose="02020603050405020304" pitchFamily="18" charset="0"/>
              </a:rPr>
              <a:t>•	Thu thập thông tin theo hướng thời gian thực (real-time) để dữ liệu có thể cập nhật sớm nhất có thể.</a:t>
            </a:r>
          </a:p>
          <a:p>
            <a:pPr algn="just">
              <a:lnSpc>
                <a:spcPct val="150000"/>
              </a:lnSpc>
            </a:pPr>
            <a:r>
              <a:rPr lang="vi-VN" dirty="0">
                <a:latin typeface="Times New Roman" panose="02020603050405020304" pitchFamily="18" charset="0"/>
                <a:cs typeface="Times New Roman" panose="02020603050405020304" pitchFamily="18" charset="0"/>
              </a:rPr>
              <a:t>•	Sử dụng ngôn ngữ Python để tạo ra các báo cáo bằng file pdf.</a:t>
            </a:r>
          </a:p>
          <a:p>
            <a:pPr algn="just">
              <a:lnSpc>
                <a:spcPct val="150000"/>
              </a:lnSpc>
            </a:pPr>
            <a:r>
              <a:rPr lang="vi-VN" dirty="0">
                <a:latin typeface="Times New Roman" panose="02020603050405020304" pitchFamily="18" charset="0"/>
                <a:cs typeface="Times New Roman" panose="02020603050405020304" pitchFamily="18" charset="0"/>
              </a:rPr>
              <a:t>•	Gửi email cho những người đã được cài đặt sẵn thông qua giao thức SMTP.</a:t>
            </a:r>
          </a:p>
          <a:p>
            <a:pPr algn="just">
              <a:lnSpc>
                <a:spcPct val="150000"/>
              </a:lnSpc>
            </a:pPr>
            <a:r>
              <a:rPr lang="vi-VN" dirty="0">
                <a:latin typeface="Times New Roman" panose="02020603050405020304" pitchFamily="18" charset="0"/>
                <a:cs typeface="Times New Roman" panose="02020603050405020304" pitchFamily="18" charset="0"/>
              </a:rPr>
              <a:t>•	Sử dụng Power BI để tạo ra các Dashboard tự động cập nhật.</a:t>
            </a:r>
          </a:p>
          <a:p>
            <a:pPr algn="just">
              <a:lnSpc>
                <a:spcPct val="150000"/>
              </a:lnSpc>
            </a:pPr>
            <a:r>
              <a:rPr lang="vi-VN" dirty="0">
                <a:latin typeface="Times New Roman" panose="02020603050405020304" pitchFamily="18" charset="0"/>
                <a:cs typeface="Times New Roman" panose="02020603050405020304" pitchFamily="18" charset="0"/>
              </a:rPr>
              <a:t>•	Triển khai các báo cáo bằng các nền tảng Web/App cho Desktop và Mobile.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8429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18E5B6F-81F1-4A18-B385-DE62F7F29CDA}"/>
              </a:ext>
            </a:extLst>
          </p:cNvPr>
          <p:cNvSpPr>
            <a:spLocks noGrp="1"/>
          </p:cNvSpPr>
          <p:nvPr>
            <p:ph idx="1"/>
          </p:nvPr>
        </p:nvSpPr>
        <p:spPr>
          <a:xfrm>
            <a:off x="507658" y="1228436"/>
            <a:ext cx="5362832" cy="5515882"/>
          </a:xfrm>
        </p:spPr>
        <p:txBody>
          <a:bodyPr>
            <a:normAutofit fontScale="92500" lnSpcReduction="10000"/>
          </a:bodyPr>
          <a:lstStyle/>
          <a:p>
            <a:pPr lvl="1" algn="just" hangingPunct="0">
              <a:lnSpc>
                <a:spcPct val="150000"/>
              </a:lnSpc>
              <a:spcBef>
                <a:spcPts val="1000"/>
              </a:spcBef>
              <a:spcAft>
                <a:spcPts val="1000"/>
              </a:spcAft>
            </a:pPr>
            <a:r>
              <a:rPr lang="en-US" b="1" dirty="0" smtClean="0">
                <a:latin typeface="Times New Roman" panose="02020603050405020304" pitchFamily="18" charset="0"/>
                <a:cs typeface="Times New Roman" panose="02020603050405020304" pitchFamily="18" charset="0"/>
              </a:rPr>
              <a:t>COVID-19 </a:t>
            </a:r>
            <a:r>
              <a:rPr lang="en-US" b="1" dirty="0" err="1" smtClean="0">
                <a:latin typeface="Times New Roman" panose="02020603050405020304" pitchFamily="18" charset="0"/>
                <a:cs typeface="Times New Roman" panose="02020603050405020304" pitchFamily="18" charset="0"/>
              </a:rPr>
              <a:t>là</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gì</a:t>
            </a:r>
            <a:r>
              <a:rPr lang="en-US" b="1" dirty="0" smtClean="0">
                <a:latin typeface="Times New Roman" panose="02020603050405020304" pitchFamily="18" charset="0"/>
                <a:cs typeface="Times New Roman" panose="02020603050405020304" pitchFamily="18" charset="0"/>
              </a:rPr>
              <a:t>?</a:t>
            </a:r>
            <a:endParaRPr lang="en-US" b="1" dirty="0" smtClean="0">
              <a:effectLst/>
              <a:latin typeface="Times New Roman" panose="02020603050405020304" pitchFamily="18" charset="0"/>
              <a:cs typeface="Times New Roman" panose="02020603050405020304" pitchFamily="18" charset="0"/>
            </a:endParaRPr>
          </a:p>
          <a:p>
            <a:pPr marL="0" indent="0" algn="just" hangingPunct="0">
              <a:lnSpc>
                <a:spcPct val="150000"/>
              </a:lnSpc>
              <a:spcBef>
                <a:spcPts val="0"/>
              </a:spcBef>
              <a:buNone/>
            </a:pPr>
            <a:r>
              <a:rPr lang="en-US" sz="2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-COVID-19 </a:t>
            </a:r>
            <a:r>
              <a:rPr lang="en-US" sz="2400" dirty="0" err="1"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2400" dirty="0"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bệnh</a:t>
            </a:r>
            <a:r>
              <a:rPr lang="en-US" sz="2400" dirty="0"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đường</a:t>
            </a:r>
            <a:r>
              <a:rPr lang="en-US" sz="2400" dirty="0"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hô</a:t>
            </a:r>
            <a:r>
              <a:rPr lang="en-US" sz="2400" dirty="0"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hấp</a:t>
            </a:r>
            <a:r>
              <a:rPr lang="en-US" sz="2400" dirty="0"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cấp</a:t>
            </a:r>
            <a:r>
              <a:rPr lang="en-US" sz="2400" dirty="0"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tính</a:t>
            </a:r>
            <a:r>
              <a:rPr lang="en-US" sz="2400" dirty="0"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truyền</a:t>
            </a:r>
            <a:r>
              <a:rPr lang="en-US" sz="2400" dirty="0"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nhiễm</a:t>
            </a:r>
            <a:r>
              <a:rPr lang="en-US" sz="2400" dirty="0"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gây</a:t>
            </a:r>
            <a:r>
              <a:rPr lang="en-US" sz="2400" dirty="0"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ra</a:t>
            </a:r>
            <a:r>
              <a:rPr lang="en-US" sz="2400" dirty="0"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bởi</a:t>
            </a:r>
            <a:r>
              <a:rPr lang="en-US" sz="2400" dirty="0"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chủng</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virus corona SARS-CoV-2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và</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biến</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thể</a:t>
            </a:r>
            <a:r>
              <a:rPr lang="en-US" sz="2400" dirty="0"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a:t>
            </a:r>
          </a:p>
          <a:p>
            <a:pPr marL="0" indent="0" algn="just" hangingPunct="0">
              <a:lnSpc>
                <a:spcPct val="150000"/>
              </a:lnSpc>
              <a:spcBef>
                <a:spcPts val="0"/>
              </a:spcBef>
              <a:buNone/>
            </a:pPr>
            <a:r>
              <a:rPr lang="en-US" sz="2400" dirty="0">
                <a:solidFill>
                  <a:srgbClr val="333333"/>
                </a:solidFill>
                <a:latin typeface="Times New Roman" panose="02020603050405020304" pitchFamily="18" charset="0"/>
                <a:cs typeface="Times New Roman" panose="02020603050405020304" pitchFamily="18" charset="0"/>
              </a:rPr>
              <a:t>	</a:t>
            </a:r>
            <a:r>
              <a:rPr lang="en-US" sz="2400" dirty="0" smtClean="0">
                <a:solidFill>
                  <a:srgbClr val="333333"/>
                </a:solidFill>
                <a:latin typeface="Times New Roman" panose="02020603050405020304" pitchFamily="18" charset="0"/>
                <a:cs typeface="Times New Roman" panose="02020603050405020304" pitchFamily="18" charset="0"/>
              </a:rPr>
              <a:t>-</a:t>
            </a:r>
            <a:r>
              <a:rPr lang="vi-VN" sz="2400" dirty="0">
                <a:solidFill>
                  <a:srgbClr val="333333"/>
                </a:solidFill>
                <a:latin typeface="Times New Roman" panose="02020603050405020304" pitchFamily="18" charset="0"/>
                <a:cs typeface="Times New Roman" panose="02020603050405020304" pitchFamily="18" charset="0"/>
              </a:rPr>
              <a:t>Phương thức lây truyền </a:t>
            </a:r>
            <a:r>
              <a:rPr lang="vi-VN" sz="2400" dirty="0" smtClean="0">
                <a:solidFill>
                  <a:srgbClr val="333333"/>
                </a:solidFill>
                <a:latin typeface="Times New Roman" panose="02020603050405020304" pitchFamily="18" charset="0"/>
                <a:cs typeface="Times New Roman" panose="02020603050405020304" pitchFamily="18" charset="0"/>
              </a:rPr>
              <a:t>chính</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cs typeface="Times New Roman" panose="02020603050405020304" pitchFamily="18" charset="0"/>
              </a:rPr>
              <a:t>Truyền</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cs typeface="Times New Roman" panose="02020603050405020304" pitchFamily="18" charset="0"/>
              </a:rPr>
              <a:t>trực</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smtClean="0">
                <a:solidFill>
                  <a:srgbClr val="333333"/>
                </a:solidFill>
                <a:latin typeface="Times New Roman" panose="02020603050405020304" pitchFamily="18" charset="0"/>
                <a:cs typeface="Times New Roman" panose="02020603050405020304" pitchFamily="18" charset="0"/>
              </a:rPr>
              <a:t>tiếp</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cs typeface="Times New Roman" panose="02020603050405020304" pitchFamily="18" charset="0"/>
              </a:rPr>
              <a:t>Truyền</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cs typeface="Times New Roman" panose="02020603050405020304" pitchFamily="18" charset="0"/>
              </a:rPr>
              <a:t>tiếp</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cs typeface="Times New Roman" panose="02020603050405020304" pitchFamily="18" charset="0"/>
              </a:rPr>
              <a:t>xúc</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smtClean="0">
                <a:solidFill>
                  <a:srgbClr val="333333"/>
                </a:solidFill>
                <a:latin typeface="Times New Roman" panose="02020603050405020304" pitchFamily="18" charset="0"/>
                <a:cs typeface="Times New Roman" panose="02020603050405020304" pitchFamily="18" charset="0"/>
              </a:rPr>
              <a:t>và</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cs typeface="Times New Roman" panose="02020603050405020304" pitchFamily="18" charset="0"/>
              </a:rPr>
              <a:t>Truyền</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cs typeface="Times New Roman" panose="02020603050405020304" pitchFamily="18" charset="0"/>
              </a:rPr>
              <a:t>khí</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smtClean="0">
                <a:solidFill>
                  <a:srgbClr val="333333"/>
                </a:solidFill>
                <a:latin typeface="Times New Roman" panose="02020603050405020304" pitchFamily="18" charset="0"/>
                <a:cs typeface="Times New Roman" panose="02020603050405020304" pitchFamily="18" charset="0"/>
              </a:rPr>
              <a:t>dung.</a:t>
            </a:r>
          </a:p>
          <a:p>
            <a:pPr marL="0" indent="0" algn="just" hangingPunct="0">
              <a:lnSpc>
                <a:spcPct val="150000"/>
              </a:lnSpc>
              <a:spcBef>
                <a:spcPts val="0"/>
              </a:spcBef>
              <a:buNone/>
            </a:pPr>
            <a:r>
              <a:rPr lang="en-US" sz="2400" dirty="0">
                <a:solidFill>
                  <a:srgbClr val="333333"/>
                </a:solidFill>
                <a:latin typeface="Times New Roman" panose="02020603050405020304" pitchFamily="18" charset="0"/>
                <a:cs typeface="Times New Roman" panose="02020603050405020304" pitchFamily="18" charset="0"/>
              </a:rPr>
              <a:t>	</a:t>
            </a:r>
            <a:r>
              <a:rPr lang="vi-VN" sz="2400" dirty="0" smtClean="0">
                <a:solidFill>
                  <a:srgbClr val="333333"/>
                </a:solidFill>
                <a:latin typeface="Times New Roman" panose="02020603050405020304" pitchFamily="18" charset="0"/>
                <a:cs typeface="Times New Roman" panose="02020603050405020304" pitchFamily="18" charset="0"/>
              </a:rPr>
              <a:t>-Do </a:t>
            </a:r>
            <a:r>
              <a:rPr lang="vi-VN" sz="2400" dirty="0">
                <a:solidFill>
                  <a:srgbClr val="333333"/>
                </a:solidFill>
                <a:latin typeface="Times New Roman" panose="02020603050405020304" pitchFamily="18" charset="0"/>
                <a:cs typeface="Times New Roman" panose="02020603050405020304" pitchFamily="18" charset="0"/>
              </a:rPr>
              <a:t>cách thức lây nhiễm qua đường hô hấp khiến COVID-19 là căn bệnh rất dễ lây lan trong những không gian hẹp, kín, những chỗ đông người và tiếp xúc </a:t>
            </a:r>
            <a:r>
              <a:rPr lang="vi-VN" sz="2400" dirty="0" smtClean="0">
                <a:solidFill>
                  <a:srgbClr val="333333"/>
                </a:solidFill>
                <a:latin typeface="Times New Roman" panose="02020603050405020304" pitchFamily="18" charset="0"/>
                <a:cs typeface="Times New Roman" panose="02020603050405020304" pitchFamily="18" charset="0"/>
              </a:rPr>
              <a:t>gần.</a:t>
            </a:r>
            <a:endParaRPr lang="en-US" dirty="0"/>
          </a:p>
        </p:txBody>
      </p:sp>
      <p:sp>
        <p:nvSpPr>
          <p:cNvPr id="4" name="TextBox 3">
            <a:extLst>
              <a:ext uri="{FF2B5EF4-FFF2-40B4-BE49-F238E27FC236}">
                <a16:creationId xmlns="" xmlns:a16="http://schemas.microsoft.com/office/drawing/2014/main" id="{6B85B7B1-89C1-4F45-BEAC-979D94378A47}"/>
              </a:ext>
            </a:extLst>
          </p:cNvPr>
          <p:cNvSpPr txBox="1"/>
          <p:nvPr/>
        </p:nvSpPr>
        <p:spPr>
          <a:xfrm>
            <a:off x="1277895" y="218298"/>
            <a:ext cx="10231394" cy="707886"/>
          </a:xfrm>
          <a:prstGeom prst="rect">
            <a:avLst/>
          </a:prstGeom>
          <a:noFill/>
        </p:spPr>
        <p:txBody>
          <a:bodyPr wrap="square" rtlCol="0">
            <a:spAutoFit/>
          </a:bodyPr>
          <a:lstStyle/>
          <a:p>
            <a:pPr algn="ctr"/>
            <a:r>
              <a:rPr lang="en-US" sz="4000" b="1" u="sng" dirty="0">
                <a:latin typeface="Times New Roman" panose="02020603050405020304" pitchFamily="18" charset="0"/>
                <a:cs typeface="Times New Roman" panose="02020603050405020304" pitchFamily="18" charset="0"/>
              </a:rPr>
              <a:t>CH</a:t>
            </a:r>
            <a:r>
              <a:rPr lang="vi-VN" sz="4000" b="1" u="sng" dirty="0">
                <a:latin typeface="Times New Roman" panose="02020603050405020304" pitchFamily="18" charset="0"/>
                <a:cs typeface="Times New Roman" panose="02020603050405020304" pitchFamily="18" charset="0"/>
              </a:rPr>
              <a:t>Ư</a:t>
            </a:r>
            <a:r>
              <a:rPr lang="en-US" sz="4000" b="1" u="sng" dirty="0">
                <a:latin typeface="Times New Roman" panose="02020603050405020304" pitchFamily="18" charset="0"/>
                <a:cs typeface="Times New Roman" panose="02020603050405020304" pitchFamily="18" charset="0"/>
              </a:rPr>
              <a:t>ƠNG 1</a:t>
            </a:r>
            <a:r>
              <a:rPr lang="en-US" sz="4000" dirty="0">
                <a:latin typeface="Times New Roman" panose="02020603050405020304" pitchFamily="18" charset="0"/>
                <a:cs typeface="Times New Roman" panose="02020603050405020304" pitchFamily="18" charset="0"/>
              </a:rPr>
              <a:t>: </a:t>
            </a:r>
            <a:r>
              <a:rPr lang="en-US" sz="3600" b="1" dirty="0" smtClean="0">
                <a:effectLst/>
                <a:latin typeface="Times New Roman" panose="02020603050405020304" pitchFamily="18" charset="0"/>
                <a:ea typeface="Times New Roman" panose="02020603050405020304" pitchFamily="18" charset="0"/>
                <a:cs typeface="Times New Roman" panose="02020603050405020304" pitchFamily="18" charset="0"/>
              </a:rPr>
              <a:t>GIỚI THIỆU ĐỀ TÀI</a:t>
            </a:r>
            <a:endParaRPr lang="en-US" dirty="0"/>
          </a:p>
        </p:txBody>
      </p:sp>
      <p:sp>
        <p:nvSpPr>
          <p:cNvPr id="5" name="Content Placeholder 2">
            <a:extLst>
              <a:ext uri="{FF2B5EF4-FFF2-40B4-BE49-F238E27FC236}">
                <a16:creationId xmlns="" xmlns:a16="http://schemas.microsoft.com/office/drawing/2014/main" id="{B18E5B6F-81F1-4A18-B385-DE62F7F29CDA}"/>
              </a:ext>
            </a:extLst>
          </p:cNvPr>
          <p:cNvSpPr txBox="1">
            <a:spLocks/>
          </p:cNvSpPr>
          <p:nvPr/>
        </p:nvSpPr>
        <p:spPr>
          <a:xfrm>
            <a:off x="6169111" y="1149678"/>
            <a:ext cx="5890084" cy="559464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hangingPunct="0">
              <a:lnSpc>
                <a:spcPct val="150000"/>
              </a:lnSpc>
              <a:spcBef>
                <a:spcPts val="1000"/>
              </a:spcBef>
              <a:spcAft>
                <a:spcPts val="1000"/>
              </a:spcAft>
            </a:pPr>
            <a:r>
              <a:rPr lang="en-US" b="1" dirty="0" err="1">
                <a:latin typeface="Times New Roman" panose="02020603050405020304" pitchFamily="18" charset="0"/>
                <a:cs typeface="Times New Roman" panose="02020603050405020304" pitchFamily="18" charset="0"/>
              </a:rPr>
              <a:t>Vắc-xin</a:t>
            </a:r>
            <a:r>
              <a:rPr lang="en-US" b="1" dirty="0">
                <a:latin typeface="Times New Roman" panose="02020603050405020304" pitchFamily="18" charset="0"/>
                <a:cs typeface="Times New Roman" panose="02020603050405020304" pitchFamily="18" charset="0"/>
              </a:rPr>
              <a:t> COVID-19 </a:t>
            </a:r>
            <a:r>
              <a:rPr lang="en-US" b="1" dirty="0" err="1">
                <a:latin typeface="Times New Roman" panose="02020603050405020304" pitchFamily="18" charset="0"/>
                <a:cs typeface="Times New Roman" panose="02020603050405020304" pitchFamily="18" charset="0"/>
              </a:rPr>
              <a:t>là</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gì</a:t>
            </a:r>
            <a:r>
              <a:rPr lang="en-US" b="1" dirty="0">
                <a:latin typeface="Times New Roman" panose="02020603050405020304" pitchFamily="18" charset="0"/>
                <a:cs typeface="Times New Roman" panose="02020603050405020304" pitchFamily="18" charset="0"/>
              </a:rPr>
              <a:t>?</a:t>
            </a:r>
          </a:p>
          <a:p>
            <a:pPr marL="0" indent="0" algn="just" hangingPunct="0">
              <a:lnSpc>
                <a:spcPct val="150000"/>
              </a:lnSpc>
              <a:spcBef>
                <a:spcPts val="0"/>
              </a:spcBef>
              <a:buNone/>
            </a:pP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vi-VN"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Vắc-xin COVID-19 là chế phẩm sinh học cung cấp khả năng miễn dịch, loại Vắc-xin truyền tin RNA (mRNA) dạy các tế bào cách tạo protein giúp kích hoạt phản ứng miễn dịch bên trong cơ thể</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solidFill>
                  <a:srgbClr val="333333"/>
                </a:solidFill>
                <a:latin typeface="Times New Roman" panose="02020603050405020304" pitchFamily="18" charset="0"/>
                <a:cs typeface="Times New Roman" panose="02020603050405020304" pitchFamily="18" charset="0"/>
              </a:rPr>
              <a:t>	</a:t>
            </a:r>
          </a:p>
          <a:p>
            <a:pPr marL="0" indent="0" algn="just" hangingPunct="0">
              <a:lnSpc>
                <a:spcPct val="150000"/>
              </a:lnSpc>
              <a:spcBef>
                <a:spcPts val="0"/>
              </a:spcBef>
              <a:buNone/>
            </a:pPr>
            <a:r>
              <a:rPr lang="en-US" sz="2400" dirty="0">
                <a:solidFill>
                  <a:srgbClr val="333333"/>
                </a:solidFill>
                <a:latin typeface="Times New Roman" panose="02020603050405020304" pitchFamily="18" charset="0"/>
                <a:cs typeface="Times New Roman" panose="02020603050405020304" pitchFamily="18" charset="0"/>
              </a:rPr>
              <a:t>	</a:t>
            </a:r>
            <a:r>
              <a:rPr lang="vi-VN" sz="2400" dirty="0">
                <a:solidFill>
                  <a:srgbClr val="333333"/>
                </a:solidFill>
                <a:latin typeface="Times New Roman" panose="02020603050405020304" pitchFamily="18" charset="0"/>
                <a:cs typeface="Times New Roman" panose="02020603050405020304" pitchFamily="18" charset="0"/>
              </a:rPr>
              <a:t>-Có nhiều loại Vắc-xin được WHO phê duyệt và chứng nhận an toàn để cấp phép sử dụng như AstraZeneca, Moderna, Pfizer/BioNTech, Sputnik V, Sinopharm, Janssen, SinoVac … </a:t>
            </a:r>
            <a:endParaRPr lang="en-US" dirty="0"/>
          </a:p>
        </p:txBody>
      </p:sp>
      <p:cxnSp>
        <p:nvCxnSpPr>
          <p:cNvPr id="6" name="Straight Connector 5"/>
          <p:cNvCxnSpPr/>
          <p:nvPr/>
        </p:nvCxnSpPr>
        <p:spPr>
          <a:xfrm>
            <a:off x="6019800" y="1070919"/>
            <a:ext cx="0" cy="56733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6091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18E5B6F-81F1-4A18-B385-DE62F7F29CDA}"/>
              </a:ext>
            </a:extLst>
          </p:cNvPr>
          <p:cNvSpPr>
            <a:spLocks noGrp="1"/>
          </p:cNvSpPr>
          <p:nvPr>
            <p:ph idx="1"/>
          </p:nvPr>
        </p:nvSpPr>
        <p:spPr>
          <a:xfrm>
            <a:off x="249383" y="864974"/>
            <a:ext cx="5766642" cy="3904733"/>
          </a:xfrm>
        </p:spPr>
        <p:txBody>
          <a:bodyPr>
            <a:normAutofit fontScale="92500" lnSpcReduction="20000"/>
          </a:bodyPr>
          <a:lstStyle/>
          <a:p>
            <a:pPr lvl="1" algn="just" hangingPunct="0">
              <a:lnSpc>
                <a:spcPct val="150000"/>
              </a:lnSpc>
              <a:spcBef>
                <a:spcPts val="1000"/>
              </a:spcBef>
              <a:spcAft>
                <a:spcPts val="1000"/>
              </a:spcAft>
            </a:pPr>
            <a:r>
              <a:rPr lang="en-US" b="1" dirty="0" smtClean="0">
                <a:latin typeface="Times New Roman" panose="02020603050405020304" pitchFamily="18" charset="0"/>
                <a:cs typeface="Times New Roman" panose="02020603050405020304" pitchFamily="18" charset="0"/>
              </a:rPr>
              <a:t>Big Data </a:t>
            </a:r>
            <a:r>
              <a:rPr lang="en-US" b="1" dirty="0" err="1" smtClean="0">
                <a:latin typeface="Times New Roman" panose="02020603050405020304" pitchFamily="18" charset="0"/>
                <a:cs typeface="Times New Roman" panose="02020603050405020304" pitchFamily="18" charset="0"/>
              </a:rPr>
              <a:t>là</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gì</a:t>
            </a:r>
            <a:r>
              <a:rPr lang="en-US" b="1" dirty="0" smtClean="0">
                <a:latin typeface="Times New Roman" panose="02020603050405020304" pitchFamily="18" charset="0"/>
                <a:cs typeface="Times New Roman" panose="02020603050405020304" pitchFamily="18" charset="0"/>
              </a:rPr>
              <a:t>?</a:t>
            </a:r>
            <a:endParaRPr lang="en-US" b="1" dirty="0" smtClean="0">
              <a:effectLst/>
              <a:latin typeface="Times New Roman" panose="02020603050405020304" pitchFamily="18" charset="0"/>
              <a:cs typeface="Times New Roman" panose="02020603050405020304" pitchFamily="18" charset="0"/>
            </a:endParaRPr>
          </a:p>
          <a:p>
            <a:pPr marL="0" indent="0" algn="just" hangingPunct="0">
              <a:lnSpc>
                <a:spcPct val="150000"/>
              </a:lnSpc>
              <a:spcBef>
                <a:spcPts val="0"/>
              </a:spcBef>
              <a:buNone/>
            </a:pPr>
            <a:r>
              <a:rPr lang="en-US" sz="2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vi-VN"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Big Data nghĩa là Dữ liệu lớn dùng để mô tả khối lượng dữ liệu lớn, bao gồm có cấu trúc và không có cấu trúc, lượng dữ liệu này cung cấp thông tin cho doanh nghiệp, tổ chức theo cơ sở hằng ngày, hằng giờ, hằng phút, thậm chí hằng </a:t>
            </a:r>
            <a:r>
              <a:rPr lang="vi-VN" sz="2400" dirty="0"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giây.</a:t>
            </a:r>
          </a:p>
          <a:p>
            <a:pPr marL="0" indent="0" algn="just" hangingPunct="0">
              <a:lnSpc>
                <a:spcPct val="150000"/>
              </a:lnSpc>
              <a:spcBef>
                <a:spcPts val="0"/>
              </a:spcBef>
              <a:buNone/>
            </a:pPr>
            <a:r>
              <a:rPr lang="vi-VN" sz="2400" dirty="0">
                <a:solidFill>
                  <a:srgbClr val="333333"/>
                </a:solidFill>
                <a:latin typeface="Times New Roman" panose="02020603050405020304" pitchFamily="18" charset="0"/>
                <a:cs typeface="Times New Roman" panose="02020603050405020304" pitchFamily="18" charset="0"/>
              </a:rPr>
              <a:t>		</a:t>
            </a:r>
            <a:endParaRPr lang="en-US" dirty="0"/>
          </a:p>
        </p:txBody>
      </p:sp>
      <p:sp>
        <p:nvSpPr>
          <p:cNvPr id="4" name="TextBox 3">
            <a:extLst>
              <a:ext uri="{FF2B5EF4-FFF2-40B4-BE49-F238E27FC236}">
                <a16:creationId xmlns="" xmlns:a16="http://schemas.microsoft.com/office/drawing/2014/main" id="{6B85B7B1-89C1-4F45-BEAC-979D94378A47}"/>
              </a:ext>
            </a:extLst>
          </p:cNvPr>
          <p:cNvSpPr txBox="1"/>
          <p:nvPr/>
        </p:nvSpPr>
        <p:spPr>
          <a:xfrm>
            <a:off x="1277895" y="218298"/>
            <a:ext cx="10231394" cy="707886"/>
          </a:xfrm>
          <a:prstGeom prst="rect">
            <a:avLst/>
          </a:prstGeom>
          <a:noFill/>
        </p:spPr>
        <p:txBody>
          <a:bodyPr wrap="square" rtlCol="0">
            <a:spAutoFit/>
          </a:bodyPr>
          <a:lstStyle/>
          <a:p>
            <a:pPr algn="ctr"/>
            <a:r>
              <a:rPr lang="en-US" sz="4000" b="1" u="sng" dirty="0">
                <a:latin typeface="Times New Roman" panose="02020603050405020304" pitchFamily="18" charset="0"/>
                <a:cs typeface="Times New Roman" panose="02020603050405020304" pitchFamily="18" charset="0"/>
              </a:rPr>
              <a:t>CH</a:t>
            </a:r>
            <a:r>
              <a:rPr lang="vi-VN" sz="4000" b="1" u="sng" dirty="0">
                <a:latin typeface="Times New Roman" panose="02020603050405020304" pitchFamily="18" charset="0"/>
                <a:cs typeface="Times New Roman" panose="02020603050405020304" pitchFamily="18" charset="0"/>
              </a:rPr>
              <a:t>Ư</a:t>
            </a:r>
            <a:r>
              <a:rPr lang="en-US" sz="4000" b="1" u="sng" dirty="0">
                <a:latin typeface="Times New Roman" panose="02020603050405020304" pitchFamily="18" charset="0"/>
                <a:cs typeface="Times New Roman" panose="02020603050405020304" pitchFamily="18" charset="0"/>
              </a:rPr>
              <a:t>ƠNG 2</a:t>
            </a:r>
            <a:r>
              <a:rPr lang="en-US" sz="4000" dirty="0" smtClean="0">
                <a:latin typeface="Times New Roman" panose="02020603050405020304" pitchFamily="18" charset="0"/>
                <a:cs typeface="Times New Roman" panose="02020603050405020304" pitchFamily="18" charset="0"/>
              </a:rPr>
              <a:t>: </a:t>
            </a:r>
            <a:r>
              <a:rPr lang="en-US" sz="3600" b="1" dirty="0" smtClean="0">
                <a:latin typeface="Times New Roman" panose="02020603050405020304" pitchFamily="18" charset="0"/>
                <a:cs typeface="Times New Roman" panose="02020603050405020304" pitchFamily="18" charset="0"/>
              </a:rPr>
              <a:t>LÝ THUYẾT ĐỀ TÀI</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500" y="4193135"/>
            <a:ext cx="3965734" cy="2446496"/>
          </a:xfrm>
          <a:prstGeom prst="rect">
            <a:avLst/>
          </a:prstGeom>
        </p:spPr>
      </p:pic>
      <p:sp>
        <p:nvSpPr>
          <p:cNvPr id="6" name="Content Placeholder 2">
            <a:extLst>
              <a:ext uri="{FF2B5EF4-FFF2-40B4-BE49-F238E27FC236}">
                <a16:creationId xmlns="" xmlns:a16="http://schemas.microsoft.com/office/drawing/2014/main" id="{B18E5B6F-81F1-4A18-B385-DE62F7F29CDA}"/>
              </a:ext>
            </a:extLst>
          </p:cNvPr>
          <p:cNvSpPr txBox="1">
            <a:spLocks/>
          </p:cNvSpPr>
          <p:nvPr/>
        </p:nvSpPr>
        <p:spPr>
          <a:xfrm>
            <a:off x="6310028" y="926184"/>
            <a:ext cx="5678771" cy="3789405"/>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hangingPunct="0">
              <a:lnSpc>
                <a:spcPct val="150000"/>
              </a:lnSpc>
              <a:spcBef>
                <a:spcPts val="1000"/>
              </a:spcBef>
              <a:spcAft>
                <a:spcPts val="1000"/>
              </a:spcAft>
            </a:pPr>
            <a:r>
              <a:rPr lang="en-US" sz="3300" b="1" dirty="0" err="1" smtClean="0">
                <a:latin typeface="Times New Roman" panose="02020603050405020304" pitchFamily="18" charset="0"/>
                <a:cs typeface="Times New Roman" panose="02020603050405020304" pitchFamily="18" charset="0"/>
              </a:rPr>
              <a:t>Khoa</a:t>
            </a:r>
            <a:r>
              <a:rPr lang="en-US" sz="3300" b="1" dirty="0" smtClean="0">
                <a:latin typeface="Times New Roman" panose="02020603050405020304" pitchFamily="18" charset="0"/>
                <a:cs typeface="Times New Roman" panose="02020603050405020304" pitchFamily="18" charset="0"/>
              </a:rPr>
              <a:t> </a:t>
            </a:r>
            <a:r>
              <a:rPr lang="en-US" sz="3300" b="1" dirty="0" err="1" smtClean="0">
                <a:latin typeface="Times New Roman" panose="02020603050405020304" pitchFamily="18" charset="0"/>
                <a:cs typeface="Times New Roman" panose="02020603050405020304" pitchFamily="18" charset="0"/>
              </a:rPr>
              <a:t>học</a:t>
            </a:r>
            <a:r>
              <a:rPr lang="en-US" sz="3300" b="1" dirty="0" smtClean="0">
                <a:latin typeface="Times New Roman" panose="02020603050405020304" pitchFamily="18" charset="0"/>
                <a:cs typeface="Times New Roman" panose="02020603050405020304" pitchFamily="18" charset="0"/>
              </a:rPr>
              <a:t> </a:t>
            </a:r>
            <a:r>
              <a:rPr lang="en-US" sz="3300" b="1" dirty="0" err="1" smtClean="0">
                <a:latin typeface="Times New Roman" panose="02020603050405020304" pitchFamily="18" charset="0"/>
                <a:cs typeface="Times New Roman" panose="02020603050405020304" pitchFamily="18" charset="0"/>
              </a:rPr>
              <a:t>dữ</a:t>
            </a:r>
            <a:r>
              <a:rPr lang="en-US" sz="3300" b="1" dirty="0" smtClean="0">
                <a:latin typeface="Times New Roman" panose="02020603050405020304" pitchFamily="18" charset="0"/>
                <a:cs typeface="Times New Roman" panose="02020603050405020304" pitchFamily="18" charset="0"/>
              </a:rPr>
              <a:t> </a:t>
            </a:r>
            <a:r>
              <a:rPr lang="en-US" sz="3300" b="1" dirty="0" err="1" smtClean="0">
                <a:latin typeface="Times New Roman" panose="02020603050405020304" pitchFamily="18" charset="0"/>
                <a:cs typeface="Times New Roman" panose="02020603050405020304" pitchFamily="18" charset="0"/>
              </a:rPr>
              <a:t>liệu</a:t>
            </a:r>
            <a:r>
              <a:rPr lang="en-US" sz="3300" b="1" dirty="0" smtClean="0">
                <a:latin typeface="Times New Roman" panose="02020603050405020304" pitchFamily="18" charset="0"/>
                <a:cs typeface="Times New Roman" panose="02020603050405020304" pitchFamily="18" charset="0"/>
              </a:rPr>
              <a:t> </a:t>
            </a:r>
            <a:r>
              <a:rPr lang="en-US" sz="3300" b="1" dirty="0" err="1" smtClean="0">
                <a:latin typeface="Times New Roman" panose="02020603050405020304" pitchFamily="18" charset="0"/>
                <a:cs typeface="Times New Roman" panose="02020603050405020304" pitchFamily="18" charset="0"/>
              </a:rPr>
              <a:t>là</a:t>
            </a:r>
            <a:r>
              <a:rPr lang="en-US" sz="3300" b="1" dirty="0" smtClean="0">
                <a:latin typeface="Times New Roman" panose="02020603050405020304" pitchFamily="18" charset="0"/>
                <a:cs typeface="Times New Roman" panose="02020603050405020304" pitchFamily="18" charset="0"/>
              </a:rPr>
              <a:t> </a:t>
            </a:r>
            <a:r>
              <a:rPr lang="en-US" sz="3300" b="1" dirty="0" err="1" smtClean="0">
                <a:latin typeface="Times New Roman" panose="02020603050405020304" pitchFamily="18" charset="0"/>
                <a:cs typeface="Times New Roman" panose="02020603050405020304" pitchFamily="18" charset="0"/>
              </a:rPr>
              <a:t>gì</a:t>
            </a:r>
            <a:r>
              <a:rPr lang="en-US" sz="3300" b="1" dirty="0" smtClean="0">
                <a:latin typeface="Times New Roman" panose="02020603050405020304" pitchFamily="18" charset="0"/>
                <a:cs typeface="Times New Roman" panose="02020603050405020304" pitchFamily="18" charset="0"/>
              </a:rPr>
              <a:t>?</a:t>
            </a:r>
          </a:p>
          <a:p>
            <a:pPr marL="0" indent="0" algn="just" hangingPunct="0">
              <a:lnSpc>
                <a:spcPct val="150000"/>
              </a:lnSpc>
              <a:spcBef>
                <a:spcPts val="0"/>
              </a:spcBef>
              <a:buFont typeface="Arial" panose="020B0604020202020204" pitchFamily="34" charset="0"/>
              <a:buNone/>
            </a:pPr>
            <a:r>
              <a:rPr lang="en-US" sz="2400" dirty="0"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3500" dirty="0"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a:t>
            </a:r>
            <a:r>
              <a:rPr lang="vi-VN" sz="3500" dirty="0"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Là ngành khoa học về việc quản trị, lưu trữ và phân tích dữ liệu, trích xuất các giá trị từ dữ liệu để tìm ra các insight, tri thức hành động và quyết định.</a:t>
            </a:r>
          </a:p>
          <a:p>
            <a:pPr marL="0" indent="0" algn="just" hangingPunct="0">
              <a:lnSpc>
                <a:spcPct val="150000"/>
              </a:lnSpc>
              <a:spcBef>
                <a:spcPts val="0"/>
              </a:spcBef>
              <a:buFont typeface="Arial" panose="020B0604020202020204" pitchFamily="34" charset="0"/>
              <a:buNone/>
            </a:pPr>
            <a:r>
              <a:rPr lang="vi-VN" sz="3500" dirty="0" smtClean="0">
                <a:solidFill>
                  <a:srgbClr val="333333"/>
                </a:solidFill>
                <a:latin typeface="Times New Roman" panose="02020603050405020304" pitchFamily="18" charset="0"/>
                <a:cs typeface="Times New Roman" panose="02020603050405020304" pitchFamily="18" charset="0"/>
              </a:rPr>
              <a:t>	-Các lĩnh vực của Khoa học dữ liệu: Học máy (Machine Learning), Khai thác dữ liệu (Data mining), Lập trình (Programming), Thống kê (Statistic), Phân tích (Analyzing).</a:t>
            </a:r>
            <a:r>
              <a:rPr lang="vi-VN" sz="2400" dirty="0" smtClean="0">
                <a:solidFill>
                  <a:srgbClr val="333333"/>
                </a:solidFill>
                <a:latin typeface="Times New Roman" panose="02020603050405020304" pitchFamily="18" charset="0"/>
                <a:cs typeface="Times New Roman" panose="02020603050405020304" pitchFamily="18" charset="0"/>
              </a:rPr>
              <a:t>	</a:t>
            </a:r>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0142" y="4216354"/>
            <a:ext cx="3991548" cy="2423277"/>
          </a:xfrm>
          <a:prstGeom prst="rect">
            <a:avLst/>
          </a:prstGeom>
        </p:spPr>
      </p:pic>
      <p:cxnSp>
        <p:nvCxnSpPr>
          <p:cNvPr id="8" name="Straight Connector 7"/>
          <p:cNvCxnSpPr/>
          <p:nvPr/>
        </p:nvCxnSpPr>
        <p:spPr>
          <a:xfrm>
            <a:off x="6163026" y="1121344"/>
            <a:ext cx="0" cy="55182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693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18E5B6F-81F1-4A18-B385-DE62F7F29CDA}"/>
              </a:ext>
            </a:extLst>
          </p:cNvPr>
          <p:cNvSpPr>
            <a:spLocks noGrp="1"/>
          </p:cNvSpPr>
          <p:nvPr>
            <p:ph idx="1"/>
          </p:nvPr>
        </p:nvSpPr>
        <p:spPr>
          <a:xfrm>
            <a:off x="172997" y="877455"/>
            <a:ext cx="5886058" cy="5894048"/>
          </a:xfrm>
        </p:spPr>
        <p:txBody>
          <a:bodyPr>
            <a:normAutofit/>
          </a:bodyPr>
          <a:lstStyle/>
          <a:p>
            <a:pPr lvl="1" algn="just" hangingPunct="0">
              <a:lnSpc>
                <a:spcPct val="150000"/>
              </a:lnSpc>
              <a:spcBef>
                <a:spcPts val="1000"/>
              </a:spcBef>
              <a:spcAft>
                <a:spcPts val="1000"/>
              </a:spcAft>
            </a:pPr>
            <a:r>
              <a:rPr lang="en-US" b="1" dirty="0" smtClean="0">
                <a:latin typeface="Times New Roman" panose="02020603050405020304" pitchFamily="18" charset="0"/>
                <a:cs typeface="Times New Roman" panose="02020603050405020304" pitchFamily="18" charset="0"/>
              </a:rPr>
              <a:t>Data Mining </a:t>
            </a:r>
            <a:r>
              <a:rPr lang="en-US" b="1" dirty="0" err="1" smtClean="0">
                <a:latin typeface="Times New Roman" panose="02020603050405020304" pitchFamily="18" charset="0"/>
                <a:cs typeface="Times New Roman" panose="02020603050405020304" pitchFamily="18" charset="0"/>
              </a:rPr>
              <a:t>là</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gì</a:t>
            </a:r>
            <a:r>
              <a:rPr lang="en-US" b="1" dirty="0" smtClean="0">
                <a:latin typeface="Times New Roman" panose="02020603050405020304" pitchFamily="18" charset="0"/>
                <a:cs typeface="Times New Roman" panose="02020603050405020304" pitchFamily="18" charset="0"/>
              </a:rPr>
              <a:t>?</a:t>
            </a:r>
          </a:p>
          <a:p>
            <a:pPr marL="457200" lvl="1" indent="0" algn="just" hangingPunct="0">
              <a:lnSpc>
                <a:spcPct val="150000"/>
              </a:lnSpc>
              <a:spcBef>
                <a:spcPts val="1000"/>
              </a:spcBef>
              <a:spcAft>
                <a:spcPts val="1000"/>
              </a:spcAft>
              <a:buNone/>
            </a:pPr>
            <a:r>
              <a:rPr lang="en-US" sz="2000" dirty="0"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-L</a:t>
            </a:r>
            <a:r>
              <a:rPr lang="vi-VN" sz="2000" dirty="0"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à </a:t>
            </a:r>
            <a:r>
              <a:rPr lang="vi-VN" sz="20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Khai phá Dữ liệu, là quá trình phân loại, trích xuất, sắp xếp tập dữ liệu lớn để thiết lập các mối liên hệ, xác định mẫu để đưa ra hướng giải quyết vấn đề nhờ phân tích dữ liệu, sử dụng những dữ liệu có giá trị tiềm ẩn từ bên trong lượng lớn dữ liệu được lưu trữ trong Cơ sở dữ liệu. </a:t>
            </a:r>
            <a:endParaRPr lang="vi-VN" sz="2000" dirty="0"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hangingPunct="0">
              <a:lnSpc>
                <a:spcPct val="150000"/>
              </a:lnSpc>
              <a:spcBef>
                <a:spcPts val="0"/>
              </a:spcBef>
              <a:buNone/>
            </a:pPr>
            <a:r>
              <a:rPr lang="vi-VN" sz="2400" dirty="0">
                <a:solidFill>
                  <a:srgbClr val="333333"/>
                </a:solidFill>
                <a:latin typeface="Times New Roman" panose="02020603050405020304" pitchFamily="18" charset="0"/>
                <a:cs typeface="Times New Roman" panose="02020603050405020304" pitchFamily="18" charset="0"/>
              </a:rPr>
              <a:t>		</a:t>
            </a:r>
            <a:endParaRPr lang="en-US" dirty="0"/>
          </a:p>
        </p:txBody>
      </p:sp>
      <p:sp>
        <p:nvSpPr>
          <p:cNvPr id="13" name="Content Placeholder 2">
            <a:extLst>
              <a:ext uri="{FF2B5EF4-FFF2-40B4-BE49-F238E27FC236}">
                <a16:creationId xmlns="" xmlns:a16="http://schemas.microsoft.com/office/drawing/2014/main" id="{B18E5B6F-81F1-4A18-B385-DE62F7F29CDA}"/>
              </a:ext>
            </a:extLst>
          </p:cNvPr>
          <p:cNvSpPr txBox="1">
            <a:spLocks/>
          </p:cNvSpPr>
          <p:nvPr/>
        </p:nvSpPr>
        <p:spPr>
          <a:xfrm>
            <a:off x="7168232" y="621957"/>
            <a:ext cx="4933152" cy="28214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hangingPunct="0">
              <a:lnSpc>
                <a:spcPct val="150000"/>
              </a:lnSpc>
              <a:spcBef>
                <a:spcPts val="0"/>
              </a:spcBef>
              <a:buFont typeface="Arial" panose="020B0604020202020204" pitchFamily="34" charset="0"/>
              <a:buNone/>
            </a:pPr>
            <a:r>
              <a:rPr lang="en-US" sz="2400" dirty="0"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vi-VN" sz="2400" dirty="0" smtClean="0">
                <a:solidFill>
                  <a:srgbClr val="333333"/>
                </a:solidFill>
                <a:latin typeface="Times New Roman" panose="02020603050405020304" pitchFamily="18" charset="0"/>
                <a:cs typeface="Times New Roman" panose="02020603050405020304" pitchFamily="18" charset="0"/>
              </a:rPr>
              <a:t>	</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2692" y="4535948"/>
            <a:ext cx="4266667" cy="2235555"/>
          </a:xfrm>
          <a:prstGeom prst="rect">
            <a:avLst/>
          </a:prstGeom>
          <a:ln w="3175">
            <a:solidFill>
              <a:schemeClr val="tx1"/>
            </a:solidFill>
          </a:ln>
        </p:spPr>
      </p:pic>
      <p:sp>
        <p:nvSpPr>
          <p:cNvPr id="6" name="Content Placeholder 2">
            <a:extLst>
              <a:ext uri="{FF2B5EF4-FFF2-40B4-BE49-F238E27FC236}">
                <a16:creationId xmlns="" xmlns:a16="http://schemas.microsoft.com/office/drawing/2014/main" id="{B18E5B6F-81F1-4A18-B385-DE62F7F29CDA}"/>
              </a:ext>
            </a:extLst>
          </p:cNvPr>
          <p:cNvSpPr txBox="1">
            <a:spLocks/>
          </p:cNvSpPr>
          <p:nvPr/>
        </p:nvSpPr>
        <p:spPr>
          <a:xfrm>
            <a:off x="6298539" y="323273"/>
            <a:ext cx="5549968" cy="6359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hangingPunct="0">
              <a:lnSpc>
                <a:spcPct val="150000"/>
              </a:lnSpc>
              <a:spcBef>
                <a:spcPts val="1000"/>
              </a:spcBef>
              <a:spcAft>
                <a:spcPts val="1000"/>
              </a:spcAft>
            </a:pPr>
            <a:r>
              <a:rPr lang="en-US" b="1" dirty="0" smtClean="0">
                <a:latin typeface="Times New Roman" panose="02020603050405020304" pitchFamily="18" charset="0"/>
                <a:cs typeface="Times New Roman" panose="02020603050405020304" pitchFamily="18" charset="0"/>
              </a:rPr>
              <a:t>Machine Learning </a:t>
            </a:r>
            <a:r>
              <a:rPr lang="en-US" b="1" dirty="0" err="1" smtClean="0">
                <a:latin typeface="Times New Roman" panose="02020603050405020304" pitchFamily="18" charset="0"/>
                <a:cs typeface="Times New Roman" panose="02020603050405020304" pitchFamily="18" charset="0"/>
              </a:rPr>
              <a:t>là</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gì</a:t>
            </a:r>
            <a:r>
              <a:rPr lang="en-US" b="1" dirty="0" smtClean="0">
                <a:latin typeface="Times New Roman" panose="02020603050405020304" pitchFamily="18" charset="0"/>
                <a:cs typeface="Times New Roman" panose="02020603050405020304" pitchFamily="18" charset="0"/>
              </a:rPr>
              <a:t>?</a:t>
            </a:r>
          </a:p>
          <a:p>
            <a:pPr marL="0" indent="0" algn="just" hangingPunct="0">
              <a:lnSpc>
                <a:spcPct val="150000"/>
              </a:lnSpc>
              <a:spcBef>
                <a:spcPts val="0"/>
              </a:spcBef>
              <a:buFont typeface="Arial" panose="020B0604020202020204" pitchFamily="34" charset="0"/>
              <a:buNone/>
            </a:pPr>
            <a:r>
              <a:rPr lang="en-US" sz="2400" dirty="0"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smtClean="0">
                <a:solidFill>
                  <a:srgbClr val="333333"/>
                </a:solidFill>
                <a:latin typeface="Times New Roman" panose="02020603050405020304" pitchFamily="18" charset="0"/>
                <a:cs typeface="Times New Roman" panose="02020603050405020304" pitchFamily="18" charset="0"/>
              </a:rPr>
              <a:t>-</a:t>
            </a:r>
            <a:r>
              <a:rPr lang="en-US" sz="2000" dirty="0" err="1" smtClean="0">
                <a:solidFill>
                  <a:srgbClr val="333333"/>
                </a:solidFill>
                <a:latin typeface="Times New Roman" panose="02020603050405020304" pitchFamily="18" charset="0"/>
                <a:cs typeface="Times New Roman" panose="02020603050405020304" pitchFamily="18" charset="0"/>
              </a:rPr>
              <a:t>Là</a:t>
            </a:r>
            <a:r>
              <a:rPr lang="en-US" sz="2000" dirty="0" smtClean="0">
                <a:solidFill>
                  <a:srgbClr val="333333"/>
                </a:solidFill>
                <a:latin typeface="Times New Roman" panose="02020603050405020304" pitchFamily="18" charset="0"/>
                <a:cs typeface="Times New Roman" panose="02020603050405020304" pitchFamily="18" charset="0"/>
              </a:rPr>
              <a:t> </a:t>
            </a:r>
            <a:r>
              <a:rPr lang="en-US" sz="2000" dirty="0" err="1" smtClean="0">
                <a:solidFill>
                  <a:srgbClr val="333333"/>
                </a:solidFill>
                <a:latin typeface="Times New Roman" panose="02020603050405020304" pitchFamily="18" charset="0"/>
                <a:cs typeface="Times New Roman" panose="02020603050405020304" pitchFamily="18" charset="0"/>
              </a:rPr>
              <a:t>lĩnh</a:t>
            </a:r>
            <a:r>
              <a:rPr lang="en-US" sz="2000" dirty="0" smtClean="0">
                <a:solidFill>
                  <a:srgbClr val="333333"/>
                </a:solidFill>
                <a:latin typeface="Times New Roman" panose="02020603050405020304" pitchFamily="18" charset="0"/>
                <a:cs typeface="Times New Roman" panose="02020603050405020304" pitchFamily="18" charset="0"/>
              </a:rPr>
              <a:t> </a:t>
            </a:r>
            <a:r>
              <a:rPr lang="en-US" sz="2000" dirty="0" err="1" smtClean="0">
                <a:solidFill>
                  <a:srgbClr val="333333"/>
                </a:solidFill>
                <a:latin typeface="Times New Roman" panose="02020603050405020304" pitchFamily="18" charset="0"/>
                <a:cs typeface="Times New Roman" panose="02020603050405020304" pitchFamily="18" charset="0"/>
              </a:rPr>
              <a:t>vực</a:t>
            </a:r>
            <a:r>
              <a:rPr lang="en-US" sz="2000" dirty="0" smtClean="0">
                <a:solidFill>
                  <a:srgbClr val="333333"/>
                </a:solidFill>
                <a:latin typeface="Times New Roman" panose="02020603050405020304" pitchFamily="18" charset="0"/>
                <a:cs typeface="Times New Roman" panose="02020603050405020304" pitchFamily="18" charset="0"/>
              </a:rPr>
              <a:t> con </a:t>
            </a:r>
            <a:r>
              <a:rPr lang="en-US" sz="2000" dirty="0" err="1" smtClean="0">
                <a:solidFill>
                  <a:srgbClr val="333333"/>
                </a:solidFill>
                <a:latin typeface="Times New Roman" panose="02020603050405020304" pitchFamily="18" charset="0"/>
                <a:cs typeface="Times New Roman" panose="02020603050405020304" pitchFamily="18" charset="0"/>
              </a:rPr>
              <a:t>của</a:t>
            </a:r>
            <a:r>
              <a:rPr lang="en-US" sz="2000" dirty="0" smtClean="0">
                <a:solidFill>
                  <a:srgbClr val="333333"/>
                </a:solidFill>
                <a:latin typeface="Times New Roman" panose="02020603050405020304" pitchFamily="18" charset="0"/>
                <a:cs typeface="Times New Roman" panose="02020603050405020304" pitchFamily="18" charset="0"/>
              </a:rPr>
              <a:t> </a:t>
            </a:r>
            <a:r>
              <a:rPr lang="en-US" sz="2000" dirty="0" err="1" smtClean="0">
                <a:solidFill>
                  <a:srgbClr val="333333"/>
                </a:solidFill>
                <a:latin typeface="Times New Roman" panose="02020603050405020304" pitchFamily="18" charset="0"/>
                <a:cs typeface="Times New Roman" panose="02020603050405020304" pitchFamily="18" charset="0"/>
              </a:rPr>
              <a:t>Trí</a:t>
            </a:r>
            <a:r>
              <a:rPr lang="en-US" sz="2000" dirty="0" smtClean="0">
                <a:solidFill>
                  <a:srgbClr val="333333"/>
                </a:solidFill>
                <a:latin typeface="Times New Roman" panose="02020603050405020304" pitchFamily="18" charset="0"/>
                <a:cs typeface="Times New Roman" panose="02020603050405020304" pitchFamily="18" charset="0"/>
              </a:rPr>
              <a:t> </a:t>
            </a:r>
            <a:r>
              <a:rPr lang="en-US" sz="2000" dirty="0" err="1" smtClean="0">
                <a:solidFill>
                  <a:srgbClr val="333333"/>
                </a:solidFill>
                <a:latin typeface="Times New Roman" panose="02020603050405020304" pitchFamily="18" charset="0"/>
                <a:cs typeface="Times New Roman" panose="02020603050405020304" pitchFamily="18" charset="0"/>
              </a:rPr>
              <a:t>tuệ</a:t>
            </a:r>
            <a:r>
              <a:rPr lang="en-US" sz="2000" dirty="0" smtClean="0">
                <a:solidFill>
                  <a:srgbClr val="333333"/>
                </a:solidFill>
                <a:latin typeface="Times New Roman" panose="02020603050405020304" pitchFamily="18" charset="0"/>
                <a:cs typeface="Times New Roman" panose="02020603050405020304" pitchFamily="18" charset="0"/>
              </a:rPr>
              <a:t> </a:t>
            </a:r>
            <a:r>
              <a:rPr lang="en-US" sz="2000" dirty="0" err="1" smtClean="0">
                <a:solidFill>
                  <a:srgbClr val="333333"/>
                </a:solidFill>
                <a:latin typeface="Times New Roman" panose="02020603050405020304" pitchFamily="18" charset="0"/>
                <a:cs typeface="Times New Roman" panose="02020603050405020304" pitchFamily="18" charset="0"/>
              </a:rPr>
              <a:t>nhân</a:t>
            </a:r>
            <a:r>
              <a:rPr lang="en-US" sz="2000" dirty="0" smtClean="0">
                <a:solidFill>
                  <a:srgbClr val="333333"/>
                </a:solidFill>
                <a:latin typeface="Times New Roman" panose="02020603050405020304" pitchFamily="18" charset="0"/>
                <a:cs typeface="Times New Roman" panose="02020603050405020304" pitchFamily="18" charset="0"/>
              </a:rPr>
              <a:t> </a:t>
            </a:r>
            <a:r>
              <a:rPr lang="en-US" sz="2000" dirty="0" err="1" smtClean="0">
                <a:solidFill>
                  <a:srgbClr val="333333"/>
                </a:solidFill>
                <a:latin typeface="Times New Roman" panose="02020603050405020304" pitchFamily="18" charset="0"/>
                <a:cs typeface="Times New Roman" panose="02020603050405020304" pitchFamily="18" charset="0"/>
              </a:rPr>
              <a:t>tạo</a:t>
            </a:r>
            <a:r>
              <a:rPr lang="en-US" sz="2000" dirty="0" smtClean="0">
                <a:solidFill>
                  <a:srgbClr val="333333"/>
                </a:solidFill>
                <a:latin typeface="Times New Roman" panose="02020603050405020304" pitchFamily="18" charset="0"/>
                <a:cs typeface="Times New Roman" panose="02020603050405020304" pitchFamily="18" charset="0"/>
              </a:rPr>
              <a:t> (AI - Artificial Intelligence) </a:t>
            </a:r>
            <a:r>
              <a:rPr lang="en-US" sz="2000" dirty="0" err="1" smtClean="0">
                <a:solidFill>
                  <a:srgbClr val="333333"/>
                </a:solidFill>
                <a:latin typeface="Times New Roman" panose="02020603050405020304" pitchFamily="18" charset="0"/>
                <a:cs typeface="Times New Roman" panose="02020603050405020304" pitchFamily="18" charset="0"/>
              </a:rPr>
              <a:t>và</a:t>
            </a:r>
            <a:r>
              <a:rPr lang="en-US" sz="2000" dirty="0" smtClean="0">
                <a:solidFill>
                  <a:srgbClr val="333333"/>
                </a:solidFill>
                <a:latin typeface="Times New Roman" panose="02020603050405020304" pitchFamily="18" charset="0"/>
                <a:cs typeface="Times New Roman" panose="02020603050405020304" pitchFamily="18" charset="0"/>
              </a:rPr>
              <a:t> </a:t>
            </a:r>
            <a:r>
              <a:rPr lang="en-US" sz="2000" dirty="0" err="1" smtClean="0">
                <a:solidFill>
                  <a:srgbClr val="333333"/>
                </a:solidFill>
                <a:latin typeface="Times New Roman" panose="02020603050405020304" pitchFamily="18" charset="0"/>
                <a:cs typeface="Times New Roman" panose="02020603050405020304" pitchFamily="18" charset="0"/>
              </a:rPr>
              <a:t>là</a:t>
            </a:r>
            <a:r>
              <a:rPr lang="en-US" sz="2000" dirty="0" smtClean="0">
                <a:solidFill>
                  <a:srgbClr val="333333"/>
                </a:solidFill>
                <a:latin typeface="Times New Roman" panose="02020603050405020304" pitchFamily="18" charset="0"/>
                <a:cs typeface="Times New Roman" panose="02020603050405020304" pitchFamily="18" charset="0"/>
              </a:rPr>
              <a:t> </a:t>
            </a:r>
            <a:r>
              <a:rPr lang="en-US" sz="2000" dirty="0" err="1" smtClean="0">
                <a:solidFill>
                  <a:srgbClr val="333333"/>
                </a:solidFill>
                <a:latin typeface="Times New Roman" panose="02020603050405020304" pitchFamily="18" charset="0"/>
                <a:cs typeface="Times New Roman" panose="02020603050405020304" pitchFamily="18" charset="0"/>
              </a:rPr>
              <a:t>nền</a:t>
            </a:r>
            <a:r>
              <a:rPr lang="en-US" sz="2000" dirty="0" smtClean="0">
                <a:solidFill>
                  <a:srgbClr val="333333"/>
                </a:solidFill>
                <a:latin typeface="Times New Roman" panose="02020603050405020304" pitchFamily="18" charset="0"/>
                <a:cs typeface="Times New Roman" panose="02020603050405020304" pitchFamily="18" charset="0"/>
              </a:rPr>
              <a:t> </a:t>
            </a:r>
            <a:r>
              <a:rPr lang="en-US" sz="2000" dirty="0" err="1" smtClean="0">
                <a:solidFill>
                  <a:srgbClr val="333333"/>
                </a:solidFill>
                <a:latin typeface="Times New Roman" panose="02020603050405020304" pitchFamily="18" charset="0"/>
                <a:cs typeface="Times New Roman" panose="02020603050405020304" pitchFamily="18" charset="0"/>
              </a:rPr>
              <a:t>tảng</a:t>
            </a:r>
            <a:r>
              <a:rPr lang="en-US" sz="2000" dirty="0" smtClean="0">
                <a:solidFill>
                  <a:srgbClr val="333333"/>
                </a:solidFill>
                <a:latin typeface="Times New Roman" panose="02020603050405020304" pitchFamily="18" charset="0"/>
                <a:cs typeface="Times New Roman" panose="02020603050405020304" pitchFamily="18" charset="0"/>
              </a:rPr>
              <a:t> </a:t>
            </a:r>
            <a:r>
              <a:rPr lang="en-US" sz="2000" dirty="0" err="1" smtClean="0">
                <a:solidFill>
                  <a:srgbClr val="333333"/>
                </a:solidFill>
                <a:latin typeface="Times New Roman" panose="02020603050405020304" pitchFamily="18" charset="0"/>
                <a:cs typeface="Times New Roman" panose="02020603050405020304" pitchFamily="18" charset="0"/>
              </a:rPr>
              <a:t>của</a:t>
            </a:r>
            <a:r>
              <a:rPr lang="en-US" sz="2000" dirty="0" smtClean="0">
                <a:solidFill>
                  <a:srgbClr val="333333"/>
                </a:solidFill>
                <a:latin typeface="Times New Roman" panose="02020603050405020304" pitchFamily="18" charset="0"/>
                <a:cs typeface="Times New Roman" panose="02020603050405020304" pitchFamily="18" charset="0"/>
              </a:rPr>
              <a:t> </a:t>
            </a:r>
            <a:r>
              <a:rPr lang="en-US" sz="2000" dirty="0" err="1" smtClean="0">
                <a:solidFill>
                  <a:srgbClr val="333333"/>
                </a:solidFill>
                <a:latin typeface="Times New Roman" panose="02020603050405020304" pitchFamily="18" charset="0"/>
                <a:cs typeface="Times New Roman" panose="02020603050405020304" pitchFamily="18" charset="0"/>
              </a:rPr>
              <a:t>lĩnh</a:t>
            </a:r>
            <a:r>
              <a:rPr lang="en-US" sz="2000" dirty="0" smtClean="0">
                <a:solidFill>
                  <a:srgbClr val="333333"/>
                </a:solidFill>
                <a:latin typeface="Times New Roman" panose="02020603050405020304" pitchFamily="18" charset="0"/>
                <a:cs typeface="Times New Roman" panose="02020603050405020304" pitchFamily="18" charset="0"/>
              </a:rPr>
              <a:t> </a:t>
            </a:r>
            <a:r>
              <a:rPr lang="en-US" sz="2000" dirty="0" err="1" smtClean="0">
                <a:solidFill>
                  <a:srgbClr val="333333"/>
                </a:solidFill>
                <a:latin typeface="Times New Roman" panose="02020603050405020304" pitchFamily="18" charset="0"/>
                <a:cs typeface="Times New Roman" panose="02020603050405020304" pitchFamily="18" charset="0"/>
              </a:rPr>
              <a:t>vực</a:t>
            </a:r>
            <a:r>
              <a:rPr lang="en-US" sz="2000" dirty="0" smtClean="0">
                <a:solidFill>
                  <a:srgbClr val="333333"/>
                </a:solidFill>
                <a:latin typeface="Times New Roman" panose="02020603050405020304" pitchFamily="18" charset="0"/>
                <a:cs typeface="Times New Roman" panose="02020603050405020304" pitchFamily="18" charset="0"/>
              </a:rPr>
              <a:t> </a:t>
            </a:r>
            <a:r>
              <a:rPr lang="en-US" sz="2000" dirty="0" err="1" smtClean="0">
                <a:solidFill>
                  <a:srgbClr val="333333"/>
                </a:solidFill>
                <a:latin typeface="Times New Roman" panose="02020603050405020304" pitchFamily="18" charset="0"/>
                <a:cs typeface="Times New Roman" panose="02020603050405020304" pitchFamily="18" charset="0"/>
              </a:rPr>
              <a:t>Học</a:t>
            </a:r>
            <a:r>
              <a:rPr lang="en-US" sz="2000" dirty="0" smtClean="0">
                <a:solidFill>
                  <a:srgbClr val="333333"/>
                </a:solidFill>
                <a:latin typeface="Times New Roman" panose="02020603050405020304" pitchFamily="18" charset="0"/>
                <a:cs typeface="Times New Roman" panose="02020603050405020304" pitchFamily="18" charset="0"/>
              </a:rPr>
              <a:t> </a:t>
            </a:r>
            <a:r>
              <a:rPr lang="en-US" sz="2000" dirty="0" err="1" smtClean="0">
                <a:solidFill>
                  <a:srgbClr val="333333"/>
                </a:solidFill>
                <a:latin typeface="Times New Roman" panose="02020603050405020304" pitchFamily="18" charset="0"/>
                <a:cs typeface="Times New Roman" panose="02020603050405020304" pitchFamily="18" charset="0"/>
              </a:rPr>
              <a:t>sâu</a:t>
            </a:r>
            <a:r>
              <a:rPr lang="en-US" sz="2000" dirty="0" smtClean="0">
                <a:solidFill>
                  <a:srgbClr val="333333"/>
                </a:solidFill>
                <a:latin typeface="Times New Roman" panose="02020603050405020304" pitchFamily="18" charset="0"/>
                <a:cs typeface="Times New Roman" panose="02020603050405020304" pitchFamily="18" charset="0"/>
              </a:rPr>
              <a:t> (Deep Learning)</a:t>
            </a:r>
          </a:p>
          <a:p>
            <a:pPr marL="0" indent="0" algn="just" hangingPunct="0">
              <a:lnSpc>
                <a:spcPct val="150000"/>
              </a:lnSpc>
              <a:spcBef>
                <a:spcPts val="0"/>
              </a:spcBef>
              <a:buFont typeface="Arial" panose="020B0604020202020204" pitchFamily="34" charset="0"/>
              <a:buNone/>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smtClean="0">
                <a:solidFill>
                  <a:srgbClr val="333333"/>
                </a:solidFill>
                <a:latin typeface="Times New Roman" panose="02020603050405020304" pitchFamily="18" charset="0"/>
                <a:cs typeface="Times New Roman" panose="02020603050405020304" pitchFamily="18" charset="0"/>
              </a:rPr>
              <a:t>-</a:t>
            </a:r>
            <a:r>
              <a:rPr lang="en-US" sz="2000" dirty="0" err="1" smtClean="0">
                <a:solidFill>
                  <a:srgbClr val="333333"/>
                </a:solidFill>
                <a:latin typeface="Times New Roman" panose="02020603050405020304" pitchFamily="18" charset="0"/>
                <a:cs typeface="Times New Roman" panose="02020603050405020304" pitchFamily="18" charset="0"/>
              </a:rPr>
              <a:t>Có</a:t>
            </a:r>
            <a:r>
              <a:rPr lang="en-US" sz="2000" dirty="0" smtClean="0">
                <a:solidFill>
                  <a:srgbClr val="333333"/>
                </a:solidFill>
                <a:latin typeface="Times New Roman" panose="02020603050405020304" pitchFamily="18" charset="0"/>
                <a:cs typeface="Times New Roman" panose="02020603050405020304" pitchFamily="18" charset="0"/>
              </a:rPr>
              <a:t> </a:t>
            </a:r>
            <a:r>
              <a:rPr lang="en-US" sz="2000" dirty="0" err="1" smtClean="0">
                <a:solidFill>
                  <a:srgbClr val="333333"/>
                </a:solidFill>
                <a:latin typeface="Times New Roman" panose="02020603050405020304" pitchFamily="18" charset="0"/>
                <a:cs typeface="Times New Roman" panose="02020603050405020304" pitchFamily="18" charset="0"/>
              </a:rPr>
              <a:t>rất</a:t>
            </a:r>
            <a:r>
              <a:rPr lang="en-US" sz="2000" dirty="0" smtClean="0">
                <a:solidFill>
                  <a:srgbClr val="333333"/>
                </a:solidFill>
                <a:latin typeface="Times New Roman" panose="02020603050405020304" pitchFamily="18" charset="0"/>
                <a:cs typeface="Times New Roman" panose="02020603050405020304" pitchFamily="18" charset="0"/>
              </a:rPr>
              <a:t> </a:t>
            </a:r>
            <a:r>
              <a:rPr lang="en-US" sz="2000" dirty="0" err="1" smtClean="0">
                <a:solidFill>
                  <a:srgbClr val="333333"/>
                </a:solidFill>
                <a:latin typeface="Times New Roman" panose="02020603050405020304" pitchFamily="18" charset="0"/>
                <a:cs typeface="Times New Roman" panose="02020603050405020304" pitchFamily="18" charset="0"/>
              </a:rPr>
              <a:t>nhiều</a:t>
            </a:r>
            <a:r>
              <a:rPr lang="en-US" sz="2000" dirty="0" smtClean="0">
                <a:solidFill>
                  <a:srgbClr val="333333"/>
                </a:solidFill>
                <a:latin typeface="Times New Roman" panose="02020603050405020304" pitchFamily="18" charset="0"/>
                <a:cs typeface="Times New Roman" panose="02020603050405020304" pitchFamily="18" charset="0"/>
              </a:rPr>
              <a:t> </a:t>
            </a:r>
            <a:r>
              <a:rPr lang="en-US" sz="2000" dirty="0" err="1" smtClean="0">
                <a:solidFill>
                  <a:srgbClr val="333333"/>
                </a:solidFill>
                <a:latin typeface="Times New Roman" panose="02020603050405020304" pitchFamily="18" charset="0"/>
                <a:cs typeface="Times New Roman" panose="02020603050405020304" pitchFamily="18" charset="0"/>
              </a:rPr>
              <a:t>ứng</a:t>
            </a:r>
            <a:r>
              <a:rPr lang="en-US" sz="2000" dirty="0" smtClean="0">
                <a:solidFill>
                  <a:srgbClr val="333333"/>
                </a:solidFill>
                <a:latin typeface="Times New Roman" panose="02020603050405020304" pitchFamily="18" charset="0"/>
                <a:cs typeface="Times New Roman" panose="02020603050405020304" pitchFamily="18" charset="0"/>
              </a:rPr>
              <a:t> </a:t>
            </a:r>
            <a:r>
              <a:rPr lang="en-US" sz="2000" dirty="0" err="1" smtClean="0">
                <a:solidFill>
                  <a:srgbClr val="333333"/>
                </a:solidFill>
                <a:latin typeface="Times New Roman" panose="02020603050405020304" pitchFamily="18" charset="0"/>
                <a:cs typeface="Times New Roman" panose="02020603050405020304" pitchFamily="18" charset="0"/>
              </a:rPr>
              <a:t>dụng</a:t>
            </a:r>
            <a:r>
              <a:rPr lang="en-US" sz="2000" dirty="0" smtClean="0">
                <a:solidFill>
                  <a:srgbClr val="333333"/>
                </a:solidFill>
                <a:latin typeface="Times New Roman" panose="02020603050405020304" pitchFamily="18" charset="0"/>
                <a:cs typeface="Times New Roman" panose="02020603050405020304" pitchFamily="18" charset="0"/>
              </a:rPr>
              <a:t> </a:t>
            </a:r>
            <a:r>
              <a:rPr lang="en-US" sz="2000" dirty="0" err="1" smtClean="0">
                <a:solidFill>
                  <a:srgbClr val="333333"/>
                </a:solidFill>
                <a:latin typeface="Times New Roman" panose="02020603050405020304" pitchFamily="18" charset="0"/>
                <a:cs typeface="Times New Roman" panose="02020603050405020304" pitchFamily="18" charset="0"/>
              </a:rPr>
              <a:t>đã</a:t>
            </a:r>
            <a:r>
              <a:rPr lang="en-US" sz="2000" dirty="0" smtClean="0">
                <a:solidFill>
                  <a:srgbClr val="333333"/>
                </a:solidFill>
                <a:latin typeface="Times New Roman" panose="02020603050405020304" pitchFamily="18" charset="0"/>
                <a:cs typeface="Times New Roman" panose="02020603050405020304" pitchFamily="18" charset="0"/>
              </a:rPr>
              <a:t> </a:t>
            </a:r>
            <a:r>
              <a:rPr lang="en-US" sz="2000" dirty="0" err="1" smtClean="0">
                <a:solidFill>
                  <a:srgbClr val="333333"/>
                </a:solidFill>
                <a:latin typeface="Times New Roman" panose="02020603050405020304" pitchFamily="18" charset="0"/>
                <a:cs typeface="Times New Roman" panose="02020603050405020304" pitchFamily="18" charset="0"/>
              </a:rPr>
              <a:t>mang</a:t>
            </a:r>
            <a:r>
              <a:rPr lang="en-US" sz="2000" dirty="0" smtClean="0">
                <a:solidFill>
                  <a:srgbClr val="333333"/>
                </a:solidFill>
                <a:latin typeface="Times New Roman" panose="02020603050405020304" pitchFamily="18" charset="0"/>
                <a:cs typeface="Times New Roman" panose="02020603050405020304" pitchFamily="18" charset="0"/>
              </a:rPr>
              <a:t> </a:t>
            </a:r>
            <a:r>
              <a:rPr lang="en-US" sz="2000" dirty="0" err="1" smtClean="0">
                <a:solidFill>
                  <a:srgbClr val="333333"/>
                </a:solidFill>
                <a:latin typeface="Times New Roman" panose="02020603050405020304" pitchFamily="18" charset="0"/>
                <a:cs typeface="Times New Roman" panose="02020603050405020304" pitchFamily="18" charset="0"/>
              </a:rPr>
              <a:t>lại</a:t>
            </a:r>
            <a:r>
              <a:rPr lang="en-US" sz="2000" dirty="0" smtClean="0">
                <a:solidFill>
                  <a:srgbClr val="333333"/>
                </a:solidFill>
                <a:latin typeface="Times New Roman" panose="02020603050405020304" pitchFamily="18" charset="0"/>
                <a:cs typeface="Times New Roman" panose="02020603050405020304" pitchFamily="18" charset="0"/>
              </a:rPr>
              <a:t> </a:t>
            </a:r>
            <a:r>
              <a:rPr lang="en-US" sz="2000" dirty="0" err="1" smtClean="0">
                <a:solidFill>
                  <a:srgbClr val="333333"/>
                </a:solidFill>
                <a:latin typeface="Times New Roman" panose="02020603050405020304" pitchFamily="18" charset="0"/>
                <a:cs typeface="Times New Roman" panose="02020603050405020304" pitchFamily="18" charset="0"/>
              </a:rPr>
              <a:t>rất</a:t>
            </a:r>
            <a:r>
              <a:rPr lang="en-US" sz="2000" dirty="0" smtClean="0">
                <a:solidFill>
                  <a:srgbClr val="333333"/>
                </a:solidFill>
                <a:latin typeface="Times New Roman" panose="02020603050405020304" pitchFamily="18" charset="0"/>
                <a:cs typeface="Times New Roman" panose="02020603050405020304" pitchFamily="18" charset="0"/>
              </a:rPr>
              <a:t> </a:t>
            </a:r>
            <a:r>
              <a:rPr lang="en-US" sz="2000" dirty="0" err="1" smtClean="0">
                <a:solidFill>
                  <a:srgbClr val="333333"/>
                </a:solidFill>
                <a:latin typeface="Times New Roman" panose="02020603050405020304" pitchFamily="18" charset="0"/>
                <a:cs typeface="Times New Roman" panose="02020603050405020304" pitchFamily="18" charset="0"/>
              </a:rPr>
              <a:t>nhiều</a:t>
            </a:r>
            <a:r>
              <a:rPr lang="en-US" sz="2000" dirty="0" smtClean="0">
                <a:solidFill>
                  <a:srgbClr val="333333"/>
                </a:solidFill>
                <a:latin typeface="Times New Roman" panose="02020603050405020304" pitchFamily="18" charset="0"/>
                <a:cs typeface="Times New Roman" panose="02020603050405020304" pitchFamily="18" charset="0"/>
              </a:rPr>
              <a:t> </a:t>
            </a:r>
            <a:r>
              <a:rPr lang="en-US" sz="2000" dirty="0" err="1" smtClean="0">
                <a:solidFill>
                  <a:srgbClr val="333333"/>
                </a:solidFill>
                <a:latin typeface="Times New Roman" panose="02020603050405020304" pitchFamily="18" charset="0"/>
                <a:cs typeface="Times New Roman" panose="02020603050405020304" pitchFamily="18" charset="0"/>
              </a:rPr>
              <a:t>lợi</a:t>
            </a:r>
            <a:r>
              <a:rPr lang="en-US" sz="2000" dirty="0" smtClean="0">
                <a:solidFill>
                  <a:srgbClr val="333333"/>
                </a:solidFill>
                <a:latin typeface="Times New Roman" panose="02020603050405020304" pitchFamily="18" charset="0"/>
                <a:cs typeface="Times New Roman" panose="02020603050405020304" pitchFamily="18" charset="0"/>
              </a:rPr>
              <a:t> </a:t>
            </a:r>
            <a:r>
              <a:rPr lang="en-US" sz="2000" dirty="0" err="1" smtClean="0">
                <a:solidFill>
                  <a:srgbClr val="333333"/>
                </a:solidFill>
                <a:latin typeface="Times New Roman" panose="02020603050405020304" pitchFamily="18" charset="0"/>
                <a:cs typeface="Times New Roman" panose="02020603050405020304" pitchFamily="18" charset="0"/>
              </a:rPr>
              <a:t>ích</a:t>
            </a:r>
            <a:r>
              <a:rPr lang="en-US" sz="2000" dirty="0" smtClean="0">
                <a:solidFill>
                  <a:srgbClr val="333333"/>
                </a:solidFill>
                <a:latin typeface="Times New Roman" panose="02020603050405020304" pitchFamily="18" charset="0"/>
                <a:cs typeface="Times New Roman" panose="02020603050405020304" pitchFamily="18" charset="0"/>
              </a:rPr>
              <a:t>: </a:t>
            </a:r>
            <a:r>
              <a:rPr lang="en-US" sz="2000" dirty="0" err="1" smtClean="0">
                <a:solidFill>
                  <a:srgbClr val="333333"/>
                </a:solidFill>
                <a:latin typeface="Times New Roman" panose="02020603050405020304" pitchFamily="18" charset="0"/>
                <a:cs typeface="Times New Roman" panose="02020603050405020304" pitchFamily="18" charset="0"/>
              </a:rPr>
              <a:t>Xử</a:t>
            </a:r>
            <a:r>
              <a:rPr lang="en-US" sz="2000" dirty="0" smtClean="0">
                <a:solidFill>
                  <a:srgbClr val="333333"/>
                </a:solidFill>
                <a:latin typeface="Times New Roman" panose="02020603050405020304" pitchFamily="18" charset="0"/>
                <a:cs typeface="Times New Roman" panose="02020603050405020304" pitchFamily="18" charset="0"/>
              </a:rPr>
              <a:t> </a:t>
            </a:r>
            <a:r>
              <a:rPr lang="en-US" sz="2000" dirty="0" err="1" smtClean="0">
                <a:solidFill>
                  <a:srgbClr val="333333"/>
                </a:solidFill>
                <a:latin typeface="Times New Roman" panose="02020603050405020304" pitchFamily="18" charset="0"/>
                <a:cs typeface="Times New Roman" panose="02020603050405020304" pitchFamily="18" charset="0"/>
              </a:rPr>
              <a:t>lý</a:t>
            </a:r>
            <a:r>
              <a:rPr lang="en-US" sz="2000" dirty="0" smtClean="0">
                <a:solidFill>
                  <a:srgbClr val="333333"/>
                </a:solidFill>
                <a:latin typeface="Times New Roman" panose="02020603050405020304" pitchFamily="18" charset="0"/>
                <a:cs typeface="Times New Roman" panose="02020603050405020304" pitchFamily="18" charset="0"/>
              </a:rPr>
              <a:t> </a:t>
            </a:r>
            <a:r>
              <a:rPr lang="en-US" sz="2000" dirty="0" err="1" smtClean="0">
                <a:solidFill>
                  <a:srgbClr val="333333"/>
                </a:solidFill>
                <a:latin typeface="Times New Roman" panose="02020603050405020304" pitchFamily="18" charset="0"/>
                <a:cs typeface="Times New Roman" panose="02020603050405020304" pitchFamily="18" charset="0"/>
              </a:rPr>
              <a:t>ảnh</a:t>
            </a:r>
            <a:r>
              <a:rPr lang="en-US" sz="2000" dirty="0" smtClean="0">
                <a:solidFill>
                  <a:srgbClr val="333333"/>
                </a:solidFill>
                <a:latin typeface="Times New Roman" panose="02020603050405020304" pitchFamily="18" charset="0"/>
                <a:cs typeface="Times New Roman" panose="02020603050405020304" pitchFamily="18" charset="0"/>
              </a:rPr>
              <a:t>, </a:t>
            </a:r>
            <a:r>
              <a:rPr lang="en-US" sz="2000" dirty="0" err="1" smtClean="0">
                <a:solidFill>
                  <a:srgbClr val="333333"/>
                </a:solidFill>
                <a:latin typeface="Times New Roman" panose="02020603050405020304" pitchFamily="18" charset="0"/>
                <a:cs typeface="Times New Roman" panose="02020603050405020304" pitchFamily="18" charset="0"/>
              </a:rPr>
              <a:t>Phân</a:t>
            </a:r>
            <a:r>
              <a:rPr lang="en-US" sz="2000" dirty="0" smtClean="0">
                <a:solidFill>
                  <a:srgbClr val="333333"/>
                </a:solidFill>
                <a:latin typeface="Times New Roman" panose="02020603050405020304" pitchFamily="18" charset="0"/>
                <a:cs typeface="Times New Roman" panose="02020603050405020304" pitchFamily="18" charset="0"/>
              </a:rPr>
              <a:t> </a:t>
            </a:r>
            <a:r>
              <a:rPr lang="en-US" sz="2000" dirty="0" err="1" smtClean="0">
                <a:solidFill>
                  <a:srgbClr val="333333"/>
                </a:solidFill>
                <a:latin typeface="Times New Roman" panose="02020603050405020304" pitchFamily="18" charset="0"/>
                <a:cs typeface="Times New Roman" panose="02020603050405020304" pitchFamily="18" charset="0"/>
              </a:rPr>
              <a:t>tích</a:t>
            </a:r>
            <a:r>
              <a:rPr lang="en-US" sz="2000" dirty="0" smtClean="0">
                <a:solidFill>
                  <a:srgbClr val="333333"/>
                </a:solidFill>
                <a:latin typeface="Times New Roman" panose="02020603050405020304" pitchFamily="18" charset="0"/>
                <a:cs typeface="Times New Roman" panose="02020603050405020304" pitchFamily="18" charset="0"/>
              </a:rPr>
              <a:t> </a:t>
            </a:r>
            <a:r>
              <a:rPr lang="en-US" sz="2000" dirty="0" err="1" smtClean="0">
                <a:solidFill>
                  <a:srgbClr val="333333"/>
                </a:solidFill>
                <a:latin typeface="Times New Roman" panose="02020603050405020304" pitchFamily="18" charset="0"/>
                <a:cs typeface="Times New Roman" panose="02020603050405020304" pitchFamily="18" charset="0"/>
              </a:rPr>
              <a:t>văn</a:t>
            </a:r>
            <a:r>
              <a:rPr lang="en-US" sz="2000" dirty="0" smtClean="0">
                <a:solidFill>
                  <a:srgbClr val="333333"/>
                </a:solidFill>
                <a:latin typeface="Times New Roman" panose="02020603050405020304" pitchFamily="18" charset="0"/>
                <a:cs typeface="Times New Roman" panose="02020603050405020304" pitchFamily="18" charset="0"/>
              </a:rPr>
              <a:t> </a:t>
            </a:r>
            <a:r>
              <a:rPr lang="en-US" sz="2000" dirty="0" err="1" smtClean="0">
                <a:solidFill>
                  <a:srgbClr val="333333"/>
                </a:solidFill>
                <a:latin typeface="Times New Roman" panose="02020603050405020304" pitchFamily="18" charset="0"/>
                <a:cs typeface="Times New Roman" panose="02020603050405020304" pitchFamily="18" charset="0"/>
              </a:rPr>
              <a:t>bản</a:t>
            </a:r>
            <a:r>
              <a:rPr lang="en-US" sz="2000" dirty="0" smtClean="0">
                <a:solidFill>
                  <a:srgbClr val="333333"/>
                </a:solidFill>
                <a:latin typeface="Times New Roman" panose="02020603050405020304" pitchFamily="18" charset="0"/>
                <a:cs typeface="Times New Roman" panose="02020603050405020304" pitchFamily="18" charset="0"/>
              </a:rPr>
              <a:t>, </a:t>
            </a:r>
            <a:r>
              <a:rPr lang="en-US" sz="2000" dirty="0" err="1" smtClean="0">
                <a:solidFill>
                  <a:srgbClr val="333333"/>
                </a:solidFill>
                <a:latin typeface="Times New Roman" panose="02020603050405020304" pitchFamily="18" charset="0"/>
                <a:cs typeface="Times New Roman" panose="02020603050405020304" pitchFamily="18" charset="0"/>
              </a:rPr>
              <a:t>Khai</a:t>
            </a:r>
            <a:r>
              <a:rPr lang="en-US" sz="2000" dirty="0" smtClean="0">
                <a:solidFill>
                  <a:srgbClr val="333333"/>
                </a:solidFill>
                <a:latin typeface="Times New Roman" panose="02020603050405020304" pitchFamily="18" charset="0"/>
                <a:cs typeface="Times New Roman" panose="02020603050405020304" pitchFamily="18" charset="0"/>
              </a:rPr>
              <a:t> </a:t>
            </a:r>
            <a:r>
              <a:rPr lang="en-US" sz="2000" dirty="0" err="1" smtClean="0">
                <a:solidFill>
                  <a:srgbClr val="333333"/>
                </a:solidFill>
                <a:latin typeface="Times New Roman" panose="02020603050405020304" pitchFamily="18" charset="0"/>
                <a:cs typeface="Times New Roman" panose="02020603050405020304" pitchFamily="18" charset="0"/>
              </a:rPr>
              <a:t>phá</a:t>
            </a:r>
            <a:r>
              <a:rPr lang="en-US" sz="2000" dirty="0" smtClean="0">
                <a:solidFill>
                  <a:srgbClr val="333333"/>
                </a:solidFill>
                <a:latin typeface="Times New Roman" panose="02020603050405020304" pitchFamily="18" charset="0"/>
                <a:cs typeface="Times New Roman" panose="02020603050405020304" pitchFamily="18" charset="0"/>
              </a:rPr>
              <a:t> </a:t>
            </a:r>
            <a:r>
              <a:rPr lang="en-US" sz="2000" dirty="0" err="1" smtClean="0">
                <a:solidFill>
                  <a:srgbClr val="333333"/>
                </a:solidFill>
                <a:latin typeface="Times New Roman" panose="02020603050405020304" pitchFamily="18" charset="0"/>
                <a:cs typeface="Times New Roman" panose="02020603050405020304" pitchFamily="18" charset="0"/>
              </a:rPr>
              <a:t>dữ</a:t>
            </a:r>
            <a:r>
              <a:rPr lang="en-US" sz="2000" dirty="0" smtClean="0">
                <a:solidFill>
                  <a:srgbClr val="333333"/>
                </a:solidFill>
                <a:latin typeface="Times New Roman" panose="02020603050405020304" pitchFamily="18" charset="0"/>
                <a:cs typeface="Times New Roman" panose="02020603050405020304" pitchFamily="18" charset="0"/>
              </a:rPr>
              <a:t> </a:t>
            </a:r>
            <a:r>
              <a:rPr lang="en-US" sz="2000" dirty="0" err="1" smtClean="0">
                <a:solidFill>
                  <a:srgbClr val="333333"/>
                </a:solidFill>
                <a:latin typeface="Times New Roman" panose="02020603050405020304" pitchFamily="18" charset="0"/>
                <a:cs typeface="Times New Roman" panose="02020603050405020304" pitchFamily="18" charset="0"/>
              </a:rPr>
              <a:t>liệu</a:t>
            </a:r>
            <a:r>
              <a:rPr lang="en-US" sz="2000" dirty="0" smtClean="0">
                <a:solidFill>
                  <a:srgbClr val="333333"/>
                </a:solidFill>
                <a:latin typeface="Times New Roman" panose="02020603050405020304" pitchFamily="18" charset="0"/>
                <a:cs typeface="Times New Roman" panose="02020603050405020304" pitchFamily="18" charset="0"/>
              </a:rPr>
              <a:t> …</a:t>
            </a:r>
            <a:endParaRPr lang="en-US" sz="20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2803" y="3888509"/>
            <a:ext cx="3901440" cy="2794000"/>
          </a:xfrm>
          <a:prstGeom prst="rect">
            <a:avLst/>
          </a:prstGeom>
          <a:ln w="3175">
            <a:solidFill>
              <a:schemeClr val="tx1"/>
            </a:solidFill>
          </a:ln>
        </p:spPr>
      </p:pic>
      <p:cxnSp>
        <p:nvCxnSpPr>
          <p:cNvPr id="8" name="Straight Connector 7"/>
          <p:cNvCxnSpPr/>
          <p:nvPr/>
        </p:nvCxnSpPr>
        <p:spPr>
          <a:xfrm>
            <a:off x="6190735" y="323273"/>
            <a:ext cx="0" cy="63592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3633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p:cNvSpPr>
            <a:spLocks noGrp="1"/>
          </p:cNvSpPr>
          <p:nvPr>
            <p:ph sz="half" idx="1"/>
          </p:nvPr>
        </p:nvSpPr>
        <p:spPr>
          <a:xfrm>
            <a:off x="544946" y="1099127"/>
            <a:ext cx="5627252" cy="5573522"/>
          </a:xfrm>
        </p:spPr>
        <p:txBody>
          <a:bodyPr>
            <a:normAutofit/>
          </a:bodyPr>
          <a:lstStyle/>
          <a:p>
            <a:r>
              <a:rPr lang="en-US" sz="2400" b="1" dirty="0">
                <a:latin typeface="Times New Roman" panose="02020603050405020304" pitchFamily="18" charset="0"/>
                <a:cs typeface="Times New Roman" panose="02020603050405020304" pitchFamily="18" charset="0"/>
              </a:rPr>
              <a:t>SQL </a:t>
            </a:r>
            <a:r>
              <a:rPr lang="en-US" sz="2400" b="1" dirty="0" err="1">
                <a:latin typeface="Times New Roman" panose="02020603050405020304" pitchFamily="18" charset="0"/>
                <a:cs typeface="Times New Roman" panose="02020603050405020304" pitchFamily="18" charset="0"/>
              </a:rPr>
              <a:t>là</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gì</a:t>
            </a:r>
            <a:r>
              <a:rPr lang="en-US" sz="2400" b="1" dirty="0" smtClean="0">
                <a:latin typeface="Times New Roman" panose="02020603050405020304" pitchFamily="18" charset="0"/>
                <a:cs typeface="Times New Roman" panose="02020603050405020304" pitchFamily="18" charset="0"/>
              </a:rPr>
              <a:t>?</a:t>
            </a:r>
          </a:p>
          <a:p>
            <a:pPr marL="0" indent="0" algn="just">
              <a:buNone/>
            </a:pPr>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r>
              <a:rPr lang="vi-VN" sz="2400" dirty="0">
                <a:latin typeface="Times New Roman" panose="02020603050405020304" pitchFamily="18" charset="0"/>
                <a:cs typeface="Times New Roman" panose="02020603050405020304" pitchFamily="18" charset="0"/>
              </a:rPr>
              <a:t>Viết tắt của Structured Query Language, là Ngôn ngữ Truy vấn dữ liệu mang tính Cấu trúc theo tiêu chuẩn </a:t>
            </a:r>
            <a:r>
              <a:rPr lang="vi-VN" sz="2400" dirty="0" smtClean="0">
                <a:latin typeface="Times New Roman" panose="02020603050405020304" pitchFamily="18" charset="0"/>
                <a:cs typeface="Times New Roman" panose="02020603050405020304" pitchFamily="18" charset="0"/>
              </a:rPr>
              <a:t>ANSI/ISO.</a:t>
            </a:r>
          </a:p>
          <a:p>
            <a:pPr marL="0" indent="0" algn="just">
              <a:buNone/>
            </a:pPr>
            <a:r>
              <a:rPr lang="vi-VN" sz="2400" dirty="0">
                <a:latin typeface="Times New Roman" panose="02020603050405020304" pitchFamily="18" charset="0"/>
                <a:cs typeface="Times New Roman" panose="02020603050405020304" pitchFamily="18" charset="0"/>
              </a:rPr>
              <a:t>	-SQL cơ bản được chia thành 4 loại: DDL, DML, DCL và TCL	</a:t>
            </a:r>
            <a:endParaRPr lang="vi-VN" sz="2400" dirty="0" smtClean="0">
              <a:latin typeface="Times New Roman" panose="02020603050405020304" pitchFamily="18" charset="0"/>
              <a:cs typeface="Times New Roman" panose="02020603050405020304" pitchFamily="18" charset="0"/>
            </a:endParaRPr>
          </a:p>
          <a:p>
            <a:pPr marL="0" indent="0">
              <a:buNone/>
            </a:pPr>
            <a:endParaRPr lang="vi-VN" sz="2400" dirty="0">
              <a:latin typeface="Times New Roman" panose="02020603050405020304" pitchFamily="18" charset="0"/>
              <a:cs typeface="Times New Roman" panose="02020603050405020304" pitchFamily="18" charset="0"/>
            </a:endParaRPr>
          </a:p>
        </p:txBody>
      </p:sp>
      <p:sp>
        <p:nvSpPr>
          <p:cNvPr id="5" name="Content Placeholder 5"/>
          <p:cNvSpPr txBox="1">
            <a:spLocks/>
          </p:cNvSpPr>
          <p:nvPr/>
        </p:nvSpPr>
        <p:spPr>
          <a:xfrm>
            <a:off x="6613237" y="517236"/>
            <a:ext cx="5348104" cy="615541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err="1" smtClean="0">
                <a:latin typeface="Times New Roman" panose="02020603050405020304" pitchFamily="18" charset="0"/>
                <a:cs typeface="Times New Roman" panose="02020603050405020304" pitchFamily="18" charset="0"/>
              </a:rPr>
              <a:t>Cơ</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sở</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dữ</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liệu</a:t>
            </a:r>
            <a:r>
              <a:rPr lang="en-US" sz="2400" b="1" dirty="0" smtClean="0">
                <a:latin typeface="Times New Roman" panose="02020603050405020304" pitchFamily="18" charset="0"/>
                <a:cs typeface="Times New Roman" panose="02020603050405020304" pitchFamily="18" charset="0"/>
              </a:rPr>
              <a:t> MySQL </a:t>
            </a:r>
            <a:r>
              <a:rPr lang="en-US" sz="2400" b="1" dirty="0" err="1" smtClean="0">
                <a:latin typeface="Times New Roman" panose="02020603050405020304" pitchFamily="18" charset="0"/>
                <a:cs typeface="Times New Roman" panose="02020603050405020304" pitchFamily="18" charset="0"/>
              </a:rPr>
              <a:t>là</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gì</a:t>
            </a:r>
            <a:r>
              <a:rPr lang="en-US" sz="2400" b="1" dirty="0" smtClean="0">
                <a:latin typeface="Times New Roman" panose="02020603050405020304" pitchFamily="18" charset="0"/>
                <a:cs typeface="Times New Roman" panose="02020603050405020304" pitchFamily="18" charset="0"/>
              </a:rPr>
              <a:t>?</a:t>
            </a:r>
          </a:p>
          <a:p>
            <a:pPr marL="0" indent="0" algn="just">
              <a:buFont typeface="Arial" panose="020B0604020202020204" pitchFamily="34" charset="0"/>
              <a:buNone/>
            </a:pPr>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r>
              <a:rPr lang="vi-VN" sz="2400" dirty="0">
                <a:latin typeface="Times New Roman" panose="02020603050405020304" pitchFamily="18" charset="0"/>
                <a:cs typeface="Times New Roman" panose="02020603050405020304" pitchFamily="18" charset="0"/>
              </a:rPr>
              <a:t>L</a:t>
            </a:r>
            <a:r>
              <a:rPr lang="vi-VN" sz="2400" dirty="0" smtClean="0">
                <a:latin typeface="Times New Roman" panose="02020603050405020304" pitchFamily="18" charset="0"/>
                <a:cs typeface="Times New Roman" panose="02020603050405020304" pitchFamily="18" charset="0"/>
              </a:rPr>
              <a:t>à </a:t>
            </a:r>
            <a:r>
              <a:rPr lang="vi-VN" sz="2400" dirty="0" smtClean="0">
                <a:latin typeface="Times New Roman" panose="02020603050405020304" pitchFamily="18" charset="0"/>
                <a:cs typeface="Times New Roman" panose="02020603050405020304" pitchFamily="18" charset="0"/>
              </a:rPr>
              <a:t>Hệ quản trị Cơ sở dữ liệu mã nguồn miễn phí (free-source) phổ biến thế giới</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sử dụng SQL, có tốc độ cao, ổn định, dễ dàng sử dụng và hoạt động được trên nhiều Hệ điều hành</a:t>
            </a:r>
            <a:r>
              <a:rPr lang="en-US" sz="2400" dirty="0" smtClean="0">
                <a:latin typeface="Times New Roman" panose="02020603050405020304" pitchFamily="18" charset="0"/>
                <a:cs typeface="Times New Roman" panose="02020603050405020304" pitchFamily="18" charset="0"/>
              </a:rPr>
              <a:t>.</a:t>
            </a:r>
          </a:p>
          <a:p>
            <a:pPr marL="0" indent="0" algn="just">
              <a:buFont typeface="Arial" panose="020B0604020202020204" pitchFamily="34" charset="0"/>
              <a:buNone/>
            </a:pPr>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r>
              <a:rPr lang="vi-VN" sz="2400" dirty="0" smtClean="0">
                <a:latin typeface="Times New Roman" panose="02020603050405020304" pitchFamily="18" charset="0"/>
                <a:cs typeface="Times New Roman" panose="02020603050405020304" pitchFamily="18" charset="0"/>
              </a:rPr>
              <a:t>MySQL phù hợp cho việc phát triển các ứng dụng có sử dụng truy cập Cơ sở dữ liệu trên Internet nhờ tốc độ và tính bảo mật cao</a:t>
            </a:r>
            <a:endParaRPr lang="vi-VN" sz="24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1326599" y="3811763"/>
            <a:ext cx="4063946" cy="294401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5606" y="4399892"/>
            <a:ext cx="4063365" cy="2100263"/>
          </a:xfrm>
          <a:prstGeom prst="rect">
            <a:avLst/>
          </a:prstGeom>
          <a:ln w="3175">
            <a:solidFill>
              <a:schemeClr val="tx1"/>
            </a:solidFill>
          </a:ln>
        </p:spPr>
      </p:pic>
      <p:cxnSp>
        <p:nvCxnSpPr>
          <p:cNvPr id="8" name="Straight Connector 7"/>
          <p:cNvCxnSpPr/>
          <p:nvPr/>
        </p:nvCxnSpPr>
        <p:spPr>
          <a:xfrm>
            <a:off x="6347753" y="433360"/>
            <a:ext cx="0" cy="62392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3982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6495535" y="442596"/>
            <a:ext cx="0" cy="6230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4"/>
          <p:cNvSpPr>
            <a:spLocks noGrp="1"/>
          </p:cNvSpPr>
          <p:nvPr>
            <p:ph sz="half" idx="1"/>
          </p:nvPr>
        </p:nvSpPr>
        <p:spPr>
          <a:xfrm>
            <a:off x="480291" y="683491"/>
            <a:ext cx="5883563" cy="6105236"/>
          </a:xfrm>
        </p:spPr>
        <p:txBody>
          <a:bodyPr>
            <a:normAutofit/>
          </a:bodyPr>
          <a:lstStyle/>
          <a:p>
            <a:r>
              <a:rPr lang="en-US" sz="2400" b="1" dirty="0" smtClean="0">
                <a:latin typeface="Times New Roman" panose="02020603050405020304" pitchFamily="18" charset="0"/>
                <a:cs typeface="Times New Roman" panose="02020603050405020304" pitchFamily="18" charset="0"/>
              </a:rPr>
              <a:t>API </a:t>
            </a:r>
            <a:r>
              <a:rPr lang="en-US" sz="2400" b="1" dirty="0" err="1">
                <a:latin typeface="Times New Roman" panose="02020603050405020304" pitchFamily="18" charset="0"/>
                <a:cs typeface="Times New Roman" panose="02020603050405020304" pitchFamily="18" charset="0"/>
              </a:rPr>
              <a:t>là</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gì</a:t>
            </a:r>
            <a:r>
              <a:rPr lang="en-US" sz="2400" b="1" dirty="0" smtClean="0">
                <a:latin typeface="Times New Roman" panose="02020603050405020304" pitchFamily="18" charset="0"/>
                <a:cs typeface="Times New Roman" panose="02020603050405020304" pitchFamily="18" charset="0"/>
              </a:rPr>
              <a:t>?</a:t>
            </a:r>
          </a:p>
          <a:p>
            <a:pPr marL="0" indent="0" algn="just">
              <a:buNone/>
            </a:pPr>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r>
              <a:rPr lang="vi-VN" sz="2400" dirty="0" smtClean="0">
                <a:latin typeface="Times New Roman" panose="02020603050405020304" pitchFamily="18" charset="0"/>
                <a:cs typeface="Times New Roman" panose="02020603050405020304" pitchFamily="18" charset="0"/>
              </a:rPr>
              <a:t>Là </a:t>
            </a:r>
            <a:r>
              <a:rPr lang="vi-VN" sz="2400" dirty="0">
                <a:latin typeface="Times New Roman" panose="02020603050405020304" pitchFamily="18" charset="0"/>
                <a:cs typeface="Times New Roman" panose="02020603050405020304" pitchFamily="18" charset="0"/>
              </a:rPr>
              <a:t>viết tắt của Application Programming Interface, nghĩa là Giao diện Lập trình Ứng dụng, là trung gian phần mềm cho phép 2 ứng dụng giao tiếp với nhau, có tính bảo mật và an toàn cao.</a:t>
            </a:r>
            <a:endParaRPr lang="vi-VN" sz="2400" dirty="0" smtClean="0">
              <a:latin typeface="Times New Roman" panose="02020603050405020304" pitchFamily="18" charset="0"/>
              <a:cs typeface="Times New Roman" panose="02020603050405020304" pitchFamily="18" charset="0"/>
            </a:endParaRPr>
          </a:p>
          <a:p>
            <a:pPr marL="0" indent="0" algn="just">
              <a:buNone/>
            </a:pPr>
            <a:r>
              <a:rPr lang="vi-VN" sz="2400" dirty="0">
                <a:latin typeface="Times New Roman" panose="02020603050405020304" pitchFamily="18" charset="0"/>
                <a:cs typeface="Times New Roman" panose="02020603050405020304" pitchFamily="18" charset="0"/>
              </a:rPr>
              <a:t>	-API có thể sử dụng cho hệ điều hành (Operating System), hệ thống cơ sở dữ liệu (Database System), hệ thống trên nền tảng web (Web-based System), phần cứng máy </a:t>
            </a:r>
            <a:r>
              <a:rPr lang="vi-VN" sz="2400" dirty="0" smtClean="0">
                <a:latin typeface="Times New Roman" panose="02020603050405020304" pitchFamily="18" charset="0"/>
                <a:cs typeface="Times New Roman" panose="02020603050405020304" pitchFamily="18" charset="0"/>
              </a:rPr>
              <a:t>tính</a:t>
            </a:r>
            <a:endParaRPr lang="vi-VN" sz="240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9065" y="4338492"/>
            <a:ext cx="4446013" cy="2334157"/>
          </a:xfrm>
          <a:prstGeom prst="rect">
            <a:avLst/>
          </a:prstGeom>
        </p:spPr>
      </p:pic>
      <p:sp>
        <p:nvSpPr>
          <p:cNvPr id="11" name="Content Placeholder 5"/>
          <p:cNvSpPr txBox="1">
            <a:spLocks/>
          </p:cNvSpPr>
          <p:nvPr/>
        </p:nvSpPr>
        <p:spPr>
          <a:xfrm>
            <a:off x="6627217" y="442596"/>
            <a:ext cx="5407765" cy="59851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err="1" smtClean="0">
                <a:latin typeface="Times New Roman" panose="02020603050405020304" pitchFamily="18" charset="0"/>
                <a:cs typeface="Times New Roman" panose="02020603050405020304" pitchFamily="18" charset="0"/>
              </a:rPr>
              <a:t>Docker</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là</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gì</a:t>
            </a:r>
            <a:r>
              <a:rPr lang="en-US" sz="2400" b="1" dirty="0" smtClean="0">
                <a:latin typeface="Times New Roman" panose="02020603050405020304" pitchFamily="18" charset="0"/>
                <a:cs typeface="Times New Roman" panose="02020603050405020304" pitchFamily="18" charset="0"/>
              </a:rPr>
              <a:t>?</a:t>
            </a:r>
          </a:p>
          <a:p>
            <a:pPr marL="0" indent="0" algn="just">
              <a:buFont typeface="Arial" panose="020B0604020202020204" pitchFamily="34" charset="0"/>
              <a:buNone/>
            </a:pPr>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r>
              <a:rPr lang="vi-VN" sz="2400" dirty="0" smtClean="0">
                <a:latin typeface="Times New Roman" panose="02020603050405020304" pitchFamily="18" charset="0"/>
                <a:cs typeface="Times New Roman" panose="02020603050405020304" pitchFamily="18" charset="0"/>
              </a:rPr>
              <a:t>Là phần mềm cho phép lập trình viên triển khai, dựng và kiểm thử ứng dụng một cách nhanh chóng và là nền tảng mã nguồn mở.</a:t>
            </a:r>
            <a:r>
              <a:rPr lang="en-US" sz="2400" b="1" dirty="0" smtClean="0">
                <a:latin typeface="Times New Roman" panose="02020603050405020304" pitchFamily="18" charset="0"/>
                <a:cs typeface="Times New Roman" panose="02020603050405020304" pitchFamily="18" charset="0"/>
              </a:rPr>
              <a:t>	</a:t>
            </a:r>
          </a:p>
          <a:p>
            <a:pPr marL="0" indent="0" algn="just">
              <a:buFont typeface="Arial" panose="020B0604020202020204" pitchFamily="34" charset="0"/>
              <a:buNone/>
            </a:pPr>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r>
              <a:rPr lang="vi-VN" sz="2400" dirty="0" smtClean="0">
                <a:latin typeface="Times New Roman" panose="02020603050405020304" pitchFamily="18" charset="0"/>
                <a:cs typeface="Times New Roman" panose="02020603050405020304" pitchFamily="18" charset="0"/>
              </a:rPr>
              <a:t>Docker đóng gói phần mềm vào các đơn vị tiêu chuẩn hóa được gọi là Container chứa mọi thứ mà phần mềm cần để chạy bao gồm thư viện, mã, công cụ hệ thống và thời gian </a:t>
            </a:r>
            <a:r>
              <a:rPr lang="vi-VN" sz="2400" dirty="0" smtClean="0">
                <a:latin typeface="Times New Roman" panose="02020603050405020304" pitchFamily="18" charset="0"/>
                <a:cs typeface="Times New Roman" panose="02020603050405020304" pitchFamily="18" charset="0"/>
              </a:rPr>
              <a:t>chạy.</a:t>
            </a:r>
            <a:endParaRPr lang="vi-VN" sz="2400" b="1"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6028" y="4338492"/>
            <a:ext cx="2476500" cy="2049304"/>
          </a:xfrm>
          <a:prstGeom prst="rect">
            <a:avLst/>
          </a:prstGeom>
        </p:spPr>
      </p:pic>
    </p:spTree>
    <p:extLst>
      <p:ext uri="{BB962C8B-B14F-4D97-AF65-F5344CB8AC3E}">
        <p14:creationId xmlns:p14="http://schemas.microsoft.com/office/powerpoint/2010/main" val="2008284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18E5B6F-81F1-4A18-B385-DE62F7F29CDA}"/>
              </a:ext>
            </a:extLst>
          </p:cNvPr>
          <p:cNvSpPr>
            <a:spLocks noGrp="1"/>
          </p:cNvSpPr>
          <p:nvPr>
            <p:ph idx="1"/>
          </p:nvPr>
        </p:nvSpPr>
        <p:spPr>
          <a:xfrm>
            <a:off x="64655" y="5283200"/>
            <a:ext cx="12044217" cy="1429473"/>
          </a:xfrm>
        </p:spPr>
        <p:txBody>
          <a:bodyPr>
            <a:normAutofit fontScale="92500" lnSpcReduction="20000"/>
          </a:bodyPr>
          <a:lstStyle/>
          <a:p>
            <a:pPr marL="0" indent="0" algn="just" hangingPunct="0">
              <a:lnSpc>
                <a:spcPct val="150000"/>
              </a:lnSpc>
              <a:spcBef>
                <a:spcPts val="0"/>
              </a:spcBef>
              <a:buNone/>
            </a:pPr>
            <a:r>
              <a:rPr lang="vi-VN" sz="2400" dirty="0" smtClean="0">
                <a:solidFill>
                  <a:srgbClr val="333333"/>
                </a:solidFill>
                <a:latin typeface="Times New Roman" panose="02020603050405020304" pitchFamily="18" charset="0"/>
                <a:cs typeface="Times New Roman" panose="02020603050405020304" pitchFamily="18" charset="0"/>
              </a:rPr>
              <a:t>Tính đến ngày 23/1/2022, cả thế giới đã có 350 triệu ca nhiễm, 6 triệu ca tử vong và 280 triệu ca phục hồi. Châu Âu và châu Á là 2 châu lục có số ca nhiễm, tử vong và phục hồi cao nhất. </a:t>
            </a:r>
          </a:p>
          <a:p>
            <a:pPr marL="0" indent="0" algn="just" hangingPunct="0">
              <a:lnSpc>
                <a:spcPct val="150000"/>
              </a:lnSpc>
              <a:spcBef>
                <a:spcPts val="0"/>
              </a:spcBef>
              <a:buNone/>
            </a:pPr>
            <a:r>
              <a:rPr lang="vi-VN" sz="2400" dirty="0" smtClean="0">
                <a:solidFill>
                  <a:srgbClr val="333333"/>
                </a:solidFill>
                <a:latin typeface="Times New Roman" panose="02020603050405020304" pitchFamily="18" charset="0"/>
                <a:cs typeface="Times New Roman" panose="02020603050405020304" pitchFamily="18" charset="0"/>
              </a:rPr>
              <a:t>Mỹ, Ấn Độ và Brazil là 3 quốc gia có </a:t>
            </a:r>
            <a:r>
              <a:rPr lang="vi-VN" sz="2400" dirty="0">
                <a:solidFill>
                  <a:srgbClr val="333333"/>
                </a:solidFill>
                <a:latin typeface="Times New Roman" panose="02020603050405020304" pitchFamily="18" charset="0"/>
                <a:cs typeface="Times New Roman" panose="02020603050405020304" pitchFamily="18" charset="0"/>
              </a:rPr>
              <a:t>có số ca nhiễm, tử vong và phục hồi cao nhất</a:t>
            </a:r>
            <a:r>
              <a:rPr lang="vi-VN" sz="2400" dirty="0" smtClean="0">
                <a:solidFill>
                  <a:srgbClr val="333333"/>
                </a:solidFill>
                <a:latin typeface="Times New Roman" panose="02020603050405020304" pitchFamily="18" charset="0"/>
                <a:cs typeface="Times New Roman" panose="02020603050405020304" pitchFamily="18" charset="0"/>
              </a:rPr>
              <a:t> trên thế giới.</a:t>
            </a:r>
            <a:endParaRPr lang="en-US" dirty="0"/>
          </a:p>
        </p:txBody>
      </p:sp>
      <p:sp>
        <p:nvSpPr>
          <p:cNvPr id="4" name="TextBox 3">
            <a:extLst>
              <a:ext uri="{FF2B5EF4-FFF2-40B4-BE49-F238E27FC236}">
                <a16:creationId xmlns="" xmlns:a16="http://schemas.microsoft.com/office/drawing/2014/main" id="{6B85B7B1-89C1-4F45-BEAC-979D94378A47}"/>
              </a:ext>
            </a:extLst>
          </p:cNvPr>
          <p:cNvSpPr txBox="1"/>
          <p:nvPr/>
        </p:nvSpPr>
        <p:spPr>
          <a:xfrm>
            <a:off x="1016000" y="102966"/>
            <a:ext cx="11092873" cy="707886"/>
          </a:xfrm>
          <a:prstGeom prst="rect">
            <a:avLst/>
          </a:prstGeom>
          <a:noFill/>
        </p:spPr>
        <p:txBody>
          <a:bodyPr wrap="square" rtlCol="0">
            <a:spAutoFit/>
          </a:bodyPr>
          <a:lstStyle/>
          <a:p>
            <a:pPr algn="ctr"/>
            <a:r>
              <a:rPr lang="en-US" sz="4000" b="1" u="sng" dirty="0">
                <a:latin typeface="Times New Roman" panose="02020603050405020304" pitchFamily="18" charset="0"/>
                <a:cs typeface="Times New Roman" panose="02020603050405020304" pitchFamily="18" charset="0"/>
              </a:rPr>
              <a:t>CH</a:t>
            </a:r>
            <a:r>
              <a:rPr lang="vi-VN" sz="4000" b="1" u="sng" dirty="0">
                <a:latin typeface="Times New Roman" panose="02020603050405020304" pitchFamily="18" charset="0"/>
                <a:cs typeface="Times New Roman" panose="02020603050405020304" pitchFamily="18" charset="0"/>
              </a:rPr>
              <a:t>Ư</a:t>
            </a:r>
            <a:r>
              <a:rPr lang="en-US" sz="4000" b="1" u="sng" dirty="0">
                <a:latin typeface="Times New Roman" panose="02020603050405020304" pitchFamily="18" charset="0"/>
                <a:cs typeface="Times New Roman" panose="02020603050405020304" pitchFamily="18" charset="0"/>
              </a:rPr>
              <a:t>ƠNG </a:t>
            </a:r>
            <a:r>
              <a:rPr lang="en-US" sz="4000" b="1" u="sng" dirty="0" smtClean="0">
                <a:latin typeface="Times New Roman" panose="02020603050405020304" pitchFamily="18" charset="0"/>
                <a:cs typeface="Times New Roman" panose="02020603050405020304" pitchFamily="18" charset="0"/>
              </a:rPr>
              <a:t>3</a:t>
            </a:r>
            <a:r>
              <a:rPr lang="en-US" sz="4000" dirty="0" smtClean="0">
                <a:latin typeface="Times New Roman" panose="02020603050405020304" pitchFamily="18" charset="0"/>
                <a:cs typeface="Times New Roman" panose="02020603050405020304" pitchFamily="18" charset="0"/>
              </a:rPr>
              <a:t>: </a:t>
            </a:r>
            <a:r>
              <a:rPr lang="en-US" sz="3600" b="1" dirty="0" smtClean="0">
                <a:latin typeface="Times New Roman" panose="02020603050405020304" pitchFamily="18" charset="0"/>
                <a:cs typeface="Times New Roman" panose="02020603050405020304" pitchFamily="18" charset="0"/>
              </a:rPr>
              <a:t>THU THẬP, PHÂN TÍCH VÀ BIỂU ĐỒ</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5410" y="926184"/>
            <a:ext cx="7584863" cy="4275416"/>
          </a:xfrm>
          <a:prstGeom prst="rect">
            <a:avLst/>
          </a:prstGeom>
          <a:ln w="3175">
            <a:solidFill>
              <a:schemeClr val="tx1"/>
            </a:solidFill>
          </a:ln>
        </p:spPr>
      </p:pic>
    </p:spTree>
    <p:extLst>
      <p:ext uri="{BB962C8B-B14F-4D97-AF65-F5344CB8AC3E}">
        <p14:creationId xmlns:p14="http://schemas.microsoft.com/office/powerpoint/2010/main" val="1232103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4655" y="5828144"/>
            <a:ext cx="12025745" cy="932874"/>
          </a:xfrm>
        </p:spPr>
        <p:txBody>
          <a:bodyPr>
            <a:normAutofit/>
          </a:bodyPr>
          <a:lstStyle/>
          <a:p>
            <a:pPr marL="0" indent="0" algn="just">
              <a:buNone/>
            </a:pPr>
            <a:r>
              <a:rPr lang="vi-VN" sz="2200" dirty="0" smtClean="0">
                <a:latin typeface="+mj-lt"/>
              </a:rPr>
              <a:t>Tính đến ngày 23/1/2022, Andorra, Gilbratar và Seychelles là 3 quốc gia có tỉ lệ lây nhiễm cao nhất. Ấn Độ, Mỹ và Brazil là 3 quốc gia dân số nhiều và có tỏ lệ tử vong cao.</a:t>
            </a:r>
          </a:p>
          <a:p>
            <a:pPr marL="0" indent="0">
              <a:buNone/>
            </a:pPr>
            <a:endParaRPr lang="vi-VN" sz="2200" dirty="0">
              <a:latin typeface="+mj-lt"/>
            </a:endParaRPr>
          </a:p>
        </p:txBody>
      </p:sp>
      <p:pic>
        <p:nvPicPr>
          <p:cNvPr id="7" name="Picture 6"/>
          <p:cNvPicPr>
            <a:picLocks noChangeAspect="1"/>
          </p:cNvPicPr>
          <p:nvPr/>
        </p:nvPicPr>
        <p:blipFill>
          <a:blip r:embed="rId2"/>
          <a:stretch>
            <a:fillRect/>
          </a:stretch>
        </p:blipFill>
        <p:spPr>
          <a:xfrm>
            <a:off x="1705451" y="629082"/>
            <a:ext cx="8781098" cy="4967288"/>
          </a:xfrm>
          <a:prstGeom prst="rect">
            <a:avLst/>
          </a:prstGeom>
          <a:ln w="3175">
            <a:solidFill>
              <a:schemeClr val="tx1"/>
            </a:solidFill>
          </a:ln>
        </p:spPr>
      </p:pic>
    </p:spTree>
    <p:extLst>
      <p:ext uri="{BB962C8B-B14F-4D97-AF65-F5344CB8AC3E}">
        <p14:creationId xmlns:p14="http://schemas.microsoft.com/office/powerpoint/2010/main" val="2289325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2247</TotalTime>
  <Words>769</Words>
  <Application>Microsoft Office PowerPoint</Application>
  <PresentationFormat>Widescreen</PresentationFormat>
  <Paragraphs>92</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Wingdings</vt:lpstr>
      <vt:lpstr>Office Theme</vt:lpstr>
      <vt:lpstr>PowerPoint Presentation</vt:lpstr>
      <vt:lpstr>NỘI DUNG ĐỀ TÀI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-Số ca nhiễm tích lũy theo ngày và đường di chuyển trung bình (moving average) 7 ngày của Thế giới. -Số ca nhiễm tăng đều và nhanh vào tháng 12-2020, cùng với biến chủng Omicron số ca bất ngờ tăng mạnh vào giữa tháng 12-2021.</vt:lpstr>
      <vt:lpstr>-Số ca nhiễm mỗi ngày và đường di chuyển trung bình (moving average) 7 ngày của Thế giới. -Số ca nhiễm tăng đều và nhanh vào tháng 12-2020 với số ca nhiễm từ 500 nghìn đến gần 1 triệu ca mỗi ngày, tuy nhiên số ca nhiễm tăng gấp 2,3, 4 lần từ 2 đến hơn 4 triệu ca nhiễm mỗi ngày từ giữa tháng 12-2021.</vt:lpstr>
      <vt:lpstr>-Số ca tử vong mỗi ngày và đường di chuyển trung bình (moving average) 7 ngày của Thế giới. -Số ca tử vong tăng mạnh vào tháng 12-2020 với số ca tử vong từ 7500 đến hơn 17500 ca mỗi ngày, tuy nhiên nhờ triển khai tiêm ngừa Vắc-xin toàn cầu mà số ca tử vong đã giảm và ổn định ở mức 10000 ca mỗi ngày.</vt:lpstr>
      <vt:lpstr>-Đường màu đỏ là tỷ lệ tử vong theo ngày và đường màu đen là tỷ lệ tử vong trung bình của Thế giới. Tỷ lệ tử vong của thế giới tăng mạnh và đạt đỉnh vào tháng 6-2020 và giảm dần theo thời gian.  Nhờ vào Vắc-xin COVID-19 mà tỷ lệ tử vong giảm dần dưới 0.02.</vt:lpstr>
      <vt:lpstr>PowerPoint Presentation</vt:lpstr>
      <vt:lpstr>-Sử dụng thuật toán SVR để dự đoán số ca nhiễm tăng tích lũy theo ngày của Thế giới. -Với các thông số kỹ thuật (Metric) như sau: -Lỗi trung bình tuyệt đối: MAE=9748265.19, lỗi bình phương trung bình: MSE=105786660194903 R-Square: R2=0.98, hệ số chặn: intercept=5371633.73 </vt:lpstr>
      <vt:lpstr>PowerPoint Presentation</vt:lpstr>
      <vt:lpstr>Sử dụng thuật toán Linear Regression cùng phương pháp tăng bậc đa thức đặc trưng Polynomial Features để dự đoán số ca nhiễm tăng tích lũy theo ngày của Thế giới. Với các thông số kỹ thuật (Metric) với bậc 3 như sau: Lỗi trung bình tuyệt đối: MAE=8417567.3, lỗi bình phương trung bình: MSE=159201722308772 R-Square: R2=0.998, hệ số góc: coefficients=(6.962e+6, -2.349e+5, 1.745e+3, -1.247e+0)</vt:lpstr>
      <vt:lpstr>PowerPoint Presentation</vt:lpstr>
      <vt:lpstr>Sử dụng thuật toán Bayesian Ridge Regression cùng phương pháp tăng bậc đa thức đặc trưng Polynomial Features để dự đoán số ca nhiễm tăng tích lũy theo ngày của Thế giới. Với các thông số kỹ thuật (Metric) với bậc 3 như sau: Lỗi trung bình tuyệt đối: MAE=8417567.3, lỗi bình phương trung bình: MSE=159201722308772 R-Square: R2=0.998, hệ số góc: coefficients=(6.843e+6, -2.335e+5, 1.741e+3, -1.244e+0)</vt:lpstr>
      <vt:lpstr>-Số lượng Vắc-xin được tiêm mỗi ngày của Thế giới từ tháng 12/2020 đến cuối tháng 1/2022.  -Vào đầu tháng 5/2021, số lượng Vắc-xin mỗi ngày tăng rất nhanh khi dịch COVID-19 lây lan nhanh và số ca tử vong tăng mạnh.  -Từ tháng 5/2021 đến 2/2022, số lượng Vắc-xin mỗi ngày nằm trong khoảng từ 20 triệu đến hơn 40 triệu mũi tiêm. Đạt đỉnh với 43.9 triệu mũi tiêm. </vt:lpstr>
      <vt:lpstr>-Số lượng Vắc-xin được tiêm mỗi ngày tích lũy của Thế giới từ tháng 12/2020 đến cuối tháng 1/2022.  -Tính đến cuối tháng 1/2022 đã có gần 10000 triệu mũi tiêm được tiêm trên khắp Thế giới -Từ tháng 5/2021 đến 2/2022, số lượng Vắc-xin mỗi ngày tích lũy tăng rất mạnh từ 1000 triệu mũi đến gần 10000 trệu mũi tiêm chỉ trong vòng 9 tháng.</vt:lpstr>
      <vt:lpstr>-Biểu đồ cột top 3 quốc gia có số lượng Vắc-xin tiêm nhiều nhất Thế Giới tính đến ngày 23/1/2022 -Trung Quốc hiện đang là quốc gia có số lượng Vắc-xin được tiêm nhiều nhất với hơn 2973 triệu liều, tiếp đến đứng thứ 2 là Ấn Độ với hơn 1623 triệu liều và đứng thứ 3 là Mỹ với hơn 535 triệu liều.</vt:lpstr>
      <vt:lpstr>-Biểu đồ cột top 3 quốc gia có số lượng người được tiêm Vắc-xin đầy đủ nhiều nhất Thế Giới tính đến ngày 23/1/2022 -Ấn Độ hiện đang là quốc gia có số lượng Vắc-xin được tiêm nhiều nhất với hơn 658 triệu người, tiếp đến đứng thứ 2 là Mỹ với hơn 209 triệu người và đứng thứ 3 là Brazil với hơn 148 triệu người.</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O_LIU</dc:creator>
  <cp:lastModifiedBy>Pham Duy</cp:lastModifiedBy>
  <cp:revision>102</cp:revision>
  <dcterms:created xsi:type="dcterms:W3CDTF">2021-04-27T00:37:06Z</dcterms:created>
  <dcterms:modified xsi:type="dcterms:W3CDTF">2022-01-26T15:14:11Z</dcterms:modified>
</cp:coreProperties>
</file>