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7" r:id="rId4"/>
  </p:sldMasterIdLst>
  <p:notesMasterIdLst>
    <p:notesMasterId r:id="rId25"/>
  </p:notesMasterIdLst>
  <p:handoutMasterIdLst>
    <p:handoutMasterId r:id="rId26"/>
  </p:handoutMasterIdLst>
  <p:sldIdLst>
    <p:sldId id="257" r:id="rId5"/>
    <p:sldId id="279" r:id="rId6"/>
    <p:sldId id="261" r:id="rId7"/>
    <p:sldId id="280" r:id="rId8"/>
    <p:sldId id="281" r:id="rId9"/>
    <p:sldId id="282" r:id="rId10"/>
    <p:sldId id="283" r:id="rId11"/>
    <p:sldId id="286" r:id="rId12"/>
    <p:sldId id="287" r:id="rId13"/>
    <p:sldId id="288" r:id="rId14"/>
    <p:sldId id="289" r:id="rId15"/>
    <p:sldId id="290" r:id="rId16"/>
    <p:sldId id="291" r:id="rId17"/>
    <p:sldId id="292" r:id="rId18"/>
    <p:sldId id="295" r:id="rId19"/>
    <p:sldId id="293" r:id="rId20"/>
    <p:sldId id="294" r:id="rId21"/>
    <p:sldId id="296" r:id="rId22"/>
    <p:sldId id="284"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BF1E4-9BE1-5A48-D150-0B15D94713FE}" v="1062" dt="2020-01-16T01:00:15.102"/>
    <p1510:client id="{55502778-40F9-F1E8-9A94-6371D4DC0677}" v="16" dt="2019-12-20T06:51:27.247"/>
    <p1510:client id="{AB82740C-4857-41B3-BEE7-04C2A1D5311B}" v="1298" dt="2019-12-19T05:14:42.525"/>
    <p1510:client id="{E7AD17F9-F083-45CA-FC72-769F7346E4CC}" v="37" dt="2019-12-28T04:25:54.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06"/>
    <p:restoredTop sz="94580"/>
  </p:normalViewPr>
  <p:slideViewPr>
    <p:cSldViewPr snapToGrid="0" snapToObjects="1">
      <p:cViewPr varScale="1">
        <p:scale>
          <a:sx n="90" d="100"/>
          <a:sy n="90" d="100"/>
        </p:scale>
        <p:origin x="252" y="78"/>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4D7D34C7-9466-4514-BF51-7396C17436B5}">
      <dgm:prSet/>
      <dgm:spPr/>
      <dgm:t>
        <a:bodyPr anchor="ctr"/>
        <a:lstStyle/>
        <a:p>
          <a:pPr rtl="0">
            <a:lnSpc>
              <a:spcPct val="100000"/>
            </a:lnSpc>
          </a:pPr>
          <a:r>
            <a:rPr lang="en-US" dirty="0">
              <a:latin typeface="Century Gothic" panose="020B0502020202020204"/>
            </a:rPr>
            <a:t>1940-70: Second Wave</a:t>
          </a:r>
          <a:endParaRPr lang="en-US" dirty="0"/>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pPr>
            <a:lnSpc>
              <a:spcPct val="100000"/>
            </a:lnSpc>
          </a:pPr>
          <a:endParaRPr lang="en-US"/>
        </a:p>
      </dgm:t>
    </dgm:pt>
    <dgm:pt modelId="{8E185869-F0D4-43E2-B08A-2F3E83EE98F3}">
      <dgm:prSet/>
      <dgm:spPr/>
      <dgm:t>
        <a:bodyPr anchor="ctr"/>
        <a:lstStyle/>
        <a:p>
          <a:pPr rtl="0">
            <a:lnSpc>
              <a:spcPct val="100000"/>
            </a:lnSpc>
          </a:pPr>
          <a:r>
            <a:rPr lang="en-US" dirty="0">
              <a:latin typeface="Century Gothic" panose="020B0502020202020204"/>
            </a:rPr>
            <a:t>Today 1970-2000: New Wave</a:t>
          </a:r>
          <a:endParaRPr lang="en-US" dirty="0"/>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FEF5AC11-6280-4DA2-909D-A456F4C04991}">
      <dgm:prSet phldr="0"/>
      <dgm:spPr/>
      <dgm:t>
        <a:bodyPr/>
        <a:lstStyle/>
        <a:p>
          <a:pPr>
            <a:lnSpc>
              <a:spcPct val="100000"/>
            </a:lnSpc>
          </a:pPr>
          <a:r>
            <a:rPr lang="en-US" dirty="0">
              <a:solidFill>
                <a:schemeClr val="tx1"/>
              </a:solidFill>
              <a:latin typeface="Century Gothic"/>
            </a:rPr>
            <a:t>1910-40: First </a:t>
          </a:r>
          <a:r>
            <a:rPr lang="en-US" b="0" i="0" u="none" strike="noStrike" cap="none" baseline="0" noProof="0" dirty="0">
              <a:solidFill>
                <a:schemeClr val="tx1"/>
              </a:solidFill>
              <a:latin typeface="Century Gothic"/>
            </a:rPr>
            <a:t>Wave</a:t>
          </a:r>
          <a:endParaRPr lang="en-US" dirty="0"/>
        </a:p>
      </dgm:t>
    </dgm:pt>
    <dgm:pt modelId="{C032850C-1DDC-44AD-A897-FF6795A4D2C9}" type="parTrans" cxnId="{A81A8AAF-91F1-40C9-AAB2-1B3C9FE01755}">
      <dgm:prSet/>
      <dgm:spPr/>
    </dgm:pt>
    <dgm:pt modelId="{65C4667B-8510-431B-9E66-AC91D653A344}" type="sibTrans" cxnId="{A81A8AAF-91F1-40C9-AAB2-1B3C9FE01755}">
      <dgm:prSet/>
      <dgm:spPr/>
      <dgm:t>
        <a:bodyPr/>
        <a:lstStyle/>
        <a:p>
          <a:pPr>
            <a:lnSpc>
              <a:spcPct val="100000"/>
            </a:lnSpc>
          </a:pPr>
          <a:endParaRPr lang="en-US"/>
        </a:p>
      </dgm:t>
    </dgm:pt>
    <dgm:pt modelId="{36C3A45B-FE2E-445C-849A-4AB253F603D5}" type="pres">
      <dgm:prSet presAssocID="{7B62DEA7-9DCD-4B2E-9DC5-BE121C266AFD}" presName="root" presStyleCnt="0">
        <dgm:presLayoutVars>
          <dgm:dir/>
          <dgm:resizeHandles val="exact"/>
        </dgm:presLayoutVars>
      </dgm:prSet>
      <dgm:spPr/>
    </dgm:pt>
    <dgm:pt modelId="{CB3E80A9-DD53-4304-884D-4DF114A6456A}" type="pres">
      <dgm:prSet presAssocID="{7B62DEA7-9DCD-4B2E-9DC5-BE121C266AFD}" presName="container" presStyleCnt="0">
        <dgm:presLayoutVars>
          <dgm:dir/>
          <dgm:resizeHandles val="exact"/>
        </dgm:presLayoutVars>
      </dgm:prSet>
      <dgm:spPr/>
    </dgm:pt>
    <dgm:pt modelId="{707C0E7E-0DD9-4FE2-93C7-21D04F7CD76A}" type="pres">
      <dgm:prSet presAssocID="{FEF5AC11-6280-4DA2-909D-A456F4C04991}" presName="compNode" presStyleCnt="0"/>
      <dgm:spPr/>
    </dgm:pt>
    <dgm:pt modelId="{CC8302E4-60FE-4F56-86E9-0A886A7F2DC1}" type="pres">
      <dgm:prSet presAssocID="{FEF5AC11-6280-4DA2-909D-A456F4C04991}" presName="iconBgRect" presStyleLbl="bgShp" presStyleIdx="0" presStyleCnt="3"/>
      <dgm:spPr/>
    </dgm:pt>
    <dgm:pt modelId="{EA0AAE62-AFF9-42E4-AF44-860FC36718D2}" type="pres">
      <dgm:prSet presAssocID="{FEF5AC11-6280-4DA2-909D-A456F4C04991}" presName="iconRect" presStyleLbl="node1" presStyleIdx="0" presStyleCnt="3"/>
      <dgm:spPr/>
    </dgm:pt>
    <dgm:pt modelId="{E86B6C3E-66FC-4B4B-89BC-4B28DED7169B}" type="pres">
      <dgm:prSet presAssocID="{FEF5AC11-6280-4DA2-909D-A456F4C04991}" presName="spaceRect" presStyleCnt="0"/>
      <dgm:spPr/>
    </dgm:pt>
    <dgm:pt modelId="{50F8D3BC-8287-4CC3-B197-5B2E3394F9A4}" type="pres">
      <dgm:prSet presAssocID="{FEF5AC11-6280-4DA2-909D-A456F4C04991}" presName="textRect" presStyleLbl="revTx" presStyleIdx="0" presStyleCnt="3">
        <dgm:presLayoutVars>
          <dgm:chMax val="1"/>
          <dgm:chPref val="1"/>
        </dgm:presLayoutVars>
      </dgm:prSet>
      <dgm:spPr/>
    </dgm:pt>
    <dgm:pt modelId="{CF4D6CD1-C059-49C3-AB5E-41401BE84897}" type="pres">
      <dgm:prSet presAssocID="{65C4667B-8510-431B-9E66-AC91D653A344}" presName="sibTrans" presStyleLbl="sibTrans2D1" presStyleIdx="0" presStyleCnt="0"/>
      <dgm:spPr/>
    </dgm:pt>
    <dgm:pt modelId="{2B51A04D-24DE-43E6-98EF-B560806D4000}" type="pres">
      <dgm:prSet presAssocID="{4D7D34C7-9466-4514-BF51-7396C17436B5}" presName="compNode" presStyleCnt="0"/>
      <dgm:spPr/>
    </dgm:pt>
    <dgm:pt modelId="{A9382725-8BF7-4253-BE1E-C112E7AFDF91}" type="pres">
      <dgm:prSet presAssocID="{4D7D34C7-9466-4514-BF51-7396C17436B5}" presName="iconBgRect" presStyleLbl="bgShp" presStyleIdx="1" presStyleCnt="3"/>
      <dgm:spPr/>
    </dgm:pt>
    <dgm:pt modelId="{CC36A2C2-E3A9-42D3-909C-E9C4D23680A9}" type="pres">
      <dgm:prSet presAssocID="{4D7D34C7-9466-4514-BF51-7396C17436B5}"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0EDF044-32C6-4ED9-8116-9A4C2C015EBF}" type="pres">
      <dgm:prSet presAssocID="{4D7D34C7-9466-4514-BF51-7396C17436B5}" presName="spaceRect" presStyleCnt="0"/>
      <dgm:spPr/>
    </dgm:pt>
    <dgm:pt modelId="{81C241B5-A3EE-440B-AF54-36FC155220C1}" type="pres">
      <dgm:prSet presAssocID="{4D7D34C7-9466-4514-BF51-7396C17436B5}" presName="textRect" presStyleLbl="revTx" presStyleIdx="1" presStyleCnt="3">
        <dgm:presLayoutVars>
          <dgm:chMax val="1"/>
          <dgm:chPref val="1"/>
        </dgm:presLayoutVars>
      </dgm:prSet>
      <dgm:spPr/>
    </dgm:pt>
    <dgm:pt modelId="{E4D70E1C-DDFB-466E-951F-9225601749A5}" type="pres">
      <dgm:prSet presAssocID="{483498F9-A0C2-4668-85AB-D8E6E254F73B}" presName="sibTrans" presStyleLbl="sibTrans2D1" presStyleIdx="0" presStyleCnt="0"/>
      <dgm:spPr/>
    </dgm:pt>
    <dgm:pt modelId="{014267D5-80F0-40B3-89C5-5DE9E406E815}" type="pres">
      <dgm:prSet presAssocID="{8E185869-F0D4-43E2-B08A-2F3E83EE98F3}" presName="compNode" presStyleCnt="0"/>
      <dgm:spPr/>
    </dgm:pt>
    <dgm:pt modelId="{C4111A95-3CB8-48BD-A2A8-DB6B01178B18}" type="pres">
      <dgm:prSet presAssocID="{8E185869-F0D4-43E2-B08A-2F3E83EE98F3}" presName="iconBgRect" presStyleLbl="bgShp" presStyleIdx="2" presStyleCnt="3"/>
      <dgm:spPr/>
    </dgm:pt>
    <dgm:pt modelId="{F918A03E-D10B-476E-B32D-7325867E26FA}" type="pres">
      <dgm:prSet presAssocID="{8E185869-F0D4-43E2-B08A-2F3E83EE98F3}"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3AE593B5-2977-4985-A994-C80867C156D5}" type="pres">
      <dgm:prSet presAssocID="{8E185869-F0D4-43E2-B08A-2F3E83EE98F3}" presName="spaceRect" presStyleCnt="0"/>
      <dgm:spPr/>
    </dgm:pt>
    <dgm:pt modelId="{6069D91B-A3B1-4E92-BCAA-0057285302AB}"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1EEADF64-74FF-429E-8B18-2A513C5F3876}" type="presOf" srcId="{FEF5AC11-6280-4DA2-909D-A456F4C04991}" destId="{50F8D3BC-8287-4CC3-B197-5B2E3394F9A4}" srcOrd="0" destOrd="0" presId="urn:microsoft.com/office/officeart/2018/2/layout/IconCircleList"/>
    <dgm:cxn modelId="{755DB446-DE9B-4687-9B16-F0D40F5B223A}" type="presOf" srcId="{483498F9-A0C2-4668-85AB-D8E6E254F73B}" destId="{E4D70E1C-DDFB-466E-951F-9225601749A5}" srcOrd="0" destOrd="0" presId="urn:microsoft.com/office/officeart/2018/2/layout/IconCircleList"/>
    <dgm:cxn modelId="{15E96648-0060-4073-B65C-02882F1947FF}" type="presOf" srcId="{4D7D34C7-9466-4514-BF51-7396C17436B5}" destId="{81C241B5-A3EE-440B-AF54-36FC155220C1}" srcOrd="0" destOrd="0" presId="urn:microsoft.com/office/officeart/2018/2/layout/IconCircleList"/>
    <dgm:cxn modelId="{C237298B-025E-4743-86BB-80CC049854B0}" type="presOf" srcId="{7B62DEA7-9DCD-4B2E-9DC5-BE121C266AFD}" destId="{36C3A45B-FE2E-445C-849A-4AB253F603D5}" srcOrd="0" destOrd="0" presId="urn:microsoft.com/office/officeart/2018/2/layout/IconCircleList"/>
    <dgm:cxn modelId="{63126D94-7D4E-4A7C-8090-486F7F9479A8}" type="presOf" srcId="{8E185869-F0D4-43E2-B08A-2F3E83EE98F3}" destId="{6069D91B-A3B1-4E92-BCAA-0057285302AB}" srcOrd="0" destOrd="0" presId="urn:microsoft.com/office/officeart/2018/2/layout/IconCircleList"/>
    <dgm:cxn modelId="{A81A8AAF-91F1-40C9-AAB2-1B3C9FE01755}" srcId="{7B62DEA7-9DCD-4B2E-9DC5-BE121C266AFD}" destId="{FEF5AC11-6280-4DA2-909D-A456F4C04991}" srcOrd="0" destOrd="0" parTransId="{C032850C-1DDC-44AD-A897-FF6795A4D2C9}" sibTransId="{65C4667B-8510-431B-9E66-AC91D653A344}"/>
    <dgm:cxn modelId="{F90F58B0-EA96-416C-98CE-B9233B0CD891}" type="presOf" srcId="{65C4667B-8510-431B-9E66-AC91D653A344}" destId="{CF4D6CD1-C059-49C3-AB5E-41401BE84897}" srcOrd="0" destOrd="0" presId="urn:microsoft.com/office/officeart/2018/2/layout/IconCircleList"/>
    <dgm:cxn modelId="{CCECF96B-AA78-4B45-88AD-8CC09289F89F}" type="presParOf" srcId="{36C3A45B-FE2E-445C-849A-4AB253F603D5}" destId="{CB3E80A9-DD53-4304-884D-4DF114A6456A}" srcOrd="0" destOrd="0" presId="urn:microsoft.com/office/officeart/2018/2/layout/IconCircleList"/>
    <dgm:cxn modelId="{65190D18-CEA6-4B33-BF13-66F763DE4E10}" type="presParOf" srcId="{CB3E80A9-DD53-4304-884D-4DF114A6456A}" destId="{707C0E7E-0DD9-4FE2-93C7-21D04F7CD76A}" srcOrd="0" destOrd="0" presId="urn:microsoft.com/office/officeart/2018/2/layout/IconCircleList"/>
    <dgm:cxn modelId="{07AFE8FC-087A-4221-9B1E-B76E87214B35}" type="presParOf" srcId="{707C0E7E-0DD9-4FE2-93C7-21D04F7CD76A}" destId="{CC8302E4-60FE-4F56-86E9-0A886A7F2DC1}" srcOrd="0" destOrd="0" presId="urn:microsoft.com/office/officeart/2018/2/layout/IconCircleList"/>
    <dgm:cxn modelId="{EDA57541-2E69-4337-B8E3-BC28F46A80E0}" type="presParOf" srcId="{707C0E7E-0DD9-4FE2-93C7-21D04F7CD76A}" destId="{EA0AAE62-AFF9-42E4-AF44-860FC36718D2}" srcOrd="1" destOrd="0" presId="urn:microsoft.com/office/officeart/2018/2/layout/IconCircleList"/>
    <dgm:cxn modelId="{5A499847-E398-4908-96DD-532638D23690}" type="presParOf" srcId="{707C0E7E-0DD9-4FE2-93C7-21D04F7CD76A}" destId="{E86B6C3E-66FC-4B4B-89BC-4B28DED7169B}" srcOrd="2" destOrd="0" presId="urn:microsoft.com/office/officeart/2018/2/layout/IconCircleList"/>
    <dgm:cxn modelId="{5BB928A8-426D-4131-B74A-77D9C02384C7}" type="presParOf" srcId="{707C0E7E-0DD9-4FE2-93C7-21D04F7CD76A}" destId="{50F8D3BC-8287-4CC3-B197-5B2E3394F9A4}" srcOrd="3" destOrd="0" presId="urn:microsoft.com/office/officeart/2018/2/layout/IconCircleList"/>
    <dgm:cxn modelId="{84FA9391-96E0-462F-A997-135E09B4A658}" type="presParOf" srcId="{CB3E80A9-DD53-4304-884D-4DF114A6456A}" destId="{CF4D6CD1-C059-49C3-AB5E-41401BE84897}" srcOrd="1" destOrd="0" presId="urn:microsoft.com/office/officeart/2018/2/layout/IconCircleList"/>
    <dgm:cxn modelId="{A54EBA57-8EF7-4F48-BE74-5995DC339932}" type="presParOf" srcId="{CB3E80A9-DD53-4304-884D-4DF114A6456A}" destId="{2B51A04D-24DE-43E6-98EF-B560806D4000}" srcOrd="2" destOrd="0" presId="urn:microsoft.com/office/officeart/2018/2/layout/IconCircleList"/>
    <dgm:cxn modelId="{ACBC856F-B666-4408-95F4-F45AFB10DC82}" type="presParOf" srcId="{2B51A04D-24DE-43E6-98EF-B560806D4000}" destId="{A9382725-8BF7-4253-BE1E-C112E7AFDF91}" srcOrd="0" destOrd="0" presId="urn:microsoft.com/office/officeart/2018/2/layout/IconCircleList"/>
    <dgm:cxn modelId="{DB0FE788-AE15-4C5D-8ABF-E8A50812326C}" type="presParOf" srcId="{2B51A04D-24DE-43E6-98EF-B560806D4000}" destId="{CC36A2C2-E3A9-42D3-909C-E9C4D23680A9}" srcOrd="1" destOrd="0" presId="urn:microsoft.com/office/officeart/2018/2/layout/IconCircleList"/>
    <dgm:cxn modelId="{BA5B6961-6B1B-4509-A9C9-052E8B68762E}" type="presParOf" srcId="{2B51A04D-24DE-43E6-98EF-B560806D4000}" destId="{B0EDF044-32C6-4ED9-8116-9A4C2C015EBF}" srcOrd="2" destOrd="0" presId="urn:microsoft.com/office/officeart/2018/2/layout/IconCircleList"/>
    <dgm:cxn modelId="{A840D565-ADFC-463C-9E57-259EF55A768F}" type="presParOf" srcId="{2B51A04D-24DE-43E6-98EF-B560806D4000}" destId="{81C241B5-A3EE-440B-AF54-36FC155220C1}" srcOrd="3" destOrd="0" presId="urn:microsoft.com/office/officeart/2018/2/layout/IconCircleList"/>
    <dgm:cxn modelId="{E5D07EBD-F391-4F16-9F9B-69D930D99477}" type="presParOf" srcId="{CB3E80A9-DD53-4304-884D-4DF114A6456A}" destId="{E4D70E1C-DDFB-466E-951F-9225601749A5}" srcOrd="3" destOrd="0" presId="urn:microsoft.com/office/officeart/2018/2/layout/IconCircleList"/>
    <dgm:cxn modelId="{EC0DD222-478A-42CD-9CE3-824CD949D70F}" type="presParOf" srcId="{CB3E80A9-DD53-4304-884D-4DF114A6456A}" destId="{014267D5-80F0-40B3-89C5-5DE9E406E815}" srcOrd="4" destOrd="0" presId="urn:microsoft.com/office/officeart/2018/2/layout/IconCircleList"/>
    <dgm:cxn modelId="{0500E114-F0FA-4B55-820A-75BFD178C576}" type="presParOf" srcId="{014267D5-80F0-40B3-89C5-5DE9E406E815}" destId="{C4111A95-3CB8-48BD-A2A8-DB6B01178B18}" srcOrd="0" destOrd="0" presId="urn:microsoft.com/office/officeart/2018/2/layout/IconCircleList"/>
    <dgm:cxn modelId="{929C2E53-0344-49C1-B411-28C56E5A2ED0}" type="presParOf" srcId="{014267D5-80F0-40B3-89C5-5DE9E406E815}" destId="{F918A03E-D10B-476E-B32D-7325867E26FA}" srcOrd="1" destOrd="0" presId="urn:microsoft.com/office/officeart/2018/2/layout/IconCircleList"/>
    <dgm:cxn modelId="{BF97743E-B885-4250-891F-125632C6E1B8}" type="presParOf" srcId="{014267D5-80F0-40B3-89C5-5DE9E406E815}" destId="{3AE593B5-2977-4985-A994-C80867C156D5}" srcOrd="2" destOrd="0" presId="urn:microsoft.com/office/officeart/2018/2/layout/IconCircleList"/>
    <dgm:cxn modelId="{C85ADF08-95A4-40A3-B44A-97B2BC5F7A72}" type="presParOf" srcId="{014267D5-80F0-40B3-89C5-5DE9E406E815}" destId="{6069D91B-A3B1-4E92-BCAA-0057285302A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302E4-60FE-4F56-86E9-0A886A7F2DC1}">
      <dsp:nvSpPr>
        <dsp:cNvPr id="0" name=""/>
        <dsp:cNvSpPr/>
      </dsp:nvSpPr>
      <dsp:spPr>
        <a:xfrm>
          <a:off x="93971" y="1369191"/>
          <a:ext cx="898579" cy="8985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AAE62-AFF9-42E4-AF44-860FC36718D2}">
      <dsp:nvSpPr>
        <dsp:cNvPr id="0" name=""/>
        <dsp:cNvSpPr/>
      </dsp:nvSpPr>
      <dsp:spPr>
        <a:xfrm>
          <a:off x="282673" y="1557893"/>
          <a:ext cx="521176" cy="521176"/>
        </a:xfrm>
        <a:prstGeom prst="rect">
          <a:avLst/>
        </a:prstGeom>
        <a:solidFill>
          <a:schemeClr val="accent6">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8D3BC-8287-4CC3-B197-5B2E3394F9A4}">
      <dsp:nvSpPr>
        <dsp:cNvPr id="0" name=""/>
        <dsp:cNvSpPr/>
      </dsp:nvSpPr>
      <dsp:spPr>
        <a:xfrm>
          <a:off x="1185104" y="1369191"/>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tx1"/>
              </a:solidFill>
              <a:latin typeface="Century Gothic"/>
            </a:rPr>
            <a:t>1910-40: First </a:t>
          </a:r>
          <a:r>
            <a:rPr lang="en-US" sz="2000" b="0" i="0" u="none" strike="noStrike" kern="1200" cap="none" baseline="0" noProof="0" dirty="0">
              <a:solidFill>
                <a:schemeClr val="tx1"/>
              </a:solidFill>
              <a:latin typeface="Century Gothic"/>
            </a:rPr>
            <a:t>Wave</a:t>
          </a:r>
          <a:endParaRPr lang="en-US" sz="2000" kern="1200" dirty="0"/>
        </a:p>
      </dsp:txBody>
      <dsp:txXfrm>
        <a:off x="1185104" y="1369191"/>
        <a:ext cx="2118080" cy="898579"/>
      </dsp:txXfrm>
    </dsp:sp>
    <dsp:sp modelId="{A9382725-8BF7-4253-BE1E-C112E7AFDF91}">
      <dsp:nvSpPr>
        <dsp:cNvPr id="0" name=""/>
        <dsp:cNvSpPr/>
      </dsp:nvSpPr>
      <dsp:spPr>
        <a:xfrm>
          <a:off x="3672243" y="1369191"/>
          <a:ext cx="898579" cy="8985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6A2C2-E3A9-42D3-909C-E9C4D23680A9}">
      <dsp:nvSpPr>
        <dsp:cNvPr id="0" name=""/>
        <dsp:cNvSpPr/>
      </dsp:nvSpPr>
      <dsp:spPr>
        <a:xfrm>
          <a:off x="3860945" y="1557893"/>
          <a:ext cx="521176" cy="521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C241B5-A3EE-440B-AF54-36FC155220C1}">
      <dsp:nvSpPr>
        <dsp:cNvPr id="0" name=""/>
        <dsp:cNvSpPr/>
      </dsp:nvSpPr>
      <dsp:spPr>
        <a:xfrm>
          <a:off x="4763376" y="1369191"/>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kern="1200" dirty="0">
              <a:latin typeface="Century Gothic" panose="020B0502020202020204"/>
            </a:rPr>
            <a:t>1940-70: Second Wave</a:t>
          </a:r>
          <a:endParaRPr lang="en-US" sz="2000" kern="1200" dirty="0"/>
        </a:p>
      </dsp:txBody>
      <dsp:txXfrm>
        <a:off x="4763376" y="1369191"/>
        <a:ext cx="2118080" cy="898579"/>
      </dsp:txXfrm>
    </dsp:sp>
    <dsp:sp modelId="{C4111A95-3CB8-48BD-A2A8-DB6B01178B18}">
      <dsp:nvSpPr>
        <dsp:cNvPr id="0" name=""/>
        <dsp:cNvSpPr/>
      </dsp:nvSpPr>
      <dsp:spPr>
        <a:xfrm>
          <a:off x="7250515" y="1369191"/>
          <a:ext cx="898579" cy="8985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8A03E-D10B-476E-B32D-7325867E26FA}">
      <dsp:nvSpPr>
        <dsp:cNvPr id="0" name=""/>
        <dsp:cNvSpPr/>
      </dsp:nvSpPr>
      <dsp:spPr>
        <a:xfrm>
          <a:off x="7439217" y="1557893"/>
          <a:ext cx="521176" cy="521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9D91B-A3B1-4E92-BCAA-0057285302AB}">
      <dsp:nvSpPr>
        <dsp:cNvPr id="0" name=""/>
        <dsp:cNvSpPr/>
      </dsp:nvSpPr>
      <dsp:spPr>
        <a:xfrm>
          <a:off x="8341647" y="1369191"/>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rtl="0">
            <a:lnSpc>
              <a:spcPct val="100000"/>
            </a:lnSpc>
            <a:spcBef>
              <a:spcPct val="0"/>
            </a:spcBef>
            <a:spcAft>
              <a:spcPct val="35000"/>
            </a:spcAft>
            <a:buNone/>
          </a:pPr>
          <a:r>
            <a:rPr lang="en-US" sz="2000" kern="1200" dirty="0">
              <a:latin typeface="Century Gothic" panose="020B0502020202020204"/>
            </a:rPr>
            <a:t>Today 1970-2000: New Wave</a:t>
          </a:r>
          <a:endParaRPr lang="en-US" sz="2000" kern="1200" dirty="0"/>
        </a:p>
      </dsp:txBody>
      <dsp:txXfrm>
        <a:off x="8341647" y="1369191"/>
        <a:ext cx="2118080" cy="89857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A3E3B5-3C0F-4FCC-99FF-E02E16DDA4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7AA3CA-F615-41CD-B45B-373984C95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36C9A-E64A-48E1-B2B6-AC49B2D58AB0}" type="datetimeFigureOut">
              <a:rPr lang="en-US" smtClean="0"/>
              <a:t>1/15/2020</a:t>
            </a:fld>
            <a:endParaRPr lang="en-US" dirty="0"/>
          </a:p>
        </p:txBody>
      </p:sp>
      <p:sp>
        <p:nvSpPr>
          <p:cNvPr id="4" name="Footer Placeholder 3">
            <a:extLst>
              <a:ext uri="{FF2B5EF4-FFF2-40B4-BE49-F238E27FC236}">
                <a16:creationId xmlns:a16="http://schemas.microsoft.com/office/drawing/2014/main" id="{9DC61D4D-C2A2-49AE-B174-07713FDC4C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E7EFAC3-93A5-4E12-A48D-261E2EE46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1D3E25-7116-47ED-B061-426087685ED1}" type="slidenum">
              <a:rPr lang="en-US" smtClean="0"/>
              <a:t>‹#›</a:t>
            </a:fld>
            <a:endParaRPr lang="en-US" dirty="0"/>
          </a:p>
        </p:txBody>
      </p:sp>
    </p:spTree>
    <p:extLst>
      <p:ext uri="{BB962C8B-B14F-4D97-AF65-F5344CB8AC3E}">
        <p14:creationId xmlns:p14="http://schemas.microsoft.com/office/powerpoint/2010/main" val="3120778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D4229-0A39-4F8C-BFC9-6A718054614E}" type="datetimeFigureOut">
              <a:rPr lang="en-US" smtClean="0"/>
              <a:t>1/15/2020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3C94F-1AC3-4D46-8131-A90B961F865B}" type="slidenum">
              <a:rPr lang="en-US" smtClean="0"/>
              <a:t>‹#›</a:t>
            </a:fld>
            <a:endParaRPr lang="en-US" dirty="0"/>
          </a:p>
        </p:txBody>
      </p:sp>
    </p:spTree>
    <p:extLst>
      <p:ext uri="{BB962C8B-B14F-4D97-AF65-F5344CB8AC3E}">
        <p14:creationId xmlns:p14="http://schemas.microsoft.com/office/powerpoint/2010/main" val="224040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23C94F-1AC3-4D46-8131-A90B961F865B}" type="slidenum">
              <a:rPr lang="en-US" smtClean="0"/>
              <a:t>1</a:t>
            </a:fld>
            <a:endParaRPr lang="en-US" dirty="0"/>
          </a:p>
        </p:txBody>
      </p:sp>
    </p:spTree>
    <p:extLst>
      <p:ext uri="{BB962C8B-B14F-4D97-AF65-F5344CB8AC3E}">
        <p14:creationId xmlns:p14="http://schemas.microsoft.com/office/powerpoint/2010/main" val="305125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23C94F-1AC3-4D46-8131-A90B961F865B}" type="slidenum">
              <a:rPr lang="en-US" smtClean="0"/>
              <a:t>3</a:t>
            </a:fld>
            <a:endParaRPr lang="en-US" dirty="0"/>
          </a:p>
        </p:txBody>
      </p:sp>
    </p:spTree>
    <p:extLst>
      <p:ext uri="{BB962C8B-B14F-4D97-AF65-F5344CB8AC3E}">
        <p14:creationId xmlns:p14="http://schemas.microsoft.com/office/powerpoint/2010/main" val="15356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578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609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603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623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1826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708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835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23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529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371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07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823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591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409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8362310"/>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internetmonk.com/archive/life-and-death-in-the-promised-lan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ocialsciencecollective.org/jacob-lawrence-great-migration/"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viewpointmag.com/2017/07/17/warphilly-bluesdeeper-bop/" TargetMode="Externa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A group of people posing for a photo&#10;&#10;Description generated with very high confidence">
            <a:extLst>
              <a:ext uri="{FF2B5EF4-FFF2-40B4-BE49-F238E27FC236}">
                <a16:creationId xmlns:a16="http://schemas.microsoft.com/office/drawing/2014/main" id="{E7AA6B90-B914-4BD0-807C-FA06DD5A46B2}"/>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r="2" b="34193"/>
          <a:stretch/>
        </p:blipFill>
        <p:spPr>
          <a:xfrm>
            <a:off x="20" y="10"/>
            <a:ext cx="1219198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1" y="2928324"/>
            <a:ext cx="10572000" cy="3732453"/>
          </a:xfrm>
        </p:spPr>
        <p:txBody>
          <a:bodyPr>
            <a:normAutofit/>
          </a:bodyPr>
          <a:lstStyle/>
          <a:p>
            <a:pPr algn="ctr">
              <a:lnSpc>
                <a:spcPct val="90000"/>
              </a:lnSpc>
            </a:pPr>
            <a:br>
              <a:rPr lang="en-US" sz="3400" dirty="0">
                <a:ea typeface="+mj-lt"/>
                <a:cs typeface="+mj-lt"/>
              </a:rPr>
            </a:br>
            <a:br>
              <a:rPr lang="en-US" sz="3400" dirty="0">
                <a:ea typeface="+mj-lt"/>
                <a:cs typeface="+mj-lt"/>
              </a:rPr>
            </a:br>
            <a:r>
              <a:rPr lang="en-US" sz="3400" dirty="0">
                <a:ea typeface="+mj-lt"/>
                <a:cs typeface="+mj-lt"/>
              </a:rPr>
              <a:t>Blacks and Our Pursuit of the American Dream: </a:t>
            </a:r>
            <a:br>
              <a:rPr lang="en-US" sz="3400" dirty="0">
                <a:ea typeface="+mj-lt"/>
                <a:cs typeface="+mj-lt"/>
              </a:rPr>
            </a:br>
            <a:r>
              <a:rPr lang="en-US" sz="3400" dirty="0">
                <a:ea typeface="+mj-lt"/>
                <a:cs typeface="+mj-lt"/>
              </a:rPr>
              <a:t>An Analysis of The Great Migration of Blacks and Wealth</a:t>
            </a:r>
            <a:endParaRPr lang="en-US" sz="3400" dirty="0"/>
          </a:p>
          <a:p>
            <a:pPr>
              <a:lnSpc>
                <a:spcPct val="90000"/>
              </a:lnSpc>
            </a:pPr>
            <a:br>
              <a:rPr lang="en-US" sz="3400" dirty="0"/>
            </a:br>
            <a:endParaRPr lang="en-US" sz="3400"/>
          </a:p>
          <a:p>
            <a:pPr>
              <a:lnSpc>
                <a:spcPct val="90000"/>
              </a:lnSpc>
            </a:pPr>
            <a:endParaRPr lang="en-US" sz="3400"/>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280847"/>
            <a:ext cx="10572000" cy="434974"/>
          </a:xfrm>
        </p:spPr>
        <p:txBody>
          <a:bodyPr>
            <a:normAutofit/>
          </a:bodyPr>
          <a:lstStyle/>
          <a:p>
            <a:r>
              <a:rPr lang="en-US" dirty="0"/>
              <a:t>By: </a:t>
            </a:r>
            <a:r>
              <a:rPr lang="en-US" dirty="0" err="1"/>
              <a:t>Tanea</a:t>
            </a:r>
            <a:r>
              <a:rPr lang="en-US" dirty="0"/>
              <a:t> Taylor</a:t>
            </a:r>
          </a:p>
        </p:txBody>
      </p:sp>
    </p:spTree>
    <p:extLst>
      <p:ext uri="{BB962C8B-B14F-4D97-AF65-F5344CB8AC3E}">
        <p14:creationId xmlns:p14="http://schemas.microsoft.com/office/powerpoint/2010/main" val="198402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ea typeface="+mj-lt"/>
                <a:cs typeface="+mj-lt"/>
              </a:rPr>
              <a:t>Results: First </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First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Economical-Very little data available </a:t>
            </a:r>
            <a:endParaRPr lang="en-US"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Stats</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11A88DC-19B1-429B-B4DA-A1404ED6745D}"/>
              </a:ext>
            </a:extLst>
          </p:cNvPr>
          <p:cNvSpPr txBox="1"/>
          <p:nvPr/>
        </p:nvSpPr>
        <p:spPr>
          <a:xfrm>
            <a:off x="7267881" y="14370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a:t>
            </a:r>
          </a:p>
        </p:txBody>
      </p:sp>
      <p:pic>
        <p:nvPicPr>
          <p:cNvPr id="9" name="Picture 9" descr="A picture containing knife&#10;&#10;Description generated with very high confidence">
            <a:extLst>
              <a:ext uri="{FF2B5EF4-FFF2-40B4-BE49-F238E27FC236}">
                <a16:creationId xmlns:a16="http://schemas.microsoft.com/office/drawing/2014/main" id="{2BE6F92C-7492-435E-99D1-79AF3964EB2B}"/>
              </a:ext>
            </a:extLst>
          </p:cNvPr>
          <p:cNvPicPr>
            <a:picLocks noChangeAspect="1"/>
          </p:cNvPicPr>
          <p:nvPr/>
        </p:nvPicPr>
        <p:blipFill>
          <a:blip r:embed="rId2"/>
          <a:stretch>
            <a:fillRect/>
          </a:stretch>
        </p:blipFill>
        <p:spPr>
          <a:xfrm>
            <a:off x="8839581" y="1625552"/>
            <a:ext cx="2061392" cy="655897"/>
          </a:xfrm>
          <a:prstGeom prst="rect">
            <a:avLst/>
          </a:prstGeom>
        </p:spPr>
      </p:pic>
      <p:sp>
        <p:nvSpPr>
          <p:cNvPr id="11" name="TextBox 10">
            <a:extLst>
              <a:ext uri="{FF2B5EF4-FFF2-40B4-BE49-F238E27FC236}">
                <a16:creationId xmlns:a16="http://schemas.microsoft.com/office/drawing/2014/main" id="{52DE09BA-7F1E-4629-8C37-775B59FDC6A7}"/>
              </a:ext>
            </a:extLst>
          </p:cNvPr>
          <p:cNvSpPr txBox="1"/>
          <p:nvPr/>
        </p:nvSpPr>
        <p:spPr>
          <a:xfrm>
            <a:off x="7312947" y="23749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Median</a:t>
            </a:r>
          </a:p>
        </p:txBody>
      </p:sp>
      <p:pic>
        <p:nvPicPr>
          <p:cNvPr id="12" name="Picture 12" descr="A close up of a logo&#10;&#10;Description generated with very high confidence">
            <a:extLst>
              <a:ext uri="{FF2B5EF4-FFF2-40B4-BE49-F238E27FC236}">
                <a16:creationId xmlns:a16="http://schemas.microsoft.com/office/drawing/2014/main" id="{D1C10BAA-C737-4EE1-ACFC-A6B0853E6424}"/>
              </a:ext>
            </a:extLst>
          </p:cNvPr>
          <p:cNvPicPr>
            <a:picLocks noChangeAspect="1"/>
          </p:cNvPicPr>
          <p:nvPr/>
        </p:nvPicPr>
        <p:blipFill>
          <a:blip r:embed="rId3"/>
          <a:stretch>
            <a:fillRect/>
          </a:stretch>
        </p:blipFill>
        <p:spPr>
          <a:xfrm>
            <a:off x="8796480" y="2745456"/>
            <a:ext cx="2147594" cy="533091"/>
          </a:xfrm>
          <a:prstGeom prst="rect">
            <a:avLst/>
          </a:prstGeom>
        </p:spPr>
      </p:pic>
      <p:sp>
        <p:nvSpPr>
          <p:cNvPr id="14" name="TextBox 13">
            <a:extLst>
              <a:ext uri="{FF2B5EF4-FFF2-40B4-BE49-F238E27FC236}">
                <a16:creationId xmlns:a16="http://schemas.microsoft.com/office/drawing/2014/main" id="{230C0440-C5E1-4150-B982-8479B2F779AE}"/>
              </a:ext>
            </a:extLst>
          </p:cNvPr>
          <p:cNvSpPr txBox="1"/>
          <p:nvPr/>
        </p:nvSpPr>
        <p:spPr>
          <a:xfrm>
            <a:off x="7361585" y="3247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a:t>
            </a:r>
          </a:p>
        </p:txBody>
      </p:sp>
      <p:pic>
        <p:nvPicPr>
          <p:cNvPr id="16" name="Picture 17" descr="A picture containing table&#10;&#10;Description generated with very high confidence">
            <a:extLst>
              <a:ext uri="{FF2B5EF4-FFF2-40B4-BE49-F238E27FC236}">
                <a16:creationId xmlns:a16="http://schemas.microsoft.com/office/drawing/2014/main" id="{EB6DFD16-A3C0-46B7-A8BC-9DAC51CA72C7}"/>
              </a:ext>
            </a:extLst>
          </p:cNvPr>
          <p:cNvPicPr>
            <a:picLocks noChangeAspect="1"/>
          </p:cNvPicPr>
          <p:nvPr/>
        </p:nvPicPr>
        <p:blipFill>
          <a:blip r:embed="rId4"/>
          <a:stretch>
            <a:fillRect/>
          </a:stretch>
        </p:blipFill>
        <p:spPr>
          <a:xfrm>
            <a:off x="8498677" y="3431862"/>
            <a:ext cx="2224392" cy="474753"/>
          </a:xfrm>
          <a:prstGeom prst="rect">
            <a:avLst/>
          </a:prstGeom>
        </p:spPr>
      </p:pic>
      <p:sp>
        <p:nvSpPr>
          <p:cNvPr id="20" name="TextBox 19">
            <a:extLst>
              <a:ext uri="{FF2B5EF4-FFF2-40B4-BE49-F238E27FC236}">
                <a16:creationId xmlns:a16="http://schemas.microsoft.com/office/drawing/2014/main" id="{9A736156-AC62-42A8-AA42-482FE91688B8}"/>
              </a:ext>
            </a:extLst>
          </p:cNvPr>
          <p:cNvSpPr txBox="1"/>
          <p:nvPr/>
        </p:nvSpPr>
        <p:spPr>
          <a:xfrm>
            <a:off x="6653581" y="37269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Correlation</a:t>
            </a:r>
          </a:p>
        </p:txBody>
      </p:sp>
      <p:sp>
        <p:nvSpPr>
          <p:cNvPr id="21" name="TextBox 20">
            <a:extLst>
              <a:ext uri="{FF2B5EF4-FFF2-40B4-BE49-F238E27FC236}">
                <a16:creationId xmlns:a16="http://schemas.microsoft.com/office/drawing/2014/main" id="{71395237-56D9-40FF-AFBF-73E7C4F3AD06}"/>
              </a:ext>
            </a:extLst>
          </p:cNvPr>
          <p:cNvSpPr txBox="1"/>
          <p:nvPr/>
        </p:nvSpPr>
        <p:spPr>
          <a:xfrm>
            <a:off x="9770829" y="4091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Regression</a:t>
            </a:r>
          </a:p>
        </p:txBody>
      </p:sp>
      <p:pic>
        <p:nvPicPr>
          <p:cNvPr id="22" name="Picture 22" descr="A picture containing knife&#10;&#10;Description generated with very high confidence">
            <a:extLst>
              <a:ext uri="{FF2B5EF4-FFF2-40B4-BE49-F238E27FC236}">
                <a16:creationId xmlns:a16="http://schemas.microsoft.com/office/drawing/2014/main" id="{473F2936-13F0-41E9-A86D-416D20A11006}"/>
              </a:ext>
            </a:extLst>
          </p:cNvPr>
          <p:cNvPicPr>
            <a:picLocks noChangeAspect="1"/>
          </p:cNvPicPr>
          <p:nvPr/>
        </p:nvPicPr>
        <p:blipFill>
          <a:blip r:embed="rId5"/>
          <a:stretch>
            <a:fillRect/>
          </a:stretch>
        </p:blipFill>
        <p:spPr>
          <a:xfrm>
            <a:off x="9396699" y="4853031"/>
            <a:ext cx="2743200" cy="928687"/>
          </a:xfrm>
          <a:prstGeom prst="rect">
            <a:avLst/>
          </a:prstGeom>
        </p:spPr>
      </p:pic>
      <p:pic>
        <p:nvPicPr>
          <p:cNvPr id="24" name="Picture 24" descr="A close up of a logo&#10;&#10;Description generated with very high confidence">
            <a:extLst>
              <a:ext uri="{FF2B5EF4-FFF2-40B4-BE49-F238E27FC236}">
                <a16:creationId xmlns:a16="http://schemas.microsoft.com/office/drawing/2014/main" id="{2F1E912E-DB82-4C95-B715-793187287CF0}"/>
              </a:ext>
            </a:extLst>
          </p:cNvPr>
          <p:cNvPicPr>
            <a:picLocks noChangeAspect="1"/>
          </p:cNvPicPr>
          <p:nvPr/>
        </p:nvPicPr>
        <p:blipFill>
          <a:blip r:embed="rId6"/>
          <a:stretch>
            <a:fillRect/>
          </a:stretch>
        </p:blipFill>
        <p:spPr>
          <a:xfrm>
            <a:off x="6224080" y="4889364"/>
            <a:ext cx="2605392" cy="1302695"/>
          </a:xfrm>
          <a:prstGeom prst="rect">
            <a:avLst/>
          </a:prstGeom>
        </p:spPr>
      </p:pic>
    </p:spTree>
    <p:extLst>
      <p:ext uri="{BB962C8B-B14F-4D97-AF65-F5344CB8AC3E}">
        <p14:creationId xmlns:p14="http://schemas.microsoft.com/office/powerpoint/2010/main" val="379676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5362192" cy="4978998"/>
          </a:xfrm>
        </p:spPr>
        <p:txBody>
          <a:bodyPr vert="horz" lIns="91440" tIns="45720" rIns="91440" bIns="45720" rtlCol="0" anchor="ctr">
            <a:normAutofit/>
          </a:bodyPr>
          <a:lstStyle/>
          <a:p>
            <a:r>
              <a:rPr lang="en-US" sz="5400" dirty="0"/>
              <a:t>Results: Second</a:t>
            </a:r>
            <a:br>
              <a:rPr lang="en-US" sz="5400" dirty="0"/>
            </a:br>
            <a:r>
              <a:rPr lang="en-US" sz="5400" dirty="0"/>
              <a:t>Migration</a:t>
            </a:r>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Second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Geographical-</a:t>
            </a:r>
            <a:r>
              <a:rPr lang="en-US" sz="2000" dirty="0">
                <a:ea typeface="+mn-lt"/>
                <a:cs typeface="+mn-lt"/>
              </a:rPr>
              <a:t>Section by regions(Northeast, North Central, South, West</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A close up of a map&#10;&#10;Description generated with high confidence">
            <a:extLst>
              <a:ext uri="{FF2B5EF4-FFF2-40B4-BE49-F238E27FC236}">
                <a16:creationId xmlns:a16="http://schemas.microsoft.com/office/drawing/2014/main" id="{322FCF46-09E9-47CD-B0A8-5C510689149B}"/>
              </a:ext>
            </a:extLst>
          </p:cNvPr>
          <p:cNvPicPr>
            <a:picLocks noChangeAspect="1"/>
          </p:cNvPicPr>
          <p:nvPr/>
        </p:nvPicPr>
        <p:blipFill>
          <a:blip r:embed="rId2"/>
          <a:stretch>
            <a:fillRect/>
          </a:stretch>
        </p:blipFill>
        <p:spPr>
          <a:xfrm>
            <a:off x="6920763" y="1748385"/>
            <a:ext cx="5143895" cy="4691501"/>
          </a:xfrm>
          <a:prstGeom prst="rect">
            <a:avLst/>
          </a:prstGeom>
        </p:spPr>
      </p:pic>
    </p:spTree>
    <p:extLst>
      <p:ext uri="{BB962C8B-B14F-4D97-AF65-F5344CB8AC3E}">
        <p14:creationId xmlns:p14="http://schemas.microsoft.com/office/powerpoint/2010/main" val="22036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5759405" cy="4978998"/>
          </a:xfrm>
        </p:spPr>
        <p:txBody>
          <a:bodyPr vert="horz" lIns="91440" tIns="45720" rIns="91440" bIns="45720" rtlCol="0" anchor="ctr">
            <a:normAutofit/>
          </a:bodyPr>
          <a:lstStyle/>
          <a:p>
            <a:r>
              <a:rPr lang="en-US" sz="5400" dirty="0">
                <a:ea typeface="+mj-lt"/>
                <a:cs typeface="+mj-lt"/>
              </a:rPr>
              <a:t>Results: Second</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Second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Geographical-</a:t>
            </a:r>
            <a:r>
              <a:rPr lang="en-US" sz="2000" dirty="0">
                <a:ea typeface="+mn-lt"/>
                <a:cs typeface="+mn-lt"/>
              </a:rPr>
              <a:t>Section by regions(Northeast, North Central, South, West</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Stats</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11A88DC-19B1-429B-B4DA-A1404ED6745D}"/>
              </a:ext>
            </a:extLst>
          </p:cNvPr>
          <p:cNvSpPr txBox="1"/>
          <p:nvPr/>
        </p:nvSpPr>
        <p:spPr>
          <a:xfrm>
            <a:off x="7267881" y="14370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a:t>
            </a:r>
          </a:p>
        </p:txBody>
      </p:sp>
      <p:pic>
        <p:nvPicPr>
          <p:cNvPr id="9" name="Picture 9" descr="A picture containing knife&#10;&#10;Description generated with very high confidence">
            <a:extLst>
              <a:ext uri="{FF2B5EF4-FFF2-40B4-BE49-F238E27FC236}">
                <a16:creationId xmlns:a16="http://schemas.microsoft.com/office/drawing/2014/main" id="{2BE6F92C-7492-435E-99D1-79AF3964EB2B}"/>
              </a:ext>
            </a:extLst>
          </p:cNvPr>
          <p:cNvPicPr>
            <a:picLocks noChangeAspect="1"/>
          </p:cNvPicPr>
          <p:nvPr/>
        </p:nvPicPr>
        <p:blipFill>
          <a:blip r:embed="rId2"/>
          <a:stretch>
            <a:fillRect/>
          </a:stretch>
        </p:blipFill>
        <p:spPr>
          <a:xfrm>
            <a:off x="8498677" y="1540815"/>
            <a:ext cx="2743200" cy="606498"/>
          </a:xfrm>
          <a:prstGeom prst="rect">
            <a:avLst/>
          </a:prstGeom>
        </p:spPr>
      </p:pic>
      <p:sp>
        <p:nvSpPr>
          <p:cNvPr id="11" name="TextBox 10">
            <a:extLst>
              <a:ext uri="{FF2B5EF4-FFF2-40B4-BE49-F238E27FC236}">
                <a16:creationId xmlns:a16="http://schemas.microsoft.com/office/drawing/2014/main" id="{52DE09BA-7F1E-4629-8C37-775B59FDC6A7}"/>
              </a:ext>
            </a:extLst>
          </p:cNvPr>
          <p:cNvSpPr txBox="1"/>
          <p:nvPr/>
        </p:nvSpPr>
        <p:spPr>
          <a:xfrm>
            <a:off x="7312947" y="23749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Median</a:t>
            </a:r>
          </a:p>
        </p:txBody>
      </p:sp>
      <p:pic>
        <p:nvPicPr>
          <p:cNvPr id="12" name="Picture 12" descr="A picture containing knife&#10;&#10;Description generated with very high confidence">
            <a:extLst>
              <a:ext uri="{FF2B5EF4-FFF2-40B4-BE49-F238E27FC236}">
                <a16:creationId xmlns:a16="http://schemas.microsoft.com/office/drawing/2014/main" id="{D1C10BAA-C737-4EE1-ACFC-A6B0853E6424}"/>
              </a:ext>
            </a:extLst>
          </p:cNvPr>
          <p:cNvPicPr>
            <a:picLocks noChangeAspect="1"/>
          </p:cNvPicPr>
          <p:nvPr/>
        </p:nvPicPr>
        <p:blipFill>
          <a:blip r:embed="rId3"/>
          <a:stretch>
            <a:fillRect/>
          </a:stretch>
        </p:blipFill>
        <p:spPr>
          <a:xfrm>
            <a:off x="8498677" y="2787224"/>
            <a:ext cx="2743200" cy="449554"/>
          </a:xfrm>
          <a:prstGeom prst="rect">
            <a:avLst/>
          </a:prstGeom>
        </p:spPr>
      </p:pic>
      <p:sp>
        <p:nvSpPr>
          <p:cNvPr id="14" name="TextBox 13">
            <a:extLst>
              <a:ext uri="{FF2B5EF4-FFF2-40B4-BE49-F238E27FC236}">
                <a16:creationId xmlns:a16="http://schemas.microsoft.com/office/drawing/2014/main" id="{230C0440-C5E1-4150-B982-8479B2F779AE}"/>
              </a:ext>
            </a:extLst>
          </p:cNvPr>
          <p:cNvSpPr txBox="1"/>
          <p:nvPr/>
        </p:nvSpPr>
        <p:spPr>
          <a:xfrm>
            <a:off x="7361585" y="3247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a:t>
            </a:r>
          </a:p>
        </p:txBody>
      </p:sp>
      <p:pic>
        <p:nvPicPr>
          <p:cNvPr id="16" name="Picture 17" descr="A picture containing knife&#10;&#10;Description generated with very high confidence">
            <a:extLst>
              <a:ext uri="{FF2B5EF4-FFF2-40B4-BE49-F238E27FC236}">
                <a16:creationId xmlns:a16="http://schemas.microsoft.com/office/drawing/2014/main" id="{EB6DFD16-A3C0-46B7-A8BC-9DAC51CA72C7}"/>
              </a:ext>
            </a:extLst>
          </p:cNvPr>
          <p:cNvPicPr>
            <a:picLocks noChangeAspect="1"/>
          </p:cNvPicPr>
          <p:nvPr/>
        </p:nvPicPr>
        <p:blipFill>
          <a:blip r:embed="rId4"/>
          <a:stretch>
            <a:fillRect/>
          </a:stretch>
        </p:blipFill>
        <p:spPr>
          <a:xfrm>
            <a:off x="8498677" y="3494365"/>
            <a:ext cx="2224392" cy="349746"/>
          </a:xfrm>
          <a:prstGeom prst="rect">
            <a:avLst/>
          </a:prstGeom>
        </p:spPr>
      </p:pic>
      <p:sp>
        <p:nvSpPr>
          <p:cNvPr id="20" name="TextBox 19">
            <a:extLst>
              <a:ext uri="{FF2B5EF4-FFF2-40B4-BE49-F238E27FC236}">
                <a16:creationId xmlns:a16="http://schemas.microsoft.com/office/drawing/2014/main" id="{9A736156-AC62-42A8-AA42-482FE91688B8}"/>
              </a:ext>
            </a:extLst>
          </p:cNvPr>
          <p:cNvSpPr txBox="1"/>
          <p:nvPr/>
        </p:nvSpPr>
        <p:spPr>
          <a:xfrm>
            <a:off x="6653581" y="37269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Correlation</a:t>
            </a:r>
          </a:p>
        </p:txBody>
      </p:sp>
      <p:sp>
        <p:nvSpPr>
          <p:cNvPr id="21" name="TextBox 20">
            <a:extLst>
              <a:ext uri="{FF2B5EF4-FFF2-40B4-BE49-F238E27FC236}">
                <a16:creationId xmlns:a16="http://schemas.microsoft.com/office/drawing/2014/main" id="{71395237-56D9-40FF-AFBF-73E7C4F3AD06}"/>
              </a:ext>
            </a:extLst>
          </p:cNvPr>
          <p:cNvSpPr txBox="1"/>
          <p:nvPr/>
        </p:nvSpPr>
        <p:spPr>
          <a:xfrm>
            <a:off x="9770829" y="4091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Regression</a:t>
            </a:r>
          </a:p>
        </p:txBody>
      </p:sp>
      <p:pic>
        <p:nvPicPr>
          <p:cNvPr id="22" name="Picture 22" descr="A close up of a logo&#10;&#10;Description generated with very high confidence">
            <a:extLst>
              <a:ext uri="{FF2B5EF4-FFF2-40B4-BE49-F238E27FC236}">
                <a16:creationId xmlns:a16="http://schemas.microsoft.com/office/drawing/2014/main" id="{473F2936-13F0-41E9-A86D-416D20A11006}"/>
              </a:ext>
            </a:extLst>
          </p:cNvPr>
          <p:cNvPicPr>
            <a:picLocks noChangeAspect="1"/>
          </p:cNvPicPr>
          <p:nvPr/>
        </p:nvPicPr>
        <p:blipFill>
          <a:blip r:embed="rId5"/>
          <a:stretch>
            <a:fillRect/>
          </a:stretch>
        </p:blipFill>
        <p:spPr>
          <a:xfrm>
            <a:off x="9396699" y="5077257"/>
            <a:ext cx="2743200" cy="658575"/>
          </a:xfrm>
          <a:prstGeom prst="rect">
            <a:avLst/>
          </a:prstGeom>
        </p:spPr>
      </p:pic>
      <p:pic>
        <p:nvPicPr>
          <p:cNvPr id="24" name="Picture 24" descr="A screenshot of a cell phone&#10;&#10;Description generated with very high confidence">
            <a:extLst>
              <a:ext uri="{FF2B5EF4-FFF2-40B4-BE49-F238E27FC236}">
                <a16:creationId xmlns:a16="http://schemas.microsoft.com/office/drawing/2014/main" id="{2F1E912E-DB82-4C95-B715-793187287CF0}"/>
              </a:ext>
            </a:extLst>
          </p:cNvPr>
          <p:cNvPicPr>
            <a:picLocks noChangeAspect="1"/>
          </p:cNvPicPr>
          <p:nvPr/>
        </p:nvPicPr>
        <p:blipFill>
          <a:blip r:embed="rId6"/>
          <a:stretch>
            <a:fillRect/>
          </a:stretch>
        </p:blipFill>
        <p:spPr>
          <a:xfrm>
            <a:off x="6143017" y="4272736"/>
            <a:ext cx="3197157" cy="1555079"/>
          </a:xfrm>
          <a:prstGeom prst="rect">
            <a:avLst/>
          </a:prstGeom>
        </p:spPr>
      </p:pic>
    </p:spTree>
    <p:extLst>
      <p:ext uri="{BB962C8B-B14F-4D97-AF65-F5344CB8AC3E}">
        <p14:creationId xmlns:p14="http://schemas.microsoft.com/office/powerpoint/2010/main" val="270277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5702660" cy="4987104"/>
          </a:xfrm>
        </p:spPr>
        <p:txBody>
          <a:bodyPr vert="horz" lIns="91440" tIns="45720" rIns="91440" bIns="45720" rtlCol="0" anchor="ctr">
            <a:normAutofit/>
          </a:bodyPr>
          <a:lstStyle/>
          <a:p>
            <a:r>
              <a:rPr lang="en-US" sz="5400" dirty="0">
                <a:ea typeface="+mj-lt"/>
                <a:cs typeface="+mj-lt"/>
              </a:rPr>
              <a:t>Results: Second</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First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Economical</a:t>
            </a:r>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A close up of a map&#10;&#10;Description generated with high confidence">
            <a:extLst>
              <a:ext uri="{FF2B5EF4-FFF2-40B4-BE49-F238E27FC236}">
                <a16:creationId xmlns:a16="http://schemas.microsoft.com/office/drawing/2014/main" id="{322FCF46-09E9-47CD-B0A8-5C510689149B}"/>
              </a:ext>
            </a:extLst>
          </p:cNvPr>
          <p:cNvPicPr>
            <a:picLocks noChangeAspect="1"/>
          </p:cNvPicPr>
          <p:nvPr/>
        </p:nvPicPr>
        <p:blipFill>
          <a:blip r:embed="rId2"/>
          <a:stretch>
            <a:fillRect/>
          </a:stretch>
        </p:blipFill>
        <p:spPr>
          <a:xfrm>
            <a:off x="7050251" y="1890442"/>
            <a:ext cx="4884919" cy="4407387"/>
          </a:xfrm>
          <a:prstGeom prst="rect">
            <a:avLst/>
          </a:prstGeom>
        </p:spPr>
      </p:pic>
    </p:spTree>
    <p:extLst>
      <p:ext uri="{BB962C8B-B14F-4D97-AF65-F5344CB8AC3E}">
        <p14:creationId xmlns:p14="http://schemas.microsoft.com/office/powerpoint/2010/main" val="398977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5759405" cy="4978998"/>
          </a:xfrm>
        </p:spPr>
        <p:txBody>
          <a:bodyPr vert="horz" lIns="91440" tIns="45720" rIns="91440" bIns="45720" rtlCol="0" anchor="ctr">
            <a:normAutofit/>
          </a:bodyPr>
          <a:lstStyle/>
          <a:p>
            <a:r>
              <a:rPr lang="en-US" sz="5400" dirty="0">
                <a:ea typeface="+mj-lt"/>
                <a:cs typeface="+mj-lt"/>
              </a:rPr>
              <a:t>Results: Second</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Second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11923" y="552341"/>
            <a:ext cx="6204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Economic</a:t>
            </a:r>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Stats</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11A88DC-19B1-429B-B4DA-A1404ED6745D}"/>
              </a:ext>
            </a:extLst>
          </p:cNvPr>
          <p:cNvSpPr txBox="1"/>
          <p:nvPr/>
        </p:nvSpPr>
        <p:spPr>
          <a:xfrm>
            <a:off x="7267881" y="14370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a:t>
            </a:r>
          </a:p>
        </p:txBody>
      </p:sp>
      <p:pic>
        <p:nvPicPr>
          <p:cNvPr id="9" name="Picture 9" descr="A picture containing knife&#10;&#10;Description generated with very high confidence">
            <a:extLst>
              <a:ext uri="{FF2B5EF4-FFF2-40B4-BE49-F238E27FC236}">
                <a16:creationId xmlns:a16="http://schemas.microsoft.com/office/drawing/2014/main" id="{2BE6F92C-7492-435E-99D1-79AF3964EB2B}"/>
              </a:ext>
            </a:extLst>
          </p:cNvPr>
          <p:cNvPicPr>
            <a:picLocks noChangeAspect="1"/>
          </p:cNvPicPr>
          <p:nvPr/>
        </p:nvPicPr>
        <p:blipFill>
          <a:blip r:embed="rId2"/>
          <a:stretch>
            <a:fillRect/>
          </a:stretch>
        </p:blipFill>
        <p:spPr>
          <a:xfrm>
            <a:off x="8239273" y="1529523"/>
            <a:ext cx="3942944" cy="637189"/>
          </a:xfrm>
          <a:prstGeom prst="rect">
            <a:avLst/>
          </a:prstGeom>
        </p:spPr>
      </p:pic>
      <p:sp>
        <p:nvSpPr>
          <p:cNvPr id="11" name="TextBox 10">
            <a:extLst>
              <a:ext uri="{FF2B5EF4-FFF2-40B4-BE49-F238E27FC236}">
                <a16:creationId xmlns:a16="http://schemas.microsoft.com/office/drawing/2014/main" id="{52DE09BA-7F1E-4629-8C37-775B59FDC6A7}"/>
              </a:ext>
            </a:extLst>
          </p:cNvPr>
          <p:cNvSpPr txBox="1"/>
          <p:nvPr/>
        </p:nvSpPr>
        <p:spPr>
          <a:xfrm>
            <a:off x="7312947" y="23749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Median</a:t>
            </a:r>
          </a:p>
        </p:txBody>
      </p:sp>
      <p:pic>
        <p:nvPicPr>
          <p:cNvPr id="12" name="Picture 12" descr="A picture containing knife, table&#10;&#10;Description generated with very high confidence">
            <a:extLst>
              <a:ext uri="{FF2B5EF4-FFF2-40B4-BE49-F238E27FC236}">
                <a16:creationId xmlns:a16="http://schemas.microsoft.com/office/drawing/2014/main" id="{D1C10BAA-C737-4EE1-ACFC-A6B0853E6424}"/>
              </a:ext>
            </a:extLst>
          </p:cNvPr>
          <p:cNvPicPr>
            <a:picLocks noChangeAspect="1"/>
          </p:cNvPicPr>
          <p:nvPr/>
        </p:nvPicPr>
        <p:blipFill>
          <a:blip r:embed="rId3"/>
          <a:stretch>
            <a:fillRect/>
          </a:stretch>
        </p:blipFill>
        <p:spPr>
          <a:xfrm>
            <a:off x="8239273" y="2704209"/>
            <a:ext cx="3934837" cy="477776"/>
          </a:xfrm>
          <a:prstGeom prst="rect">
            <a:avLst/>
          </a:prstGeom>
        </p:spPr>
      </p:pic>
      <p:sp>
        <p:nvSpPr>
          <p:cNvPr id="14" name="TextBox 13">
            <a:extLst>
              <a:ext uri="{FF2B5EF4-FFF2-40B4-BE49-F238E27FC236}">
                <a16:creationId xmlns:a16="http://schemas.microsoft.com/office/drawing/2014/main" id="{230C0440-C5E1-4150-B982-8479B2F779AE}"/>
              </a:ext>
            </a:extLst>
          </p:cNvPr>
          <p:cNvSpPr txBox="1"/>
          <p:nvPr/>
        </p:nvSpPr>
        <p:spPr>
          <a:xfrm>
            <a:off x="7361585" y="3247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a:t>
            </a:r>
          </a:p>
        </p:txBody>
      </p:sp>
      <p:pic>
        <p:nvPicPr>
          <p:cNvPr id="16" name="Picture 17" descr="A picture containing table&#10;&#10;Description generated with very high confidence">
            <a:extLst>
              <a:ext uri="{FF2B5EF4-FFF2-40B4-BE49-F238E27FC236}">
                <a16:creationId xmlns:a16="http://schemas.microsoft.com/office/drawing/2014/main" id="{EB6DFD16-A3C0-46B7-A8BC-9DAC51CA72C7}"/>
              </a:ext>
            </a:extLst>
          </p:cNvPr>
          <p:cNvPicPr>
            <a:picLocks noChangeAspect="1"/>
          </p:cNvPicPr>
          <p:nvPr/>
        </p:nvPicPr>
        <p:blipFill>
          <a:blip r:embed="rId4"/>
          <a:stretch>
            <a:fillRect/>
          </a:stretch>
        </p:blipFill>
        <p:spPr>
          <a:xfrm>
            <a:off x="8632329" y="3494365"/>
            <a:ext cx="1957088" cy="349746"/>
          </a:xfrm>
          <a:prstGeom prst="rect">
            <a:avLst/>
          </a:prstGeom>
        </p:spPr>
      </p:pic>
      <p:sp>
        <p:nvSpPr>
          <p:cNvPr id="20" name="TextBox 19">
            <a:extLst>
              <a:ext uri="{FF2B5EF4-FFF2-40B4-BE49-F238E27FC236}">
                <a16:creationId xmlns:a16="http://schemas.microsoft.com/office/drawing/2014/main" id="{9A736156-AC62-42A8-AA42-482FE91688B8}"/>
              </a:ext>
            </a:extLst>
          </p:cNvPr>
          <p:cNvSpPr txBox="1"/>
          <p:nvPr/>
        </p:nvSpPr>
        <p:spPr>
          <a:xfrm>
            <a:off x="6653581" y="37269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Correlation</a:t>
            </a:r>
          </a:p>
        </p:txBody>
      </p:sp>
      <p:sp>
        <p:nvSpPr>
          <p:cNvPr id="21" name="TextBox 20">
            <a:extLst>
              <a:ext uri="{FF2B5EF4-FFF2-40B4-BE49-F238E27FC236}">
                <a16:creationId xmlns:a16="http://schemas.microsoft.com/office/drawing/2014/main" id="{71395237-56D9-40FF-AFBF-73E7C4F3AD06}"/>
              </a:ext>
            </a:extLst>
          </p:cNvPr>
          <p:cNvSpPr txBox="1"/>
          <p:nvPr/>
        </p:nvSpPr>
        <p:spPr>
          <a:xfrm>
            <a:off x="9770829" y="4091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Regression</a:t>
            </a:r>
          </a:p>
        </p:txBody>
      </p:sp>
      <p:pic>
        <p:nvPicPr>
          <p:cNvPr id="22" name="Picture 22" descr="A picture containing bird, flower, tree&#10;&#10;Description generated with very high confidence">
            <a:extLst>
              <a:ext uri="{FF2B5EF4-FFF2-40B4-BE49-F238E27FC236}">
                <a16:creationId xmlns:a16="http://schemas.microsoft.com/office/drawing/2014/main" id="{473F2936-13F0-41E9-A86D-416D20A11006}"/>
              </a:ext>
            </a:extLst>
          </p:cNvPr>
          <p:cNvPicPr>
            <a:picLocks noChangeAspect="1"/>
          </p:cNvPicPr>
          <p:nvPr/>
        </p:nvPicPr>
        <p:blipFill>
          <a:blip r:embed="rId5"/>
          <a:stretch>
            <a:fillRect/>
          </a:stretch>
        </p:blipFill>
        <p:spPr>
          <a:xfrm>
            <a:off x="9266997" y="4810294"/>
            <a:ext cx="2905326" cy="1192501"/>
          </a:xfrm>
          <a:prstGeom prst="rect">
            <a:avLst/>
          </a:prstGeom>
        </p:spPr>
      </p:pic>
      <p:pic>
        <p:nvPicPr>
          <p:cNvPr id="24" name="Picture 24" descr="A screenshot of a cell phone&#10;&#10;Description generated with very high confidence">
            <a:extLst>
              <a:ext uri="{FF2B5EF4-FFF2-40B4-BE49-F238E27FC236}">
                <a16:creationId xmlns:a16="http://schemas.microsoft.com/office/drawing/2014/main" id="{2F1E912E-DB82-4C95-B715-793187287CF0}"/>
              </a:ext>
            </a:extLst>
          </p:cNvPr>
          <p:cNvPicPr>
            <a:picLocks noChangeAspect="1"/>
          </p:cNvPicPr>
          <p:nvPr/>
        </p:nvPicPr>
        <p:blipFill>
          <a:blip r:embed="rId6"/>
          <a:stretch>
            <a:fillRect/>
          </a:stretch>
        </p:blipFill>
        <p:spPr>
          <a:xfrm>
            <a:off x="6013315" y="4453885"/>
            <a:ext cx="3197157" cy="1687268"/>
          </a:xfrm>
          <a:prstGeom prst="rect">
            <a:avLst/>
          </a:prstGeom>
        </p:spPr>
      </p:pic>
    </p:spTree>
    <p:extLst>
      <p:ext uri="{BB962C8B-B14F-4D97-AF65-F5344CB8AC3E}">
        <p14:creationId xmlns:p14="http://schemas.microsoft.com/office/powerpoint/2010/main" val="20392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t>Results: Third</a:t>
            </a:r>
            <a:br>
              <a:rPr lang="en-US" sz="5400" dirty="0"/>
            </a:br>
            <a:r>
              <a:rPr lang="en-US" sz="5400" dirty="0"/>
              <a:t>Migration</a:t>
            </a:r>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Third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Geographical-</a:t>
            </a:r>
            <a:r>
              <a:rPr lang="en-US" sz="2000" dirty="0">
                <a:ea typeface="+mn-lt"/>
                <a:cs typeface="+mn-lt"/>
              </a:rPr>
              <a:t>Section by regions(Northeast, North Central, South, West</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A picture containing text&#10;&#10;Description generated with very high confidence">
            <a:extLst>
              <a:ext uri="{FF2B5EF4-FFF2-40B4-BE49-F238E27FC236}">
                <a16:creationId xmlns:a16="http://schemas.microsoft.com/office/drawing/2014/main" id="{322FCF46-09E9-47CD-B0A8-5C510689149B}"/>
              </a:ext>
            </a:extLst>
          </p:cNvPr>
          <p:cNvPicPr>
            <a:picLocks noChangeAspect="1"/>
          </p:cNvPicPr>
          <p:nvPr/>
        </p:nvPicPr>
        <p:blipFill>
          <a:blip r:embed="rId2"/>
          <a:stretch>
            <a:fillRect/>
          </a:stretch>
        </p:blipFill>
        <p:spPr>
          <a:xfrm>
            <a:off x="6911545" y="1748385"/>
            <a:ext cx="5162332" cy="4691501"/>
          </a:xfrm>
          <a:prstGeom prst="rect">
            <a:avLst/>
          </a:prstGeom>
        </p:spPr>
      </p:pic>
    </p:spTree>
    <p:extLst>
      <p:ext uri="{BB962C8B-B14F-4D97-AF65-F5344CB8AC3E}">
        <p14:creationId xmlns:p14="http://schemas.microsoft.com/office/powerpoint/2010/main" val="87020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859597" cy="4978998"/>
          </a:xfrm>
        </p:spPr>
        <p:txBody>
          <a:bodyPr vert="horz" lIns="91440" tIns="45720" rIns="91440" bIns="45720" rtlCol="0" anchor="ctr">
            <a:normAutofit/>
          </a:bodyPr>
          <a:lstStyle/>
          <a:p>
            <a:r>
              <a:rPr lang="en-US" sz="5400" dirty="0">
                <a:ea typeface="+mj-lt"/>
                <a:cs typeface="+mj-lt"/>
              </a:rPr>
              <a:t>Results: Third</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Third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Geographical-</a:t>
            </a:r>
            <a:r>
              <a:rPr lang="en-US" sz="2000" dirty="0">
                <a:ea typeface="+mn-lt"/>
                <a:cs typeface="+mn-lt"/>
              </a:rPr>
              <a:t>Section by regions(Northeast, North Central, South, West</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Stats</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11A88DC-19B1-429B-B4DA-A1404ED6745D}"/>
              </a:ext>
            </a:extLst>
          </p:cNvPr>
          <p:cNvSpPr txBox="1"/>
          <p:nvPr/>
        </p:nvSpPr>
        <p:spPr>
          <a:xfrm>
            <a:off x="7267881" y="14370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a:t>
            </a:r>
          </a:p>
        </p:txBody>
      </p:sp>
      <p:pic>
        <p:nvPicPr>
          <p:cNvPr id="9" name="Picture 9" descr="A picture containing knife&#10;&#10;Description generated with very high confidence">
            <a:extLst>
              <a:ext uri="{FF2B5EF4-FFF2-40B4-BE49-F238E27FC236}">
                <a16:creationId xmlns:a16="http://schemas.microsoft.com/office/drawing/2014/main" id="{2BE6F92C-7492-435E-99D1-79AF3964EB2B}"/>
              </a:ext>
            </a:extLst>
          </p:cNvPr>
          <p:cNvPicPr>
            <a:picLocks noChangeAspect="1"/>
          </p:cNvPicPr>
          <p:nvPr/>
        </p:nvPicPr>
        <p:blipFill>
          <a:blip r:embed="rId2"/>
          <a:stretch>
            <a:fillRect/>
          </a:stretch>
        </p:blipFill>
        <p:spPr>
          <a:xfrm>
            <a:off x="8393295" y="1663424"/>
            <a:ext cx="2848582" cy="393706"/>
          </a:xfrm>
          <a:prstGeom prst="rect">
            <a:avLst/>
          </a:prstGeom>
        </p:spPr>
      </p:pic>
      <p:sp>
        <p:nvSpPr>
          <p:cNvPr id="11" name="TextBox 10">
            <a:extLst>
              <a:ext uri="{FF2B5EF4-FFF2-40B4-BE49-F238E27FC236}">
                <a16:creationId xmlns:a16="http://schemas.microsoft.com/office/drawing/2014/main" id="{52DE09BA-7F1E-4629-8C37-775B59FDC6A7}"/>
              </a:ext>
            </a:extLst>
          </p:cNvPr>
          <p:cNvSpPr txBox="1"/>
          <p:nvPr/>
        </p:nvSpPr>
        <p:spPr>
          <a:xfrm>
            <a:off x="7312947" y="23749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Median</a:t>
            </a:r>
          </a:p>
        </p:txBody>
      </p:sp>
      <p:pic>
        <p:nvPicPr>
          <p:cNvPr id="12" name="Picture 12" descr="A screenshot of a cell phone&#10;&#10;Description generated with high confidence">
            <a:extLst>
              <a:ext uri="{FF2B5EF4-FFF2-40B4-BE49-F238E27FC236}">
                <a16:creationId xmlns:a16="http://schemas.microsoft.com/office/drawing/2014/main" id="{D1C10BAA-C737-4EE1-ACFC-A6B0853E6424}"/>
              </a:ext>
            </a:extLst>
          </p:cNvPr>
          <p:cNvPicPr>
            <a:picLocks noChangeAspect="1"/>
          </p:cNvPicPr>
          <p:nvPr/>
        </p:nvPicPr>
        <p:blipFill>
          <a:blip r:embed="rId3"/>
          <a:stretch>
            <a:fillRect/>
          </a:stretch>
        </p:blipFill>
        <p:spPr>
          <a:xfrm>
            <a:off x="8498677" y="2793475"/>
            <a:ext cx="2743200" cy="437052"/>
          </a:xfrm>
          <a:prstGeom prst="rect">
            <a:avLst/>
          </a:prstGeom>
        </p:spPr>
      </p:pic>
      <p:sp>
        <p:nvSpPr>
          <p:cNvPr id="14" name="TextBox 13">
            <a:extLst>
              <a:ext uri="{FF2B5EF4-FFF2-40B4-BE49-F238E27FC236}">
                <a16:creationId xmlns:a16="http://schemas.microsoft.com/office/drawing/2014/main" id="{230C0440-C5E1-4150-B982-8479B2F779AE}"/>
              </a:ext>
            </a:extLst>
          </p:cNvPr>
          <p:cNvSpPr txBox="1"/>
          <p:nvPr/>
        </p:nvSpPr>
        <p:spPr>
          <a:xfrm>
            <a:off x="7361585" y="3247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a:t>
            </a:r>
          </a:p>
        </p:txBody>
      </p:sp>
      <p:pic>
        <p:nvPicPr>
          <p:cNvPr id="16" name="Picture 17" descr="A picture containing knife&#10;&#10;Description generated with very high confidence">
            <a:extLst>
              <a:ext uri="{FF2B5EF4-FFF2-40B4-BE49-F238E27FC236}">
                <a16:creationId xmlns:a16="http://schemas.microsoft.com/office/drawing/2014/main" id="{EB6DFD16-A3C0-46B7-A8BC-9DAC51CA72C7}"/>
              </a:ext>
            </a:extLst>
          </p:cNvPr>
          <p:cNvPicPr>
            <a:picLocks noChangeAspect="1"/>
          </p:cNvPicPr>
          <p:nvPr/>
        </p:nvPicPr>
        <p:blipFill>
          <a:blip r:embed="rId4"/>
          <a:stretch>
            <a:fillRect/>
          </a:stretch>
        </p:blipFill>
        <p:spPr>
          <a:xfrm>
            <a:off x="8552852" y="3431862"/>
            <a:ext cx="2116041" cy="474753"/>
          </a:xfrm>
          <a:prstGeom prst="rect">
            <a:avLst/>
          </a:prstGeom>
        </p:spPr>
      </p:pic>
      <p:sp>
        <p:nvSpPr>
          <p:cNvPr id="20" name="TextBox 19">
            <a:extLst>
              <a:ext uri="{FF2B5EF4-FFF2-40B4-BE49-F238E27FC236}">
                <a16:creationId xmlns:a16="http://schemas.microsoft.com/office/drawing/2014/main" id="{9A736156-AC62-42A8-AA42-482FE91688B8}"/>
              </a:ext>
            </a:extLst>
          </p:cNvPr>
          <p:cNvSpPr txBox="1"/>
          <p:nvPr/>
        </p:nvSpPr>
        <p:spPr>
          <a:xfrm>
            <a:off x="6653581" y="37269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Correlation</a:t>
            </a:r>
          </a:p>
        </p:txBody>
      </p:sp>
      <p:sp>
        <p:nvSpPr>
          <p:cNvPr id="21" name="TextBox 20">
            <a:extLst>
              <a:ext uri="{FF2B5EF4-FFF2-40B4-BE49-F238E27FC236}">
                <a16:creationId xmlns:a16="http://schemas.microsoft.com/office/drawing/2014/main" id="{71395237-56D9-40FF-AFBF-73E7C4F3AD06}"/>
              </a:ext>
            </a:extLst>
          </p:cNvPr>
          <p:cNvSpPr txBox="1"/>
          <p:nvPr/>
        </p:nvSpPr>
        <p:spPr>
          <a:xfrm>
            <a:off x="9770829" y="4091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Regression</a:t>
            </a:r>
          </a:p>
        </p:txBody>
      </p:sp>
      <p:pic>
        <p:nvPicPr>
          <p:cNvPr id="22" name="Picture 22" descr="A picture containing bird, flower, tree&#10;&#10;Description generated with very high confidence">
            <a:extLst>
              <a:ext uri="{FF2B5EF4-FFF2-40B4-BE49-F238E27FC236}">
                <a16:creationId xmlns:a16="http://schemas.microsoft.com/office/drawing/2014/main" id="{473F2936-13F0-41E9-A86D-416D20A11006}"/>
              </a:ext>
            </a:extLst>
          </p:cNvPr>
          <p:cNvPicPr>
            <a:picLocks noChangeAspect="1"/>
          </p:cNvPicPr>
          <p:nvPr/>
        </p:nvPicPr>
        <p:blipFill>
          <a:blip r:embed="rId5"/>
          <a:stretch>
            <a:fillRect/>
          </a:stretch>
        </p:blipFill>
        <p:spPr>
          <a:xfrm>
            <a:off x="9396699" y="4983743"/>
            <a:ext cx="2743200" cy="813178"/>
          </a:xfrm>
          <a:prstGeom prst="rect">
            <a:avLst/>
          </a:prstGeom>
        </p:spPr>
      </p:pic>
      <p:pic>
        <p:nvPicPr>
          <p:cNvPr id="24" name="Picture 24" descr="A screenshot of a cell phone&#10;&#10;Description generated with very high confidence">
            <a:extLst>
              <a:ext uri="{FF2B5EF4-FFF2-40B4-BE49-F238E27FC236}">
                <a16:creationId xmlns:a16="http://schemas.microsoft.com/office/drawing/2014/main" id="{2F1E912E-DB82-4C95-B715-793187287CF0}"/>
              </a:ext>
            </a:extLst>
          </p:cNvPr>
          <p:cNvPicPr>
            <a:picLocks noChangeAspect="1"/>
          </p:cNvPicPr>
          <p:nvPr/>
        </p:nvPicPr>
        <p:blipFill>
          <a:blip r:embed="rId6"/>
          <a:stretch>
            <a:fillRect/>
          </a:stretch>
        </p:blipFill>
        <p:spPr>
          <a:xfrm>
            <a:off x="6005208" y="4569264"/>
            <a:ext cx="3326860" cy="824214"/>
          </a:xfrm>
          <a:prstGeom prst="rect">
            <a:avLst/>
          </a:prstGeom>
        </p:spPr>
      </p:pic>
    </p:spTree>
    <p:extLst>
      <p:ext uri="{BB962C8B-B14F-4D97-AF65-F5344CB8AC3E}">
        <p14:creationId xmlns:p14="http://schemas.microsoft.com/office/powerpoint/2010/main" val="217098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ea typeface="+mj-lt"/>
                <a:cs typeface="+mj-lt"/>
              </a:rPr>
              <a:t>Results: Third</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Third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Economical-Very</a:t>
            </a:r>
            <a:r>
              <a:rPr lang="en-US" sz="2000" dirty="0">
                <a:ea typeface="+mn-lt"/>
                <a:cs typeface="+mn-lt"/>
              </a:rPr>
              <a:t> little data available </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A close up of a map&#10;&#10;Description generated with high confidence">
            <a:extLst>
              <a:ext uri="{FF2B5EF4-FFF2-40B4-BE49-F238E27FC236}">
                <a16:creationId xmlns:a16="http://schemas.microsoft.com/office/drawing/2014/main" id="{322FCF46-09E9-47CD-B0A8-5C510689149B}"/>
              </a:ext>
            </a:extLst>
          </p:cNvPr>
          <p:cNvPicPr>
            <a:picLocks noChangeAspect="1"/>
          </p:cNvPicPr>
          <p:nvPr/>
        </p:nvPicPr>
        <p:blipFill>
          <a:blip r:embed="rId2"/>
          <a:stretch>
            <a:fillRect/>
          </a:stretch>
        </p:blipFill>
        <p:spPr>
          <a:xfrm>
            <a:off x="7097222" y="1890442"/>
            <a:ext cx="4790978" cy="4407387"/>
          </a:xfrm>
          <a:prstGeom prst="rect">
            <a:avLst/>
          </a:prstGeom>
        </p:spPr>
      </p:pic>
    </p:spTree>
    <p:extLst>
      <p:ext uri="{BB962C8B-B14F-4D97-AF65-F5344CB8AC3E}">
        <p14:creationId xmlns:p14="http://schemas.microsoft.com/office/powerpoint/2010/main" val="360831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ea typeface="+mj-lt"/>
                <a:cs typeface="+mj-lt"/>
              </a:rPr>
              <a:t>Results: Third</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Third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Economical </a:t>
            </a:r>
            <a:endParaRPr lang="en-US"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Stats</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11A88DC-19B1-429B-B4DA-A1404ED6745D}"/>
              </a:ext>
            </a:extLst>
          </p:cNvPr>
          <p:cNvSpPr txBox="1"/>
          <p:nvPr/>
        </p:nvSpPr>
        <p:spPr>
          <a:xfrm>
            <a:off x="7267881" y="14370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a:t>
            </a:r>
          </a:p>
        </p:txBody>
      </p:sp>
      <p:pic>
        <p:nvPicPr>
          <p:cNvPr id="9" name="Picture 9" descr="A picture containing knife&#10;&#10;Description generated with very high confidence">
            <a:extLst>
              <a:ext uri="{FF2B5EF4-FFF2-40B4-BE49-F238E27FC236}">
                <a16:creationId xmlns:a16="http://schemas.microsoft.com/office/drawing/2014/main" id="{2BE6F92C-7492-435E-99D1-79AF3964EB2B}"/>
              </a:ext>
            </a:extLst>
          </p:cNvPr>
          <p:cNvPicPr>
            <a:picLocks noChangeAspect="1"/>
          </p:cNvPicPr>
          <p:nvPr/>
        </p:nvPicPr>
        <p:blipFill>
          <a:blip r:embed="rId2"/>
          <a:stretch>
            <a:fillRect/>
          </a:stretch>
        </p:blipFill>
        <p:spPr>
          <a:xfrm>
            <a:off x="7010782" y="1735969"/>
            <a:ext cx="5127321" cy="641250"/>
          </a:xfrm>
          <a:prstGeom prst="rect">
            <a:avLst/>
          </a:prstGeom>
        </p:spPr>
      </p:pic>
      <p:sp>
        <p:nvSpPr>
          <p:cNvPr id="11" name="TextBox 10">
            <a:extLst>
              <a:ext uri="{FF2B5EF4-FFF2-40B4-BE49-F238E27FC236}">
                <a16:creationId xmlns:a16="http://schemas.microsoft.com/office/drawing/2014/main" id="{52DE09BA-7F1E-4629-8C37-775B59FDC6A7}"/>
              </a:ext>
            </a:extLst>
          </p:cNvPr>
          <p:cNvSpPr txBox="1"/>
          <p:nvPr/>
        </p:nvSpPr>
        <p:spPr>
          <a:xfrm>
            <a:off x="7312947" y="23749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Median</a:t>
            </a:r>
          </a:p>
        </p:txBody>
      </p:sp>
      <p:pic>
        <p:nvPicPr>
          <p:cNvPr id="12" name="Picture 12" descr="A close up of a logo&#10;&#10;Description generated with very high confidence">
            <a:extLst>
              <a:ext uri="{FF2B5EF4-FFF2-40B4-BE49-F238E27FC236}">
                <a16:creationId xmlns:a16="http://schemas.microsoft.com/office/drawing/2014/main" id="{D1C10BAA-C737-4EE1-ACFC-A6B0853E6424}"/>
              </a:ext>
            </a:extLst>
          </p:cNvPr>
          <p:cNvPicPr>
            <a:picLocks noChangeAspect="1"/>
          </p:cNvPicPr>
          <p:nvPr/>
        </p:nvPicPr>
        <p:blipFill>
          <a:blip r:embed="rId3"/>
          <a:stretch>
            <a:fillRect/>
          </a:stretch>
        </p:blipFill>
        <p:spPr>
          <a:xfrm>
            <a:off x="6555304" y="2768196"/>
            <a:ext cx="5581076" cy="371069"/>
          </a:xfrm>
          <a:prstGeom prst="rect">
            <a:avLst/>
          </a:prstGeom>
        </p:spPr>
      </p:pic>
      <p:sp>
        <p:nvSpPr>
          <p:cNvPr id="14" name="TextBox 13">
            <a:extLst>
              <a:ext uri="{FF2B5EF4-FFF2-40B4-BE49-F238E27FC236}">
                <a16:creationId xmlns:a16="http://schemas.microsoft.com/office/drawing/2014/main" id="{230C0440-C5E1-4150-B982-8479B2F779AE}"/>
              </a:ext>
            </a:extLst>
          </p:cNvPr>
          <p:cNvSpPr txBox="1"/>
          <p:nvPr/>
        </p:nvSpPr>
        <p:spPr>
          <a:xfrm>
            <a:off x="7361585" y="3247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a:t>
            </a:r>
          </a:p>
        </p:txBody>
      </p:sp>
      <p:pic>
        <p:nvPicPr>
          <p:cNvPr id="16" name="Picture 17" descr="A close up of a logo&#10;&#10;Description generated with very high confidence">
            <a:extLst>
              <a:ext uri="{FF2B5EF4-FFF2-40B4-BE49-F238E27FC236}">
                <a16:creationId xmlns:a16="http://schemas.microsoft.com/office/drawing/2014/main" id="{EB6DFD16-A3C0-46B7-A8BC-9DAC51CA72C7}"/>
              </a:ext>
            </a:extLst>
          </p:cNvPr>
          <p:cNvPicPr>
            <a:picLocks noChangeAspect="1"/>
          </p:cNvPicPr>
          <p:nvPr/>
        </p:nvPicPr>
        <p:blipFill>
          <a:blip r:embed="rId4"/>
          <a:stretch>
            <a:fillRect/>
          </a:stretch>
        </p:blipFill>
        <p:spPr>
          <a:xfrm>
            <a:off x="8462818" y="3249351"/>
            <a:ext cx="3497380" cy="382575"/>
          </a:xfrm>
          <a:prstGeom prst="rect">
            <a:avLst/>
          </a:prstGeom>
        </p:spPr>
      </p:pic>
      <p:sp>
        <p:nvSpPr>
          <p:cNvPr id="20" name="TextBox 19">
            <a:extLst>
              <a:ext uri="{FF2B5EF4-FFF2-40B4-BE49-F238E27FC236}">
                <a16:creationId xmlns:a16="http://schemas.microsoft.com/office/drawing/2014/main" id="{9A736156-AC62-42A8-AA42-482FE91688B8}"/>
              </a:ext>
            </a:extLst>
          </p:cNvPr>
          <p:cNvSpPr txBox="1"/>
          <p:nvPr/>
        </p:nvSpPr>
        <p:spPr>
          <a:xfrm>
            <a:off x="6653581" y="37269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Correlation</a:t>
            </a:r>
          </a:p>
        </p:txBody>
      </p:sp>
      <p:sp>
        <p:nvSpPr>
          <p:cNvPr id="21" name="TextBox 20">
            <a:extLst>
              <a:ext uri="{FF2B5EF4-FFF2-40B4-BE49-F238E27FC236}">
                <a16:creationId xmlns:a16="http://schemas.microsoft.com/office/drawing/2014/main" id="{71395237-56D9-40FF-AFBF-73E7C4F3AD06}"/>
              </a:ext>
            </a:extLst>
          </p:cNvPr>
          <p:cNvSpPr txBox="1"/>
          <p:nvPr/>
        </p:nvSpPr>
        <p:spPr>
          <a:xfrm>
            <a:off x="9770829" y="4091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Regression</a:t>
            </a:r>
          </a:p>
        </p:txBody>
      </p:sp>
      <p:pic>
        <p:nvPicPr>
          <p:cNvPr id="22" name="Picture 22" descr="A picture containing bird, flower, tree&#10;&#10;Description generated with very high confidence">
            <a:extLst>
              <a:ext uri="{FF2B5EF4-FFF2-40B4-BE49-F238E27FC236}">
                <a16:creationId xmlns:a16="http://schemas.microsoft.com/office/drawing/2014/main" id="{473F2936-13F0-41E9-A86D-416D20A11006}"/>
              </a:ext>
            </a:extLst>
          </p:cNvPr>
          <p:cNvPicPr>
            <a:picLocks noChangeAspect="1"/>
          </p:cNvPicPr>
          <p:nvPr/>
        </p:nvPicPr>
        <p:blipFill>
          <a:blip r:embed="rId5"/>
          <a:stretch>
            <a:fillRect/>
          </a:stretch>
        </p:blipFill>
        <p:spPr>
          <a:xfrm>
            <a:off x="9217405" y="4488860"/>
            <a:ext cx="2994211" cy="1450841"/>
          </a:xfrm>
          <a:prstGeom prst="rect">
            <a:avLst/>
          </a:prstGeom>
        </p:spPr>
      </p:pic>
      <p:pic>
        <p:nvPicPr>
          <p:cNvPr id="24" name="Picture 24" descr="A picture containing bird&#10;&#10;Description generated with very high confidence">
            <a:extLst>
              <a:ext uri="{FF2B5EF4-FFF2-40B4-BE49-F238E27FC236}">
                <a16:creationId xmlns:a16="http://schemas.microsoft.com/office/drawing/2014/main" id="{2F1E912E-DB82-4C95-B715-793187287CF0}"/>
              </a:ext>
            </a:extLst>
          </p:cNvPr>
          <p:cNvPicPr>
            <a:picLocks noChangeAspect="1"/>
          </p:cNvPicPr>
          <p:nvPr/>
        </p:nvPicPr>
        <p:blipFill>
          <a:blip r:embed="rId6"/>
          <a:stretch>
            <a:fillRect/>
          </a:stretch>
        </p:blipFill>
        <p:spPr>
          <a:xfrm>
            <a:off x="5408291" y="4403907"/>
            <a:ext cx="3806663" cy="1977773"/>
          </a:xfrm>
          <a:prstGeom prst="rect">
            <a:avLst/>
          </a:prstGeom>
        </p:spPr>
      </p:pic>
    </p:spTree>
    <p:extLst>
      <p:ext uri="{BB962C8B-B14F-4D97-AF65-F5344CB8AC3E}">
        <p14:creationId xmlns:p14="http://schemas.microsoft.com/office/powerpoint/2010/main" val="332135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t>Potential</a:t>
            </a:r>
            <a:br>
              <a:rPr lang="en-US" sz="5400" dirty="0"/>
            </a:br>
            <a:r>
              <a:rPr lang="en-US" sz="5400" dirty="0"/>
              <a:t>Discussions</a:t>
            </a:r>
            <a:endParaRPr lang="en-US" dirty="0"/>
          </a:p>
        </p:txBody>
      </p:sp>
      <p:sp>
        <p:nvSpPr>
          <p:cNvPr id="4" name="Content Placeholder 2">
            <a:extLst>
              <a:ext uri="{FF2B5EF4-FFF2-40B4-BE49-F238E27FC236}">
                <a16:creationId xmlns:a16="http://schemas.microsoft.com/office/drawing/2014/main" id="{D4EF81D4-B532-43F9-9970-0F77752BF273}"/>
              </a:ext>
            </a:extLst>
          </p:cNvPr>
          <p:cNvSpPr>
            <a:spLocks noGrp="1"/>
          </p:cNvSpPr>
          <p:nvPr>
            <p:ph idx="1"/>
          </p:nvPr>
        </p:nvSpPr>
        <p:spPr>
          <a:xfrm>
            <a:off x="6783561" y="778116"/>
            <a:ext cx="5264325" cy="5305653"/>
          </a:xfrm>
          <a:effectLst/>
        </p:spPr>
        <p:txBody>
          <a:bodyPr>
            <a:normAutofit/>
          </a:bodyPr>
          <a:lstStyle/>
          <a:p>
            <a:r>
              <a:rPr lang="en-US" sz="2800" dirty="0"/>
              <a:t>What are the main factors from previous Migrations that made them </a:t>
            </a:r>
            <a:r>
              <a:rPr lang="en-US" sz="2800" i="1" dirty="0"/>
              <a:t>Great </a:t>
            </a:r>
            <a:r>
              <a:rPr lang="en-US" sz="2800" dirty="0"/>
              <a:t>?</a:t>
            </a:r>
          </a:p>
          <a:p>
            <a:r>
              <a:rPr lang="en-US" sz="2800" dirty="0"/>
              <a:t>How</a:t>
            </a:r>
            <a:r>
              <a:rPr lang="en-US" sz="2800" dirty="0">
                <a:ea typeface="+mn-lt"/>
                <a:cs typeface="+mn-lt"/>
              </a:rPr>
              <a:t> does today's migration mimic the past Great Migrations ? </a:t>
            </a:r>
            <a:endParaRPr lang="en-US" sz="2800" dirty="0"/>
          </a:p>
        </p:txBody>
      </p:sp>
    </p:spTree>
    <p:extLst>
      <p:ext uri="{BB962C8B-B14F-4D97-AF65-F5344CB8AC3E}">
        <p14:creationId xmlns:p14="http://schemas.microsoft.com/office/powerpoint/2010/main" val="165674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Picture 20" descr="A picture containing train, woman, table, girl&#10;&#10;Description generated with very high confidence">
            <a:extLst>
              <a:ext uri="{FF2B5EF4-FFF2-40B4-BE49-F238E27FC236}">
                <a16:creationId xmlns:a16="http://schemas.microsoft.com/office/drawing/2014/main" id="{1DC5C127-ED09-40B6-97E6-29B087BEB34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256" r="9091" b="4224"/>
          <a:stretch/>
        </p:blipFill>
        <p:spPr>
          <a:xfrm>
            <a:off x="20" y="10"/>
            <a:ext cx="12191980" cy="6857989"/>
          </a:xfrm>
          <a:prstGeom prst="rect">
            <a:avLst/>
          </a:prstGeom>
        </p:spPr>
      </p:pic>
      <p:sp>
        <p:nvSpPr>
          <p:cNvPr id="27" name="Freeform 9">
            <a:extLst>
              <a:ext uri="{FF2B5EF4-FFF2-40B4-BE49-F238E27FC236}">
                <a16:creationId xmlns:a16="http://schemas.microsoft.com/office/drawing/2014/main" id="{7082EDE4-622F-4DCE-9A45-FF343F4DA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818965" y="-269988"/>
            <a:ext cx="4930400" cy="1559412"/>
          </a:xfrm>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C27AACC0-B441-4828-96DE-7E8A20229281}"/>
              </a:ext>
            </a:extLst>
          </p:cNvPr>
          <p:cNvSpPr>
            <a:spLocks noGrp="1"/>
          </p:cNvSpPr>
          <p:nvPr>
            <p:ph idx="1"/>
          </p:nvPr>
        </p:nvSpPr>
        <p:spPr>
          <a:xfrm>
            <a:off x="818712" y="1373095"/>
            <a:ext cx="4930651" cy="5281705"/>
          </a:xfrm>
        </p:spPr>
        <p:txBody>
          <a:bodyPr>
            <a:normAutofit fontScale="92500" lnSpcReduction="10000"/>
          </a:bodyPr>
          <a:lstStyle/>
          <a:p>
            <a:pPr>
              <a:lnSpc>
                <a:spcPct val="90000"/>
              </a:lnSpc>
            </a:pPr>
            <a:r>
              <a:rPr lang="en-US" sz="2000" b="1" dirty="0">
                <a:ea typeface="+mn-lt"/>
                <a:cs typeface="+mn-lt"/>
              </a:rPr>
              <a:t>I am analyzing the geographical and economic effects of three Great Migrations.  The goal is to </a:t>
            </a:r>
            <a:r>
              <a:rPr lang="en-US" sz="2000" dirty="0">
                <a:ea typeface="+mn-lt"/>
                <a:cs typeface="+mn-lt"/>
              </a:rPr>
              <a:t>observe the correlation of the Great Migrations of Blacks and how it aided the economic growth for the race</a:t>
            </a:r>
            <a:r>
              <a:rPr lang="en-US" sz="2000" b="1" dirty="0">
                <a:ea typeface="+mn-lt"/>
                <a:cs typeface="+mn-lt"/>
              </a:rPr>
              <a:t>. </a:t>
            </a:r>
            <a:endParaRPr lang="en-US" sz="2000" dirty="0">
              <a:ea typeface="+mn-lt"/>
              <a:cs typeface="+mn-lt"/>
            </a:endParaRPr>
          </a:p>
          <a:p>
            <a:pPr>
              <a:lnSpc>
                <a:spcPct val="90000"/>
              </a:lnSpc>
            </a:pPr>
            <a:r>
              <a:rPr lang="en-US" sz="2000" b="1" dirty="0">
                <a:ea typeface="+mn-lt"/>
                <a:cs typeface="+mn-lt"/>
              </a:rPr>
              <a:t>This is important because studying the history of growth within the Black community can also further aid and push more economic growth within the community as well.  Even though times have changed, there is still a substantial gap in the economic status of Blacks vs other races within the United States. These findings will also inevitably reveal how Blacks utilized The Great Migrations to better their economic standings.</a:t>
            </a:r>
            <a:r>
              <a:rPr lang="en-US" sz="2000" dirty="0">
                <a:ea typeface="+mn-lt"/>
                <a:cs typeface="+mn-lt"/>
              </a:rPr>
              <a:t> </a:t>
            </a:r>
            <a:endParaRPr lang="en-US" sz="2000" dirty="0"/>
          </a:p>
          <a:p>
            <a:pPr marL="0" indent="0">
              <a:lnSpc>
                <a:spcPct val="90000"/>
              </a:lnSpc>
              <a:buNone/>
            </a:pPr>
            <a:br>
              <a:rPr lang="en-US" sz="1400" dirty="0"/>
            </a:br>
            <a:endParaRPr lang="en-US" sz="1400"/>
          </a:p>
          <a:p>
            <a:pPr>
              <a:lnSpc>
                <a:spcPct val="90000"/>
              </a:lnSpc>
            </a:pPr>
            <a:endParaRPr lang="en-US" sz="1400"/>
          </a:p>
        </p:txBody>
      </p:sp>
    </p:spTree>
    <p:extLst>
      <p:ext uri="{BB962C8B-B14F-4D97-AF65-F5344CB8AC3E}">
        <p14:creationId xmlns:p14="http://schemas.microsoft.com/office/powerpoint/2010/main" val="218971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965199" y="1240780"/>
            <a:ext cx="6086857" cy="4376440"/>
          </a:xfrm>
          <a:effectLst/>
        </p:spPr>
        <p:txBody>
          <a:bodyPr vert="horz" lIns="91440" tIns="45720" rIns="91440" bIns="45720" rtlCol="0" anchor="ctr">
            <a:normAutofit/>
          </a:bodyPr>
          <a:lstStyle/>
          <a:p>
            <a:pPr algn="r"/>
            <a:r>
              <a:rPr lang="en-US" sz="4400">
                <a:solidFill>
                  <a:schemeClr val="tx1"/>
                </a:solidFill>
              </a:rPr>
              <a:t>Conclusions</a:t>
            </a:r>
          </a:p>
        </p:txBody>
      </p:sp>
      <p:cxnSp>
        <p:nvCxnSpPr>
          <p:cNvPr id="28" name="Straight Connector 27">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2313CC5-F050-4D9C-9123-90ADFB7CD4B4}"/>
              </a:ext>
            </a:extLst>
          </p:cNvPr>
          <p:cNvSpPr txBox="1"/>
          <p:nvPr/>
        </p:nvSpPr>
        <p:spPr>
          <a:xfrm>
            <a:off x="7577847" y="849549"/>
            <a:ext cx="417802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cs typeface="Arial"/>
              </a:rPr>
              <a:t>Study shows that many Blacks migrated mainly North during the First Migration. Then more blacks migrated towards the Western and Northern regions during the Second Migration. Blacks during today's migration are still steadily moving to each region with a majority making their way back South.</a:t>
            </a:r>
          </a:p>
          <a:p>
            <a:pPr>
              <a:buFont typeface="Arial"/>
              <a:buChar char="•"/>
            </a:pPr>
            <a:r>
              <a:rPr lang="en-US" dirty="0">
                <a:cs typeface="Arial"/>
              </a:rPr>
              <a:t>Study also supports the fact that Blacks migrating during each of the various time periods, aided to the economic growth of the race.</a:t>
            </a:r>
          </a:p>
        </p:txBody>
      </p:sp>
    </p:spTree>
    <p:extLst>
      <p:ext uri="{BB962C8B-B14F-4D97-AF65-F5344CB8AC3E}">
        <p14:creationId xmlns:p14="http://schemas.microsoft.com/office/powerpoint/2010/main" val="12211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5" descr="A group of people posing for the camera&#10;&#10;Description generated with high confidence">
            <a:extLst>
              <a:ext uri="{FF2B5EF4-FFF2-40B4-BE49-F238E27FC236}">
                <a16:creationId xmlns:a16="http://schemas.microsoft.com/office/drawing/2014/main" id="{D437BBFB-3BA8-4428-B38A-81696EABEB5D}"/>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r="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p:txBody>
          <a:bodyPr>
            <a:normAutofit/>
          </a:bodyPr>
          <a:lstStyle/>
          <a:p>
            <a:r>
              <a:rPr lang="en-US" dirty="0"/>
              <a:t>The Great Migrations Analyzed</a:t>
            </a:r>
          </a:p>
        </p:txBody>
      </p:sp>
      <p:graphicFrame>
        <p:nvGraphicFramePr>
          <p:cNvPr id="10" name="Content Placeholder 2" descr="Icon SmartArt">
            <a:extLst>
              <a:ext uri="{FF2B5EF4-FFF2-40B4-BE49-F238E27FC236}">
                <a16:creationId xmlns:a16="http://schemas.microsoft.com/office/drawing/2014/main" id="{C1CB8C9B-BB0F-AD4A-8ACF-2331155C35DF}"/>
              </a:ext>
            </a:extLst>
          </p:cNvPr>
          <p:cNvGraphicFramePr>
            <a:graphicFrameLocks noGrp="1"/>
          </p:cNvGraphicFramePr>
          <p:nvPr>
            <p:ph idx="1"/>
            <p:extLst>
              <p:ext uri="{D42A27DB-BD31-4B8C-83A1-F6EECF244321}">
                <p14:modId xmlns:p14="http://schemas.microsoft.com/office/powerpoint/2010/main" val="3843585439"/>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8046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Methodology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7AACC0-B441-4828-96DE-7E8A20229281}"/>
              </a:ext>
            </a:extLst>
          </p:cNvPr>
          <p:cNvSpPr>
            <a:spLocks noGrp="1"/>
          </p:cNvSpPr>
          <p:nvPr>
            <p:ph idx="1"/>
          </p:nvPr>
        </p:nvSpPr>
        <p:spPr>
          <a:xfrm>
            <a:off x="1115732" y="1714287"/>
            <a:ext cx="9966953" cy="3636511"/>
          </a:xfrm>
          <a:effectLst/>
        </p:spPr>
        <p:txBody>
          <a:bodyPr>
            <a:normAutofit/>
          </a:bodyPr>
          <a:lstStyle/>
          <a:p>
            <a:r>
              <a:rPr lang="en-US" sz="2000" b="1" dirty="0">
                <a:ea typeface="+mn-lt"/>
                <a:cs typeface="+mn-lt"/>
              </a:rPr>
              <a:t>Used </a:t>
            </a:r>
            <a:r>
              <a:rPr lang="en-US" sz="2000" b="1" dirty="0" err="1">
                <a:ea typeface="+mn-lt"/>
                <a:cs typeface="+mn-lt"/>
              </a:rPr>
              <a:t>webscraping</a:t>
            </a:r>
            <a:r>
              <a:rPr lang="en-US" sz="2000" b="1" dirty="0">
                <a:ea typeface="+mn-lt"/>
                <a:cs typeface="+mn-lt"/>
              </a:rPr>
              <a:t> to compose one large data set from multiple census.gov datasets</a:t>
            </a:r>
            <a:endParaRPr lang="en-US" sz="2000" dirty="0"/>
          </a:p>
          <a:p>
            <a:r>
              <a:rPr lang="en-US" sz="2000" b="1" dirty="0">
                <a:ea typeface="+mn-lt"/>
                <a:cs typeface="+mn-lt"/>
              </a:rPr>
              <a:t>This data allowed us to analyze firstly the geographical change during each time period and the economic differences from the beginning of the Migration until the end of it</a:t>
            </a:r>
            <a:endParaRPr lang="en-US" sz="2000" b="1" dirty="0"/>
          </a:p>
          <a:p>
            <a:r>
              <a:rPr lang="en-US" sz="2000" b="1" dirty="0">
                <a:ea typeface="+mn-lt"/>
                <a:cs typeface="+mn-lt"/>
              </a:rPr>
              <a:t>Queries from 1910-1940, 1940-1970, 1990-2000s</a:t>
            </a:r>
            <a:endParaRPr lang="en-US" sz="2000" dirty="0"/>
          </a:p>
          <a:p>
            <a:endParaRPr lang="en-US" sz="2000" dirty="0"/>
          </a:p>
        </p:txBody>
      </p:sp>
    </p:spTree>
    <p:extLst>
      <p:ext uri="{BB962C8B-B14F-4D97-AF65-F5344CB8AC3E}">
        <p14:creationId xmlns:p14="http://schemas.microsoft.com/office/powerpoint/2010/main" val="78328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a:t>Datasets</a:t>
            </a:r>
          </a:p>
        </p:txBody>
      </p:sp>
      <p:sp>
        <p:nvSpPr>
          <p:cNvPr id="3" name="TextBox 2">
            <a:extLst>
              <a:ext uri="{FF2B5EF4-FFF2-40B4-BE49-F238E27FC236}">
                <a16:creationId xmlns:a16="http://schemas.microsoft.com/office/drawing/2014/main" id="{1E666EA6-C87C-485F-8C7C-E8D877815143}"/>
              </a:ext>
            </a:extLst>
          </p:cNvPr>
          <p:cNvSpPr txBox="1"/>
          <p:nvPr/>
        </p:nvSpPr>
        <p:spPr>
          <a:xfrm>
            <a:off x="6790841" y="772332"/>
            <a:ext cx="5300419"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t>Unfortunately, </a:t>
            </a:r>
            <a:r>
              <a:rPr lang="en-US" sz="3200" dirty="0" err="1"/>
              <a:t>kaggle</a:t>
            </a:r>
            <a:r>
              <a:rPr lang="en-US" sz="3200" dirty="0"/>
              <a:t> didn't have any datasets that could be used for </a:t>
            </a:r>
            <a:r>
              <a:rPr lang="en-US" sz="3200" dirty="0" err="1"/>
              <a:t>reasearch</a:t>
            </a:r>
            <a:r>
              <a:rPr lang="en-US" sz="3200" dirty="0"/>
              <a:t>. Thus, I had to find datasets from:</a:t>
            </a:r>
          </a:p>
          <a:p>
            <a:pPr marL="742950" lvl="1" indent="-285750">
              <a:buFont typeface="Arial"/>
              <a:buChar char="•"/>
            </a:pPr>
            <a:r>
              <a:rPr lang="en-US" sz="3200" dirty="0"/>
              <a:t>Census.gov Datasets</a:t>
            </a:r>
            <a:endParaRPr lang="en-US" dirty="0"/>
          </a:p>
          <a:p>
            <a:pPr marL="742950" lvl="1" indent="-285750">
              <a:buFont typeface="Arial"/>
              <a:buChar char="•"/>
            </a:pPr>
            <a:r>
              <a:rPr lang="en-US" sz="3200" dirty="0"/>
              <a:t>University Datasets</a:t>
            </a:r>
          </a:p>
        </p:txBody>
      </p:sp>
    </p:spTree>
    <p:extLst>
      <p:ext uri="{BB962C8B-B14F-4D97-AF65-F5344CB8AC3E}">
        <p14:creationId xmlns:p14="http://schemas.microsoft.com/office/powerpoint/2010/main" val="300945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Hypotheses</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7AACC0-B441-4828-96DE-7E8A20229281}"/>
              </a:ext>
            </a:extLst>
          </p:cNvPr>
          <p:cNvSpPr>
            <a:spLocks noGrp="1"/>
          </p:cNvSpPr>
          <p:nvPr>
            <p:ph idx="1"/>
          </p:nvPr>
        </p:nvSpPr>
        <p:spPr>
          <a:xfrm>
            <a:off x="1108475" y="1612687"/>
            <a:ext cx="9966953" cy="3636511"/>
          </a:xfrm>
          <a:effectLst/>
        </p:spPr>
        <p:txBody>
          <a:bodyPr>
            <a:normAutofit/>
          </a:bodyPr>
          <a:lstStyle/>
          <a:p>
            <a:r>
              <a:rPr lang="en-US" sz="2800" dirty="0"/>
              <a:t>Heading into this experiment, my initial hypotheses was </a:t>
            </a:r>
            <a:r>
              <a:rPr lang="en-US" sz="2800" dirty="0">
                <a:ea typeface="+mn-lt"/>
                <a:cs typeface="+mn-lt"/>
              </a:rPr>
              <a:t>that each migration helped bridge the economic gap between Blacks and other racial counterparts, but there remains a significant gap due to other reasons, like the resources gap. </a:t>
            </a:r>
            <a:endParaRPr lang="en-US" sz="2800"/>
          </a:p>
        </p:txBody>
      </p:sp>
    </p:spTree>
    <p:extLst>
      <p:ext uri="{BB962C8B-B14F-4D97-AF65-F5344CB8AC3E}">
        <p14:creationId xmlns:p14="http://schemas.microsoft.com/office/powerpoint/2010/main" val="397337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t>Results: First </a:t>
            </a:r>
            <a:br>
              <a:rPr lang="en-US" sz="5400" dirty="0"/>
            </a:br>
            <a:r>
              <a:rPr lang="en-US" sz="5400" dirty="0"/>
              <a:t>Migration</a:t>
            </a:r>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First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Geographical-</a:t>
            </a:r>
            <a:r>
              <a:rPr lang="en-US" sz="2000" dirty="0">
                <a:ea typeface="+mn-lt"/>
                <a:cs typeface="+mn-lt"/>
              </a:rPr>
              <a:t>Section by regions(Northeast, North Central, South, West</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A close up of a map&#10;&#10;Description generated with high confidence">
            <a:extLst>
              <a:ext uri="{FF2B5EF4-FFF2-40B4-BE49-F238E27FC236}">
                <a16:creationId xmlns:a16="http://schemas.microsoft.com/office/drawing/2014/main" id="{322FCF46-09E9-47CD-B0A8-5C510689149B}"/>
              </a:ext>
            </a:extLst>
          </p:cNvPr>
          <p:cNvPicPr>
            <a:picLocks noChangeAspect="1"/>
          </p:cNvPicPr>
          <p:nvPr/>
        </p:nvPicPr>
        <p:blipFill>
          <a:blip r:embed="rId2"/>
          <a:stretch>
            <a:fillRect/>
          </a:stretch>
        </p:blipFill>
        <p:spPr>
          <a:xfrm>
            <a:off x="6881247" y="1748385"/>
            <a:ext cx="5222928" cy="4691501"/>
          </a:xfrm>
          <a:prstGeom prst="rect">
            <a:avLst/>
          </a:prstGeom>
        </p:spPr>
      </p:pic>
    </p:spTree>
    <p:extLst>
      <p:ext uri="{BB962C8B-B14F-4D97-AF65-F5344CB8AC3E}">
        <p14:creationId xmlns:p14="http://schemas.microsoft.com/office/powerpoint/2010/main" val="182518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ea typeface="+mj-lt"/>
                <a:cs typeface="+mj-lt"/>
              </a:rPr>
              <a:t>Results: First </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First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Geographical-</a:t>
            </a:r>
            <a:r>
              <a:rPr lang="en-US" sz="2000" dirty="0">
                <a:ea typeface="+mn-lt"/>
                <a:cs typeface="+mn-lt"/>
              </a:rPr>
              <a:t>Section by regions(Northeast, North Central, South, West</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Summary Stats</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8" name="TextBox 7">
            <a:extLst>
              <a:ext uri="{FF2B5EF4-FFF2-40B4-BE49-F238E27FC236}">
                <a16:creationId xmlns:a16="http://schemas.microsoft.com/office/drawing/2014/main" id="{511A88DC-19B1-429B-B4DA-A1404ED6745D}"/>
              </a:ext>
            </a:extLst>
          </p:cNvPr>
          <p:cNvSpPr txBox="1"/>
          <p:nvPr/>
        </p:nvSpPr>
        <p:spPr>
          <a:xfrm>
            <a:off x="7267881" y="14370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Mean</a:t>
            </a:r>
          </a:p>
        </p:txBody>
      </p:sp>
      <p:pic>
        <p:nvPicPr>
          <p:cNvPr id="9" name="Picture 9" descr="A picture containing knife&#10;&#10;Description generated with very high confidence">
            <a:extLst>
              <a:ext uri="{FF2B5EF4-FFF2-40B4-BE49-F238E27FC236}">
                <a16:creationId xmlns:a16="http://schemas.microsoft.com/office/drawing/2014/main" id="{2BE6F92C-7492-435E-99D1-79AF3964EB2B}"/>
              </a:ext>
            </a:extLst>
          </p:cNvPr>
          <p:cNvPicPr>
            <a:picLocks noChangeAspect="1"/>
          </p:cNvPicPr>
          <p:nvPr/>
        </p:nvPicPr>
        <p:blipFill>
          <a:blip r:embed="rId2"/>
          <a:stretch>
            <a:fillRect/>
          </a:stretch>
        </p:blipFill>
        <p:spPr>
          <a:xfrm>
            <a:off x="8393295" y="1554606"/>
            <a:ext cx="2848582" cy="611343"/>
          </a:xfrm>
          <a:prstGeom prst="rect">
            <a:avLst/>
          </a:prstGeom>
        </p:spPr>
      </p:pic>
      <p:sp>
        <p:nvSpPr>
          <p:cNvPr id="11" name="TextBox 10">
            <a:extLst>
              <a:ext uri="{FF2B5EF4-FFF2-40B4-BE49-F238E27FC236}">
                <a16:creationId xmlns:a16="http://schemas.microsoft.com/office/drawing/2014/main" id="{52DE09BA-7F1E-4629-8C37-775B59FDC6A7}"/>
              </a:ext>
            </a:extLst>
          </p:cNvPr>
          <p:cNvSpPr txBox="1"/>
          <p:nvPr/>
        </p:nvSpPr>
        <p:spPr>
          <a:xfrm>
            <a:off x="7312947" y="23749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Median</a:t>
            </a:r>
          </a:p>
        </p:txBody>
      </p:sp>
      <p:pic>
        <p:nvPicPr>
          <p:cNvPr id="12" name="Picture 12" descr="A picture containing knife&#10;&#10;Description generated with very high confidence">
            <a:extLst>
              <a:ext uri="{FF2B5EF4-FFF2-40B4-BE49-F238E27FC236}">
                <a16:creationId xmlns:a16="http://schemas.microsoft.com/office/drawing/2014/main" id="{D1C10BAA-C737-4EE1-ACFC-A6B0853E6424}"/>
              </a:ext>
            </a:extLst>
          </p:cNvPr>
          <p:cNvPicPr>
            <a:picLocks noChangeAspect="1"/>
          </p:cNvPicPr>
          <p:nvPr/>
        </p:nvPicPr>
        <p:blipFill>
          <a:blip r:embed="rId3"/>
          <a:stretch>
            <a:fillRect/>
          </a:stretch>
        </p:blipFill>
        <p:spPr>
          <a:xfrm>
            <a:off x="8498677" y="2745456"/>
            <a:ext cx="2743200" cy="533091"/>
          </a:xfrm>
          <a:prstGeom prst="rect">
            <a:avLst/>
          </a:prstGeom>
        </p:spPr>
      </p:pic>
      <p:sp>
        <p:nvSpPr>
          <p:cNvPr id="14" name="TextBox 13">
            <a:extLst>
              <a:ext uri="{FF2B5EF4-FFF2-40B4-BE49-F238E27FC236}">
                <a16:creationId xmlns:a16="http://schemas.microsoft.com/office/drawing/2014/main" id="{230C0440-C5E1-4150-B982-8479B2F779AE}"/>
              </a:ext>
            </a:extLst>
          </p:cNvPr>
          <p:cNvSpPr txBox="1"/>
          <p:nvPr/>
        </p:nvSpPr>
        <p:spPr>
          <a:xfrm>
            <a:off x="7361585" y="32478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Mode</a:t>
            </a:r>
          </a:p>
        </p:txBody>
      </p:sp>
      <p:pic>
        <p:nvPicPr>
          <p:cNvPr id="16" name="Picture 17" descr="A picture containing table&#10;&#10;Description generated with very high confidence">
            <a:extLst>
              <a:ext uri="{FF2B5EF4-FFF2-40B4-BE49-F238E27FC236}">
                <a16:creationId xmlns:a16="http://schemas.microsoft.com/office/drawing/2014/main" id="{EB6DFD16-A3C0-46B7-A8BC-9DAC51CA72C7}"/>
              </a:ext>
            </a:extLst>
          </p:cNvPr>
          <p:cNvPicPr>
            <a:picLocks noChangeAspect="1"/>
          </p:cNvPicPr>
          <p:nvPr/>
        </p:nvPicPr>
        <p:blipFill>
          <a:blip r:embed="rId4"/>
          <a:stretch>
            <a:fillRect/>
          </a:stretch>
        </p:blipFill>
        <p:spPr>
          <a:xfrm>
            <a:off x="8498677" y="3431862"/>
            <a:ext cx="2224392" cy="474753"/>
          </a:xfrm>
          <a:prstGeom prst="rect">
            <a:avLst/>
          </a:prstGeom>
        </p:spPr>
      </p:pic>
      <p:sp>
        <p:nvSpPr>
          <p:cNvPr id="20" name="TextBox 19">
            <a:extLst>
              <a:ext uri="{FF2B5EF4-FFF2-40B4-BE49-F238E27FC236}">
                <a16:creationId xmlns:a16="http://schemas.microsoft.com/office/drawing/2014/main" id="{9A736156-AC62-42A8-AA42-482FE91688B8}"/>
              </a:ext>
            </a:extLst>
          </p:cNvPr>
          <p:cNvSpPr txBox="1"/>
          <p:nvPr/>
        </p:nvSpPr>
        <p:spPr>
          <a:xfrm>
            <a:off x="6653581" y="37269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Correlation</a:t>
            </a:r>
          </a:p>
        </p:txBody>
      </p:sp>
      <p:sp>
        <p:nvSpPr>
          <p:cNvPr id="21" name="TextBox 20">
            <a:extLst>
              <a:ext uri="{FF2B5EF4-FFF2-40B4-BE49-F238E27FC236}">
                <a16:creationId xmlns:a16="http://schemas.microsoft.com/office/drawing/2014/main" id="{71395237-56D9-40FF-AFBF-73E7C4F3AD06}"/>
              </a:ext>
            </a:extLst>
          </p:cNvPr>
          <p:cNvSpPr txBox="1"/>
          <p:nvPr/>
        </p:nvSpPr>
        <p:spPr>
          <a:xfrm>
            <a:off x="9770829" y="4091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Regression</a:t>
            </a:r>
          </a:p>
        </p:txBody>
      </p:sp>
      <p:pic>
        <p:nvPicPr>
          <p:cNvPr id="22" name="Picture 22" descr="A picture containing bird, flower&#10;&#10;Description generated with very high confidence">
            <a:extLst>
              <a:ext uri="{FF2B5EF4-FFF2-40B4-BE49-F238E27FC236}">
                <a16:creationId xmlns:a16="http://schemas.microsoft.com/office/drawing/2014/main" id="{473F2936-13F0-41E9-A86D-416D20A11006}"/>
              </a:ext>
            </a:extLst>
          </p:cNvPr>
          <p:cNvPicPr>
            <a:picLocks noChangeAspect="1"/>
          </p:cNvPicPr>
          <p:nvPr/>
        </p:nvPicPr>
        <p:blipFill>
          <a:blip r:embed="rId5"/>
          <a:stretch>
            <a:fillRect/>
          </a:stretch>
        </p:blipFill>
        <p:spPr>
          <a:xfrm>
            <a:off x="9396699" y="4648082"/>
            <a:ext cx="2743200" cy="1338586"/>
          </a:xfrm>
          <a:prstGeom prst="rect">
            <a:avLst/>
          </a:prstGeom>
        </p:spPr>
      </p:pic>
      <p:pic>
        <p:nvPicPr>
          <p:cNvPr id="24" name="Picture 24" descr="A close up of text on a white background&#10;&#10;Description generated with very high confidence">
            <a:extLst>
              <a:ext uri="{FF2B5EF4-FFF2-40B4-BE49-F238E27FC236}">
                <a16:creationId xmlns:a16="http://schemas.microsoft.com/office/drawing/2014/main" id="{2F1E912E-DB82-4C95-B715-793187287CF0}"/>
              </a:ext>
            </a:extLst>
          </p:cNvPr>
          <p:cNvPicPr>
            <a:picLocks noChangeAspect="1"/>
          </p:cNvPicPr>
          <p:nvPr/>
        </p:nvPicPr>
        <p:blipFill>
          <a:blip r:embed="rId6"/>
          <a:stretch>
            <a:fillRect/>
          </a:stretch>
        </p:blipFill>
        <p:spPr>
          <a:xfrm>
            <a:off x="6224080" y="4224995"/>
            <a:ext cx="2605392" cy="2631434"/>
          </a:xfrm>
          <a:prstGeom prst="rect">
            <a:avLst/>
          </a:prstGeom>
        </p:spPr>
      </p:pic>
    </p:spTree>
    <p:extLst>
      <p:ext uri="{BB962C8B-B14F-4D97-AF65-F5344CB8AC3E}">
        <p14:creationId xmlns:p14="http://schemas.microsoft.com/office/powerpoint/2010/main" val="130067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E6C4D7-614B-4746-8DD6-66D02782380E}"/>
              </a:ext>
            </a:extLst>
          </p:cNvPr>
          <p:cNvSpPr>
            <a:spLocks noGrp="1"/>
          </p:cNvSpPr>
          <p:nvPr>
            <p:ph type="title"/>
          </p:nvPr>
        </p:nvSpPr>
        <p:spPr>
          <a:xfrm>
            <a:off x="451514" y="947607"/>
            <a:ext cx="4389427" cy="4962786"/>
          </a:xfrm>
        </p:spPr>
        <p:txBody>
          <a:bodyPr vert="horz" lIns="91440" tIns="45720" rIns="91440" bIns="45720" rtlCol="0" anchor="ctr">
            <a:normAutofit/>
          </a:bodyPr>
          <a:lstStyle/>
          <a:p>
            <a:r>
              <a:rPr lang="en-US" sz="5400" dirty="0">
                <a:ea typeface="+mj-lt"/>
                <a:cs typeface="+mj-lt"/>
              </a:rPr>
              <a:t>Results: First </a:t>
            </a:r>
            <a:br>
              <a:rPr lang="en-US" sz="5400" dirty="0">
                <a:ea typeface="+mj-lt"/>
                <a:cs typeface="+mj-lt"/>
              </a:rPr>
            </a:br>
            <a:r>
              <a:rPr lang="en-US" sz="5400" dirty="0">
                <a:ea typeface="+mj-lt"/>
                <a:cs typeface="+mj-lt"/>
              </a:rPr>
              <a:t>Migration</a:t>
            </a:r>
            <a:endParaRPr lang="en-US" dirty="0"/>
          </a:p>
        </p:txBody>
      </p:sp>
      <p:sp>
        <p:nvSpPr>
          <p:cNvPr id="3" name="TextBox 2">
            <a:extLst>
              <a:ext uri="{FF2B5EF4-FFF2-40B4-BE49-F238E27FC236}">
                <a16:creationId xmlns:a16="http://schemas.microsoft.com/office/drawing/2014/main" id="{60139E00-F6D5-41A8-BC3A-79290D3CA6D9}"/>
              </a:ext>
            </a:extLst>
          </p:cNvPr>
          <p:cNvSpPr txBox="1"/>
          <p:nvPr/>
        </p:nvSpPr>
        <p:spPr>
          <a:xfrm>
            <a:off x="4995620" y="126568"/>
            <a:ext cx="61528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First Migration</a:t>
            </a:r>
          </a:p>
        </p:txBody>
      </p:sp>
      <p:sp>
        <p:nvSpPr>
          <p:cNvPr id="4" name="TextBox 3">
            <a:extLst>
              <a:ext uri="{FF2B5EF4-FFF2-40B4-BE49-F238E27FC236}">
                <a16:creationId xmlns:a16="http://schemas.microsoft.com/office/drawing/2014/main" id="{25D0A33A-DBC2-4E41-8F2A-74155A53B331}"/>
              </a:ext>
            </a:extLst>
          </p:cNvPr>
          <p:cNvSpPr txBox="1"/>
          <p:nvPr/>
        </p:nvSpPr>
        <p:spPr>
          <a:xfrm>
            <a:off x="6003817" y="463171"/>
            <a:ext cx="6204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Economical-Very</a:t>
            </a:r>
            <a:r>
              <a:rPr lang="en-US" sz="2000" dirty="0">
                <a:ea typeface="+mn-lt"/>
                <a:cs typeface="+mn-lt"/>
              </a:rPr>
              <a:t> little data available </a:t>
            </a:r>
            <a:endParaRPr lang="en-US" sz="2000" dirty="0"/>
          </a:p>
        </p:txBody>
      </p:sp>
      <p:sp>
        <p:nvSpPr>
          <p:cNvPr id="5" name="TextBox 4">
            <a:extLst>
              <a:ext uri="{FF2B5EF4-FFF2-40B4-BE49-F238E27FC236}">
                <a16:creationId xmlns:a16="http://schemas.microsoft.com/office/drawing/2014/main" id="{D5E91E43-FD03-45D0-A976-6E255EB1F254}"/>
              </a:ext>
            </a:extLst>
          </p:cNvPr>
          <p:cNvSpPr txBox="1"/>
          <p:nvPr/>
        </p:nvSpPr>
        <p:spPr>
          <a:xfrm>
            <a:off x="6364637" y="1172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a:t>
            </a:r>
          </a:p>
        </p:txBody>
      </p:sp>
      <p:sp>
        <p:nvSpPr>
          <p:cNvPr id="6" name="TextBox 5">
            <a:extLst>
              <a:ext uri="{FF2B5EF4-FFF2-40B4-BE49-F238E27FC236}">
                <a16:creationId xmlns:a16="http://schemas.microsoft.com/office/drawing/2014/main" id="{8DD13F45-FEC1-4364-9DAB-3C550F195FB8}"/>
              </a:ext>
            </a:extLst>
          </p:cNvPr>
          <p:cNvSpPr txBox="1"/>
          <p:nvPr/>
        </p:nvSpPr>
        <p:spPr>
          <a:xfrm>
            <a:off x="5899688" y="55638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7" name="Picture 7" descr="A screenshot of a cell phone&#10;&#10;Description generated with very high confidence">
            <a:extLst>
              <a:ext uri="{FF2B5EF4-FFF2-40B4-BE49-F238E27FC236}">
                <a16:creationId xmlns:a16="http://schemas.microsoft.com/office/drawing/2014/main" id="{322FCF46-09E9-47CD-B0A8-5C510689149B}"/>
              </a:ext>
            </a:extLst>
          </p:cNvPr>
          <p:cNvPicPr>
            <a:picLocks noChangeAspect="1"/>
          </p:cNvPicPr>
          <p:nvPr/>
        </p:nvPicPr>
        <p:blipFill>
          <a:blip r:embed="rId2"/>
          <a:stretch>
            <a:fillRect/>
          </a:stretch>
        </p:blipFill>
        <p:spPr>
          <a:xfrm>
            <a:off x="6881247" y="1890442"/>
            <a:ext cx="5222928" cy="4407387"/>
          </a:xfrm>
          <a:prstGeom prst="rect">
            <a:avLst/>
          </a:prstGeom>
        </p:spPr>
      </p:pic>
    </p:spTree>
    <p:extLst>
      <p:ext uri="{BB962C8B-B14F-4D97-AF65-F5344CB8AC3E}">
        <p14:creationId xmlns:p14="http://schemas.microsoft.com/office/powerpoint/2010/main" val="200211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9A5C64-37D3-4B3C-BFA0-9228D4419E7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911B69-FAC0-4C53-ABF8-0C0398C84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FF5A01-D0F9-42B3-9083-675A5376B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Words>
  <Application>Microsoft Office PowerPoint</Application>
  <PresentationFormat>Widescreen</PresentationFormat>
  <Paragraphs>15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Quotable</vt:lpstr>
      <vt:lpstr>  Blacks and Our Pursuit of the American Dream:  An Analysis of The Great Migration of Blacks and Wealth   </vt:lpstr>
      <vt:lpstr>Problem Statement</vt:lpstr>
      <vt:lpstr>The Great Migrations Analyzed</vt:lpstr>
      <vt:lpstr>Methodology</vt:lpstr>
      <vt:lpstr>Datasets</vt:lpstr>
      <vt:lpstr>Hypotheses</vt:lpstr>
      <vt:lpstr>Results: First  Migration</vt:lpstr>
      <vt:lpstr>Results: First  Migration</vt:lpstr>
      <vt:lpstr>Results: First  Migration</vt:lpstr>
      <vt:lpstr>Results: First  Migration</vt:lpstr>
      <vt:lpstr>Results: Second Migration</vt:lpstr>
      <vt:lpstr>Results: Second Migration</vt:lpstr>
      <vt:lpstr>Results: Second Migration</vt:lpstr>
      <vt:lpstr>Results: Second Migration</vt:lpstr>
      <vt:lpstr>Results: Third Migration</vt:lpstr>
      <vt:lpstr>Results: Third Migration</vt:lpstr>
      <vt:lpstr>Results: Third Migration</vt:lpstr>
      <vt:lpstr>Results: Third Migration</vt:lpstr>
      <vt:lpstr>Potential 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Agency Quotable Design</dc:title>
  <dc:creator/>
  <cp:lastModifiedBy/>
  <cp:revision>606</cp:revision>
  <dcterms:created xsi:type="dcterms:W3CDTF">2019-12-19T04:11:40Z</dcterms:created>
  <dcterms:modified xsi:type="dcterms:W3CDTF">2020-01-16T01:08:15Z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