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nton" charset="1" panose="00000500000000000000"/>
      <p:regular r:id="rId23"/>
    </p:embeddedFont>
    <p:embeddedFont>
      <p:font typeface="Montserrat" charset="1" panose="00000500000000000000"/>
      <p:regular r:id="rId24"/>
    </p:embeddedFont>
    <p:embeddedFont>
      <p:font typeface="Montserrat Bold" charset="1" panose="00000800000000000000"/>
      <p:regular r:id="rId25"/>
    </p:embeddedFont>
    <p:embeddedFont>
      <p:font typeface="Open San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29519" y="3638550"/>
            <a:ext cx="14228962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9"/>
              </a:lnSpc>
            </a:pPr>
            <a:r>
              <a:rPr lang="en-US" sz="989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CUSTOMER SEGMENTATION ANALYSIS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32930" y="7610611"/>
            <a:ext cx="1191540" cy="119154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29951" y="8602368"/>
            <a:ext cx="399568" cy="3995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2721" y="1799732"/>
            <a:ext cx="311959" cy="3119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5691" y="432930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768628" y="627099"/>
            <a:ext cx="997371" cy="9973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018243" y="6703565"/>
            <a:ext cx="4791499" cy="2554735"/>
          </a:xfrm>
          <a:custGeom>
            <a:avLst/>
            <a:gdLst/>
            <a:ahLst/>
            <a:cxnLst/>
            <a:rect r="r" b="b" t="t" l="l"/>
            <a:pathLst>
              <a:path h="2554735" w="4791499">
                <a:moveTo>
                  <a:pt x="0" y="0"/>
                </a:moveTo>
                <a:lnTo>
                  <a:pt x="4791500" y="0"/>
                </a:lnTo>
                <a:lnTo>
                  <a:pt x="4791500" y="2554735"/>
                </a:lnTo>
                <a:lnTo>
                  <a:pt x="0" y="2554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018243" y="4128751"/>
            <a:ext cx="4384717" cy="2029497"/>
          </a:xfrm>
          <a:custGeom>
            <a:avLst/>
            <a:gdLst/>
            <a:ahLst/>
            <a:cxnLst/>
            <a:rect r="r" b="b" t="t" l="l"/>
            <a:pathLst>
              <a:path h="2029497" w="4384717">
                <a:moveTo>
                  <a:pt x="0" y="0"/>
                </a:moveTo>
                <a:lnTo>
                  <a:pt x="4384717" y="0"/>
                </a:lnTo>
                <a:lnTo>
                  <a:pt x="4384717" y="2029498"/>
                </a:lnTo>
                <a:lnTo>
                  <a:pt x="0" y="2029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018243" y="1624470"/>
            <a:ext cx="3104041" cy="1932971"/>
          </a:xfrm>
          <a:custGeom>
            <a:avLst/>
            <a:gdLst/>
            <a:ahLst/>
            <a:cxnLst/>
            <a:rect r="r" b="b" t="t" l="l"/>
            <a:pathLst>
              <a:path h="1932971" w="3104041">
                <a:moveTo>
                  <a:pt x="0" y="0"/>
                </a:moveTo>
                <a:lnTo>
                  <a:pt x="3104042" y="0"/>
                </a:lnTo>
                <a:lnTo>
                  <a:pt x="3104042" y="1932971"/>
                </a:lnTo>
                <a:lnTo>
                  <a:pt x="0" y="193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753887" y="6345294"/>
            <a:ext cx="5638713" cy="3602511"/>
          </a:xfrm>
          <a:custGeom>
            <a:avLst/>
            <a:gdLst/>
            <a:ahLst/>
            <a:cxnLst/>
            <a:rect r="r" b="b" t="t" l="l"/>
            <a:pathLst>
              <a:path h="3602511" w="5638713">
                <a:moveTo>
                  <a:pt x="0" y="0"/>
                </a:moveTo>
                <a:lnTo>
                  <a:pt x="5638713" y="0"/>
                </a:lnTo>
                <a:lnTo>
                  <a:pt x="5638713" y="3602511"/>
                </a:lnTo>
                <a:lnTo>
                  <a:pt x="0" y="36025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296783" y="247157"/>
            <a:ext cx="591365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sz="71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MEASURES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53887" y="1500645"/>
            <a:ext cx="8012112" cy="5433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DAX CALCULATION:</a:t>
            </a:r>
          </a:p>
          <a:p>
            <a:pPr algn="l">
              <a:lnSpc>
                <a:spcPts val="5284"/>
              </a:lnSpc>
            </a:pPr>
          </a:p>
          <a:p>
            <a:pPr algn="l">
              <a:lnSpc>
                <a:spcPts val="3963"/>
              </a:lnSpc>
            </a:pPr>
            <a:r>
              <a:rPr lang="en-US" sz="2331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majorly used DAX measures are attach in this slide , The measeure like </a:t>
            </a:r>
          </a:p>
          <a:p>
            <a:pPr algn="l" marL="503311" indent="-251656" lvl="1">
              <a:lnSpc>
                <a:spcPts val="3963"/>
              </a:lnSpc>
              <a:buAutoNum type="arabicPeriod" startAt="1"/>
            </a:pPr>
            <a:r>
              <a:rPr lang="en-US" b="true" sz="233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Average order value (AOV) per order</a:t>
            </a:r>
          </a:p>
          <a:p>
            <a:pPr algn="l" marL="503311" indent="-251656" lvl="1">
              <a:lnSpc>
                <a:spcPts val="3963"/>
              </a:lnSpc>
              <a:buAutoNum type="arabicPeriod" startAt="1"/>
            </a:pPr>
            <a:r>
              <a:rPr lang="en-US" b="true" sz="233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Average order value (AOV) per customer</a:t>
            </a:r>
          </a:p>
          <a:p>
            <a:pPr algn="l" marL="503311" indent="-251656" lvl="1">
              <a:lnSpc>
                <a:spcPts val="3963"/>
              </a:lnSpc>
              <a:buAutoNum type="arabicPeriod" startAt="1"/>
            </a:pPr>
            <a:r>
              <a:rPr lang="en-US" b="true" sz="233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Sales Growth % over year</a:t>
            </a:r>
          </a:p>
          <a:p>
            <a:pPr algn="l">
              <a:lnSpc>
                <a:spcPts val="3963"/>
              </a:lnSpc>
            </a:pPr>
            <a:r>
              <a:rPr lang="en-US" sz="2331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4.Customer  lifetime</a:t>
            </a:r>
            <a:r>
              <a:rPr lang="en-US" sz="2331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value</a:t>
            </a:r>
          </a:p>
          <a:p>
            <a:pPr algn="l">
              <a:lnSpc>
                <a:spcPts val="5661"/>
              </a:lnSpc>
            </a:pPr>
          </a:p>
          <a:p>
            <a:pPr algn="l" marL="0" indent="0" lvl="0">
              <a:lnSpc>
                <a:spcPts val="452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2721" y="1799732"/>
            <a:ext cx="311959" cy="3119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5691" y="432930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768628" y="627099"/>
            <a:ext cx="997371" cy="9973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2991" y="2484825"/>
            <a:ext cx="10509998" cy="4556449"/>
          </a:xfrm>
          <a:custGeom>
            <a:avLst/>
            <a:gdLst/>
            <a:ahLst/>
            <a:cxnLst/>
            <a:rect r="r" b="b" t="t" l="l"/>
            <a:pathLst>
              <a:path h="4556449" w="10509998">
                <a:moveTo>
                  <a:pt x="0" y="0"/>
                </a:moveTo>
                <a:lnTo>
                  <a:pt x="10509997" y="0"/>
                </a:lnTo>
                <a:lnTo>
                  <a:pt x="10509997" y="4556449"/>
                </a:lnTo>
                <a:lnTo>
                  <a:pt x="0" y="4556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556000" y="247157"/>
            <a:ext cx="11401778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sz="71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REGIONAL SALES &amp; ORDER VALUE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70541" y="2361000"/>
            <a:ext cx="7217459" cy="813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PIE and DONUT VISUAL: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Pie charts provide a proportional view of average order value across regions, focusing on both customers and orders.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 Similar to a pie chart but with a hollow center, making it visually cleaner and allowing space for a label or additional information in the middle.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556000" y="1559471"/>
            <a:ext cx="140734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Average Order Value per Customer and Order for regions like West, East, Central, and South.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2991" y="6390075"/>
            <a:ext cx="16886309" cy="307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INSIGHTS:</a:t>
            </a:r>
          </a:p>
          <a:p>
            <a:pPr algn="l">
              <a:lnSpc>
                <a:spcPts val="4079"/>
              </a:lnSpc>
            </a:pPr>
            <a:r>
              <a:rPr lang="en-US" sz="23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399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Highest order values are in the East and South.  </a:t>
            </a:r>
          </a:p>
          <a:p>
            <a:pPr algn="l">
              <a:lnSpc>
                <a:spcPts val="4079"/>
              </a:lnSpc>
            </a:pPr>
            <a:r>
              <a:rPr lang="en-US" sz="2399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 West has the lowest average but may have a higher customer count.</a:t>
            </a:r>
          </a:p>
          <a:p>
            <a:pPr algn="l" marL="0" indent="0" lvl="0">
              <a:lnSpc>
                <a:spcPts val="4079"/>
              </a:lnSpc>
              <a:spcBef>
                <a:spcPct val="0"/>
              </a:spcBef>
            </a:pPr>
            <a:r>
              <a:rPr lang="en-US" sz="2399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 The chart shows the "Region wise Average Order Value per Orders," with the South region having the highest average order value, followed closely by the East region.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2721" y="1799732"/>
            <a:ext cx="311959" cy="3119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5691" y="432930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313247" y="9788315"/>
            <a:ext cx="997371" cy="9973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85439" y="6393006"/>
            <a:ext cx="8593747" cy="3710936"/>
          </a:xfrm>
          <a:custGeom>
            <a:avLst/>
            <a:gdLst/>
            <a:ahLst/>
            <a:cxnLst/>
            <a:rect r="r" b="b" t="t" l="l"/>
            <a:pathLst>
              <a:path h="3710936" w="8593747">
                <a:moveTo>
                  <a:pt x="0" y="0"/>
                </a:moveTo>
                <a:lnTo>
                  <a:pt x="8593747" y="0"/>
                </a:lnTo>
                <a:lnTo>
                  <a:pt x="8593747" y="3710937"/>
                </a:lnTo>
                <a:lnTo>
                  <a:pt x="0" y="371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85439" y="2283141"/>
            <a:ext cx="5119880" cy="3893994"/>
          </a:xfrm>
          <a:custGeom>
            <a:avLst/>
            <a:gdLst/>
            <a:ahLst/>
            <a:cxnLst/>
            <a:rect r="r" b="b" t="t" l="l"/>
            <a:pathLst>
              <a:path h="3893994" w="5119880">
                <a:moveTo>
                  <a:pt x="0" y="0"/>
                </a:moveTo>
                <a:lnTo>
                  <a:pt x="5119880" y="0"/>
                </a:lnTo>
                <a:lnTo>
                  <a:pt x="5119880" y="3893994"/>
                </a:lnTo>
                <a:lnTo>
                  <a:pt x="0" y="3893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56000" y="247157"/>
            <a:ext cx="14030371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sz="71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PROFIT,SALES BY SEGMENT AND REGION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41022" y="2366412"/>
            <a:ext cx="12124976" cy="36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STACKED COLUMN CHART AND STACKED BAR CHART: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399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Stacked column charts use vertical bars, with segments representing subcategories stacked on top of each other. 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399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Stacked bar charts display data using horizontal bars, where each bar is divided into segments representing subcategories.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56000" y="1319442"/>
            <a:ext cx="15454085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Analyzing Profit and Sales trend for Consumer, Corporate, and Home Office segments and regions like East, West,  Central and South.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9021171" y="6345381"/>
            <a:ext cx="8744828" cy="337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West Region has the highest total sales, with a significant contribution from the Consumer segment.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Consumer segment contributes the highest profit across all regions, with the West and East regions leading in profitability.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2721" y="1799732"/>
            <a:ext cx="311959" cy="3119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5691" y="432930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724263" y="1135856"/>
            <a:ext cx="997371" cy="9973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91457" y="5225356"/>
            <a:ext cx="2874063" cy="3275814"/>
          </a:xfrm>
          <a:custGeom>
            <a:avLst/>
            <a:gdLst/>
            <a:ahLst/>
            <a:cxnLst/>
            <a:rect r="r" b="b" t="t" l="l"/>
            <a:pathLst>
              <a:path h="3275814" w="2874063">
                <a:moveTo>
                  <a:pt x="0" y="0"/>
                </a:moveTo>
                <a:lnTo>
                  <a:pt x="2874063" y="0"/>
                </a:lnTo>
                <a:lnTo>
                  <a:pt x="2874063" y="3275814"/>
                </a:lnTo>
                <a:lnTo>
                  <a:pt x="0" y="327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85439" y="2339683"/>
            <a:ext cx="9028486" cy="2437998"/>
          </a:xfrm>
          <a:custGeom>
            <a:avLst/>
            <a:gdLst/>
            <a:ahLst/>
            <a:cxnLst/>
            <a:rect r="r" b="b" t="t" l="l"/>
            <a:pathLst>
              <a:path h="2437998" w="9028486">
                <a:moveTo>
                  <a:pt x="0" y="0"/>
                </a:moveTo>
                <a:lnTo>
                  <a:pt x="9028485" y="0"/>
                </a:lnTo>
                <a:lnTo>
                  <a:pt x="9028485" y="2437998"/>
                </a:lnTo>
                <a:lnTo>
                  <a:pt x="0" y="243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54" t="-8542" r="-4723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70022" y="5239834"/>
            <a:ext cx="3143902" cy="3275814"/>
          </a:xfrm>
          <a:custGeom>
            <a:avLst/>
            <a:gdLst/>
            <a:ahLst/>
            <a:cxnLst/>
            <a:rect r="r" b="b" t="t" l="l"/>
            <a:pathLst>
              <a:path h="3275814" w="3143902">
                <a:moveTo>
                  <a:pt x="0" y="0"/>
                </a:moveTo>
                <a:lnTo>
                  <a:pt x="3143902" y="0"/>
                </a:lnTo>
                <a:lnTo>
                  <a:pt x="3143902" y="3275814"/>
                </a:lnTo>
                <a:lnTo>
                  <a:pt x="0" y="327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07" t="0" r="-4507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165520" y="5210877"/>
            <a:ext cx="2847252" cy="3304771"/>
          </a:xfrm>
          <a:custGeom>
            <a:avLst/>
            <a:gdLst/>
            <a:ahLst/>
            <a:cxnLst/>
            <a:rect r="r" b="b" t="t" l="l"/>
            <a:pathLst>
              <a:path h="3304771" w="2847252">
                <a:moveTo>
                  <a:pt x="0" y="0"/>
                </a:moveTo>
                <a:lnTo>
                  <a:pt x="2847252" y="0"/>
                </a:lnTo>
                <a:lnTo>
                  <a:pt x="2847252" y="3304771"/>
                </a:lnTo>
                <a:lnTo>
                  <a:pt x="0" y="33047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49" t="0" r="-1349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56000" y="247157"/>
            <a:ext cx="11401778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sz="71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USEAGE OF SLICERS AND CARDS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94013" y="2171327"/>
            <a:ext cx="7665287" cy="7283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CARDS AND SLICERS :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Cards are used to highlight key metrics like Total Sales ($2.3M) and Total Profit ($286.4K) for a quick overview.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Enables filtering by geographical regions (Central, East, South, West)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INSIGHTS: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Total Sales and Profit provide a snapshot of business performance. These numbers serve as benchmarks for evaluating trends and profitability.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Most profitable and least profitable regions</a:t>
            </a:r>
          </a:p>
          <a:p>
            <a:pPr algn="l" marL="0" indent="0" lvl="0">
              <a:lnSpc>
                <a:spcPts val="4437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400919" y="1476718"/>
            <a:ext cx="972936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Total sales and Total profit based on Year , Region &amp; Category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2721" y="1799732"/>
            <a:ext cx="311959" cy="3119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5691" y="432930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724263" y="1135856"/>
            <a:ext cx="997371" cy="9973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19983" y="2677935"/>
            <a:ext cx="6119021" cy="5927302"/>
          </a:xfrm>
          <a:custGeom>
            <a:avLst/>
            <a:gdLst/>
            <a:ahLst/>
            <a:cxnLst/>
            <a:rect r="r" b="b" t="t" l="l"/>
            <a:pathLst>
              <a:path h="5927302" w="6119021">
                <a:moveTo>
                  <a:pt x="0" y="0"/>
                </a:moveTo>
                <a:lnTo>
                  <a:pt x="6119021" y="0"/>
                </a:lnTo>
                <a:lnTo>
                  <a:pt x="6119021" y="5927303"/>
                </a:lnTo>
                <a:lnTo>
                  <a:pt x="0" y="5927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556000" y="247157"/>
            <a:ext cx="11401778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sz="71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SALES BY CATEGORY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75297" y="2554110"/>
            <a:ext cx="8479222" cy="880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6"/>
              </a:lnSpc>
            </a:pPr>
            <a:r>
              <a:rPr lang="en-US" sz="2603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FUNNEL VISUAL:</a:t>
            </a:r>
          </a:p>
          <a:p>
            <a:pPr algn="l">
              <a:lnSpc>
                <a:spcPts val="4426"/>
              </a:lnSpc>
            </a:pPr>
          </a:p>
          <a:p>
            <a:pPr algn="l">
              <a:lnSpc>
                <a:spcPts val="4086"/>
              </a:lnSpc>
            </a:pPr>
            <a:r>
              <a:rPr lang="en-US" sz="240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The funnel visual is likely used to represent a step-by-step process or hierarchical breakdown of metrics. </a:t>
            </a:r>
          </a:p>
          <a:p>
            <a:pPr algn="l">
              <a:lnSpc>
                <a:spcPts val="4086"/>
              </a:lnSpc>
            </a:pPr>
          </a:p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INSIGHTS:</a:t>
            </a:r>
          </a:p>
          <a:p>
            <a:pPr algn="l">
              <a:lnSpc>
                <a:spcPts val="4419"/>
              </a:lnSpc>
            </a:pPr>
          </a:p>
          <a:p>
            <a:pPr algn="l">
              <a:lnSpc>
                <a:spcPts val="4086"/>
              </a:lnSpc>
            </a:pPr>
            <a:r>
              <a:rPr lang="en-US" sz="240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Analyze how many customers, orders, or sales are retained at each stage.</a:t>
            </a:r>
          </a:p>
          <a:p>
            <a:pPr algn="l">
              <a:lnSpc>
                <a:spcPts val="4086"/>
              </a:lnSpc>
            </a:pPr>
          </a:p>
          <a:p>
            <a:pPr algn="l">
              <a:lnSpc>
                <a:spcPts val="4086"/>
              </a:lnSpc>
            </a:pPr>
            <a:r>
              <a:rPr lang="en-US" sz="240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Identify stages with significant drop-offs to optimize processes.</a:t>
            </a:r>
          </a:p>
          <a:p>
            <a:pPr algn="l">
              <a:lnSpc>
                <a:spcPts val="4086"/>
              </a:lnSpc>
            </a:pPr>
          </a:p>
          <a:p>
            <a:pPr algn="l">
              <a:lnSpc>
                <a:spcPts val="4086"/>
              </a:lnSpc>
            </a:pPr>
          </a:p>
          <a:p>
            <a:pPr algn="l">
              <a:lnSpc>
                <a:spcPts val="4086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 marL="0" indent="0" lvl="0">
              <a:lnSpc>
                <a:spcPts val="3771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556000" y="1586370"/>
            <a:ext cx="9966008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Sales performance for Technology, Furniture, and Office Supplies.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4552" y="874395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2721" y="1799732"/>
            <a:ext cx="311959" cy="3119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9300" y="-162840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72721" y="432930"/>
            <a:ext cx="997371" cy="9973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371406" y="2516557"/>
            <a:ext cx="5185379" cy="4765674"/>
          </a:xfrm>
          <a:custGeom>
            <a:avLst/>
            <a:gdLst/>
            <a:ahLst/>
            <a:cxnLst/>
            <a:rect r="r" b="b" t="t" l="l"/>
            <a:pathLst>
              <a:path h="4765674" w="5185379">
                <a:moveTo>
                  <a:pt x="0" y="0"/>
                </a:moveTo>
                <a:lnTo>
                  <a:pt x="5185379" y="0"/>
                </a:lnTo>
                <a:lnTo>
                  <a:pt x="5185379" y="4765674"/>
                </a:lnTo>
                <a:lnTo>
                  <a:pt x="0" y="4765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426581" y="423405"/>
            <a:ext cx="11401778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sz="71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SALES GROWTH BY YEAR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71527" y="1596441"/>
            <a:ext cx="9966008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Sales performance for Technology, Furniture, and Office Supplies.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6960627" y="2468932"/>
            <a:ext cx="10546533" cy="4708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STACKED COLUMN CHART AND STACKED BAR CHART: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Line and Stacked Column Chart combines stacked columns with a line chart in a single visualization.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is used to compare individual components (stacked values) and simultaneously visualize trends or metrics over time or categories (using the line).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960627" y="6292902"/>
            <a:ext cx="10885102" cy="312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INSIGHTS:</a:t>
            </a:r>
          </a:p>
          <a:p>
            <a:pPr algn="l">
              <a:lnSpc>
                <a:spcPts val="441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 2017 has the highest sales </a:t>
            </a:r>
          </a:p>
          <a:p>
            <a:pPr algn="l">
              <a:lnSpc>
                <a:spcPts val="4079"/>
              </a:lnSpc>
            </a:pPr>
          </a:p>
          <a:p>
            <a:pPr algn="l" marL="0" indent="0" lvl="0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Line graph shows increase in sales growth after 2015 and decrease in sales after 2016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872897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18045" y="828916"/>
            <a:ext cx="399568" cy="39956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117613" y="134423"/>
            <a:ext cx="894277" cy="89427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206414" y="3333810"/>
            <a:ext cx="16081586" cy="6938217"/>
          </a:xfrm>
          <a:custGeom>
            <a:avLst/>
            <a:gdLst/>
            <a:ahLst/>
            <a:cxnLst/>
            <a:rect r="r" b="b" t="t" l="l"/>
            <a:pathLst>
              <a:path h="6938217" w="16081586">
                <a:moveTo>
                  <a:pt x="0" y="0"/>
                </a:moveTo>
                <a:lnTo>
                  <a:pt x="16081586" y="0"/>
                </a:lnTo>
                <a:lnTo>
                  <a:pt x="16081586" y="6938217"/>
                </a:lnTo>
                <a:lnTo>
                  <a:pt x="0" y="6938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10" r="0" b="-331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28489" y="247157"/>
            <a:ext cx="1001502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GEOGRAPHIC DISTRIBUTION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06414" y="1497114"/>
            <a:ext cx="16081586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1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map visual gives a clear understanding of where customers are concentrated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1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Most customers are located in North America, with some presence in Europe and Africa. This helps in identifying potential regions for expansion or targeted marketing.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85863" y="3538238"/>
            <a:ext cx="14516274" cy="391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66"/>
              </a:lnSpc>
            </a:pPr>
            <a:r>
              <a:rPr lang="en-US" sz="25721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8916" y="8206381"/>
            <a:ext cx="1191540" cy="119154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402137" y="1525959"/>
            <a:ext cx="712885" cy="71288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402137" y="1525959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878515" y="1872876"/>
            <a:ext cx="8530971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TEAM NAME : MILKY WAY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02360" y="3634851"/>
            <a:ext cx="4883279" cy="381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TEAM MEMBERS :</a:t>
            </a:r>
          </a:p>
          <a:p>
            <a:pPr algn="just">
              <a:lnSpc>
                <a:spcPts val="347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1.Afzal Ahamed A</a:t>
            </a: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2.Pooja Bhoomigha S</a:t>
            </a: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3.Chinmay Singole</a:t>
            </a: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4.Maddela Chahna Monica</a:t>
            </a: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5.Sabareeshwaran Suresh Kumar</a:t>
            </a: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6.Taneeru Anilkumar</a:t>
            </a:r>
          </a:p>
          <a:p>
            <a:pPr algn="just">
              <a:lnSpc>
                <a:spcPts val="3359"/>
              </a:lnSpc>
            </a:p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62007" y="8311020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62840" y="9258300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062007" y="930189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664728" y="247157"/>
            <a:ext cx="4412273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INTODUCTION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10685" y="1643074"/>
            <a:ext cx="1466663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THE CUSTOMER SEGMENTATION ANALYSIS DASHBOARD IS DESIGNED TO PROVIDE INSIGHTS INTO SALES PERFORMANCE, TRENDS, AND KEY PERFORMANCE INDICATORS (KPIS). IT ENABLES USERS TO EVALUATE REGIONAL, SEGMENT-WISE, AND CATEGORY-WISE CONTRIBUTIONS TO REVENUE AND PROFITABILITY. THIS TOOL SUPPORTS DATA-DRIVEN DECISION-MAKING BY HIGHLIGHTING KEY DRIVERS OF GROWTH AND AREAS REQUIRING OPTIMIZATION.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810685" y="3610890"/>
            <a:ext cx="14666630" cy="647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21"/>
              </a:lnSpc>
            </a:pPr>
            <a:r>
              <a:rPr lang="en-US" sz="26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PURPOSE OF THE DASHBOARD:</a:t>
            </a:r>
          </a:p>
          <a:p>
            <a:pPr algn="just">
              <a:lnSpc>
                <a:spcPts val="2881"/>
              </a:lnSpc>
            </a:pPr>
          </a:p>
          <a:p>
            <a:pPr algn="just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Monitor Sales Performance: Track total sales, profit, and order volume across various dimensions such as regions and segments</a:t>
            </a:r>
          </a:p>
          <a:p>
            <a:pPr algn="just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just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Identify Trends: Analyze year-wise sales growth and category-wise contributions to revenue.</a:t>
            </a:r>
          </a:p>
          <a:p>
            <a:pPr algn="just">
              <a:lnSpc>
                <a:spcPts val="2881"/>
              </a:lnSpc>
            </a:pPr>
          </a:p>
          <a:p>
            <a:pPr algn="just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 Evaluate Regional and Segment Insights: Compare performance metrics like average order value and profitability by region and customer segment.</a:t>
            </a:r>
          </a:p>
          <a:p>
            <a:pPr algn="just">
              <a:lnSpc>
                <a:spcPts val="2881"/>
              </a:lnSpc>
            </a:pPr>
          </a:p>
          <a:p>
            <a:pPr algn="just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4. Highlight Key Drivers of Revenue: Understand the impact of product categories on overall sales and profits.</a:t>
            </a:r>
          </a:p>
          <a:p>
            <a:pPr algn="just">
              <a:lnSpc>
                <a:spcPts val="2881"/>
              </a:lnSpc>
            </a:pPr>
          </a:p>
          <a:p>
            <a:pPr algn="just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5. Support Strategic Decisions: Provide a comprehensive view of business performance to identify opportunities and address challenges.</a:t>
            </a:r>
          </a:p>
          <a:p>
            <a:pPr algn="just">
              <a:lnSpc>
                <a:spcPts val="3121"/>
              </a:lnSpc>
            </a:pPr>
          </a:p>
          <a:p>
            <a:pPr algn="just">
              <a:lnSpc>
                <a:spcPts val="498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402137" y="1525959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052134" y="133649"/>
            <a:ext cx="923253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SOURCE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52134" y="1616125"/>
            <a:ext cx="15062888" cy="801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data was sourced from multiple channels, including: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Excel File: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Containing customer orders, sales, and product information.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transactional data such as order history and regional performance metrics.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real-time updates, such as geographic customer distribution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Cleaning: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Handled Missing Values: Missing entries in key columns (e.g., sales or profit) were replaced using logical estimates or averages.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Removed Duplicates: Ensured unique entries for customer IDs, orders, and products.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Standardized Formats: Unified date formats, currency values, and regional names for consistency.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63530" y="599948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402137" y="1525959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129855" y="181731"/>
            <a:ext cx="923253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          CLEANED DATASET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498361" y="1791489"/>
            <a:ext cx="14743452" cy="7666595"/>
          </a:xfrm>
          <a:custGeom>
            <a:avLst/>
            <a:gdLst/>
            <a:ahLst/>
            <a:cxnLst/>
            <a:rect r="r" b="b" t="t" l="l"/>
            <a:pathLst>
              <a:path h="7666595" w="14743452">
                <a:moveTo>
                  <a:pt x="0" y="0"/>
                </a:moveTo>
                <a:lnTo>
                  <a:pt x="14743452" y="0"/>
                </a:lnTo>
                <a:lnTo>
                  <a:pt x="14743452" y="7666595"/>
                </a:lnTo>
                <a:lnTo>
                  <a:pt x="0" y="76665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052134" y="1229481"/>
            <a:ext cx="15062888" cy="358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6"/>
              </a:lnSpc>
              <a:spcBef>
                <a:spcPct val="0"/>
              </a:spcBef>
            </a:pPr>
          </a:p>
          <a:p>
            <a:pPr algn="l">
              <a:lnSpc>
                <a:spcPts val="4046"/>
              </a:lnSpc>
              <a:spcBef>
                <a:spcPct val="0"/>
              </a:spcBef>
            </a:pPr>
          </a:p>
          <a:p>
            <a:pPr algn="l">
              <a:lnSpc>
                <a:spcPts val="4046"/>
              </a:lnSpc>
              <a:spcBef>
                <a:spcPct val="0"/>
              </a:spcBef>
            </a:pPr>
            <a:r>
              <a:rPr lang="en-US" sz="2890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>
              <a:lnSpc>
                <a:spcPts val="3486"/>
              </a:lnSpc>
              <a:spcBef>
                <a:spcPct val="0"/>
              </a:spcBef>
            </a:pPr>
          </a:p>
          <a:p>
            <a:pPr algn="l">
              <a:lnSpc>
                <a:spcPts val="6146"/>
              </a:lnSpc>
              <a:spcBef>
                <a:spcPct val="0"/>
              </a:spcBef>
            </a:pPr>
          </a:p>
          <a:p>
            <a:pPr algn="l">
              <a:lnSpc>
                <a:spcPts val="3486"/>
              </a:lnSpc>
              <a:spcBef>
                <a:spcPct val="0"/>
              </a:spcBef>
            </a:pPr>
          </a:p>
          <a:p>
            <a:pPr algn="l">
              <a:lnSpc>
                <a:spcPts val="34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37113" y="432930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402137" y="1525959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224407" y="181731"/>
            <a:ext cx="1401740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TRANSFORMATION AND 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07176" y="1752107"/>
            <a:ext cx="14673649" cy="809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99" u="sng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Transformation:</a:t>
            </a:r>
          </a:p>
          <a:p>
            <a:pPr algn="l">
              <a:lnSpc>
                <a:spcPts val="363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Modeling for Analysis: Split raw data into manageable tables (e.g., region-wise, category-wise) and created relationships to maintain integrity.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Calculated Metrics: Added derived columns for KPIs like average order value and sales growth percentage.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Aggregations: Grouped data by regions, years, and customer segments to enable dynamic reporting.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639"/>
              </a:lnSpc>
            </a:pPr>
            <a:r>
              <a:rPr lang="en-US" sz="2599" u="sng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Challenges and Resolutions:</a:t>
            </a:r>
          </a:p>
          <a:p>
            <a:pPr algn="l">
              <a:lnSpc>
                <a:spcPts val="363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Inconsistent Data Formats: Resolved by defining custom transformations for formatting issues.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Handling Outliers: Reviewed and flagged extreme values (e.g., unusually high order amounts) to validate data accuracy.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Data Integration: Combined multiple sources using unique keys and merged tables seamlessly through Power Query.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meticulous approach ensured clean, structured data ready for analysis and visualization in Power BI.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10925" y="830924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2721" y="1799732"/>
            <a:ext cx="311959" cy="3119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5691" y="432930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768628" y="627099"/>
            <a:ext cx="997371" cy="9973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32125" y="3168995"/>
            <a:ext cx="10206968" cy="4873827"/>
          </a:xfrm>
          <a:custGeom>
            <a:avLst/>
            <a:gdLst/>
            <a:ahLst/>
            <a:cxnLst/>
            <a:rect r="r" b="b" t="t" l="l"/>
            <a:pathLst>
              <a:path h="4873827" w="10206968">
                <a:moveTo>
                  <a:pt x="0" y="0"/>
                </a:moveTo>
                <a:lnTo>
                  <a:pt x="10206968" y="0"/>
                </a:lnTo>
                <a:lnTo>
                  <a:pt x="10206968" y="4873828"/>
                </a:lnTo>
                <a:lnTo>
                  <a:pt x="0" y="4873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296783" y="247157"/>
            <a:ext cx="591365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sz="71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MODELLING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53122" y="1772281"/>
            <a:ext cx="7217459" cy="885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9"/>
              </a:lnSpc>
            </a:pPr>
            <a:r>
              <a:rPr lang="en-US" sz="26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TABLES: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sz="2400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rders Table: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Stores transactional data, including Order Date, Customer ID, Category, City, and sales-related metrics like Discount.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DimDate Table: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A date dimension that includes attributes like Day Number, Month, and Is Weekend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People Table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Contains employee or personnel information (columns not fully described)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Returns Table: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Tracks returned products, potentially including Order ID and Return Reason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2721" y="1799732"/>
            <a:ext cx="311959" cy="3119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5691" y="432930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768628" y="627099"/>
            <a:ext cx="997371" cy="9973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00196" y="4221597"/>
            <a:ext cx="7408452" cy="757217"/>
          </a:xfrm>
          <a:custGeom>
            <a:avLst/>
            <a:gdLst/>
            <a:ahLst/>
            <a:cxnLst/>
            <a:rect r="r" b="b" t="t" l="l"/>
            <a:pathLst>
              <a:path h="757217" w="7408452">
                <a:moveTo>
                  <a:pt x="0" y="0"/>
                </a:moveTo>
                <a:lnTo>
                  <a:pt x="7408452" y="0"/>
                </a:lnTo>
                <a:lnTo>
                  <a:pt x="7408452" y="757217"/>
                </a:lnTo>
                <a:lnTo>
                  <a:pt x="0" y="75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00196" y="2402853"/>
            <a:ext cx="8244484" cy="770994"/>
          </a:xfrm>
          <a:custGeom>
            <a:avLst/>
            <a:gdLst/>
            <a:ahLst/>
            <a:cxnLst/>
            <a:rect r="r" b="b" t="t" l="l"/>
            <a:pathLst>
              <a:path h="770994" w="8244484">
                <a:moveTo>
                  <a:pt x="0" y="0"/>
                </a:moveTo>
                <a:lnTo>
                  <a:pt x="8244485" y="0"/>
                </a:lnTo>
                <a:lnTo>
                  <a:pt x="8244485" y="770994"/>
                </a:lnTo>
                <a:lnTo>
                  <a:pt x="0" y="770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131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00196" y="6026564"/>
            <a:ext cx="7408452" cy="765869"/>
          </a:xfrm>
          <a:custGeom>
            <a:avLst/>
            <a:gdLst/>
            <a:ahLst/>
            <a:cxnLst/>
            <a:rect r="r" b="b" t="t" l="l"/>
            <a:pathLst>
              <a:path h="765869" w="7408452">
                <a:moveTo>
                  <a:pt x="0" y="0"/>
                </a:moveTo>
                <a:lnTo>
                  <a:pt x="7408452" y="0"/>
                </a:lnTo>
                <a:lnTo>
                  <a:pt x="7408452" y="765869"/>
                </a:lnTo>
                <a:lnTo>
                  <a:pt x="0" y="765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124" r="0" b="-612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00196" y="7707167"/>
            <a:ext cx="7408452" cy="762997"/>
          </a:xfrm>
          <a:custGeom>
            <a:avLst/>
            <a:gdLst/>
            <a:ahLst/>
            <a:cxnLst/>
            <a:rect r="r" b="b" t="t" l="l"/>
            <a:pathLst>
              <a:path h="762997" w="7408452">
                <a:moveTo>
                  <a:pt x="0" y="0"/>
                </a:moveTo>
                <a:lnTo>
                  <a:pt x="7408452" y="0"/>
                </a:lnTo>
                <a:lnTo>
                  <a:pt x="7408452" y="762997"/>
                </a:lnTo>
                <a:lnTo>
                  <a:pt x="0" y="7629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296783" y="247157"/>
            <a:ext cx="591365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sz="71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MEASURES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197632" y="2405913"/>
            <a:ext cx="7217459" cy="707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AGGREGATION:</a:t>
            </a:r>
          </a:p>
          <a:p>
            <a:pPr algn="l">
              <a:lnSpc>
                <a:spcPts val="3570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AVERAGE provides the central tendency or mean of the data.</a:t>
            </a:r>
          </a:p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SUM gives the cumulative value for a specific field.</a:t>
            </a:r>
          </a:p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MIN and MAX are used for identifying boundaries in data (smallest and largest values)</a:t>
            </a:r>
          </a:p>
          <a:p>
            <a:pPr algn="l">
              <a:lnSpc>
                <a:spcPts val="3570"/>
              </a:lnSpc>
            </a:pPr>
          </a:p>
          <a:p>
            <a:pPr algn="l">
              <a:lnSpc>
                <a:spcPts val="4079"/>
              </a:lnSpc>
            </a:pPr>
          </a:p>
          <a:p>
            <a:pPr algn="l" marL="0" indent="0" lvl="0">
              <a:lnSpc>
                <a:spcPts val="4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874395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10332" y="1431967"/>
            <a:ext cx="1191540" cy="11915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261929" y="256682"/>
            <a:ext cx="997371" cy="99737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15691" y="5143500"/>
            <a:ext cx="10952927" cy="403314"/>
          </a:xfrm>
          <a:custGeom>
            <a:avLst/>
            <a:gdLst/>
            <a:ahLst/>
            <a:cxnLst/>
            <a:rect r="r" b="b" t="t" l="l"/>
            <a:pathLst>
              <a:path h="403314" w="10952927">
                <a:moveTo>
                  <a:pt x="0" y="0"/>
                </a:moveTo>
                <a:lnTo>
                  <a:pt x="10952927" y="0"/>
                </a:lnTo>
                <a:lnTo>
                  <a:pt x="10952927" y="403314"/>
                </a:lnTo>
                <a:lnTo>
                  <a:pt x="0" y="40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81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5691" y="2890492"/>
            <a:ext cx="10952927" cy="614323"/>
          </a:xfrm>
          <a:custGeom>
            <a:avLst/>
            <a:gdLst/>
            <a:ahLst/>
            <a:cxnLst/>
            <a:rect r="r" b="b" t="t" l="l"/>
            <a:pathLst>
              <a:path h="614323" w="10952927">
                <a:moveTo>
                  <a:pt x="0" y="0"/>
                </a:moveTo>
                <a:lnTo>
                  <a:pt x="10952927" y="0"/>
                </a:lnTo>
                <a:lnTo>
                  <a:pt x="10952927" y="614322"/>
                </a:lnTo>
                <a:lnTo>
                  <a:pt x="0" y="6143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4009639"/>
            <a:ext cx="10965936" cy="565578"/>
          </a:xfrm>
          <a:custGeom>
            <a:avLst/>
            <a:gdLst/>
            <a:ahLst/>
            <a:cxnLst/>
            <a:rect r="r" b="b" t="t" l="l"/>
            <a:pathLst>
              <a:path h="565578" w="10965936">
                <a:moveTo>
                  <a:pt x="0" y="0"/>
                </a:moveTo>
                <a:lnTo>
                  <a:pt x="10965936" y="0"/>
                </a:lnTo>
                <a:lnTo>
                  <a:pt x="10965936" y="565579"/>
                </a:lnTo>
                <a:lnTo>
                  <a:pt x="0" y="565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8700" y="1672070"/>
            <a:ext cx="16737299" cy="711335"/>
          </a:xfrm>
          <a:custGeom>
            <a:avLst/>
            <a:gdLst/>
            <a:ahLst/>
            <a:cxnLst/>
            <a:rect r="r" b="b" t="t" l="l"/>
            <a:pathLst>
              <a:path h="711335" w="16737299">
                <a:moveTo>
                  <a:pt x="0" y="0"/>
                </a:moveTo>
                <a:lnTo>
                  <a:pt x="16737299" y="0"/>
                </a:lnTo>
                <a:lnTo>
                  <a:pt x="16737299" y="711335"/>
                </a:lnTo>
                <a:lnTo>
                  <a:pt x="0" y="7113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509433" y="247157"/>
            <a:ext cx="591365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sz="71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MEASURES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42286" y="2447901"/>
            <a:ext cx="5711540" cy="938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TIME INTELLIGENCE:</a:t>
            </a:r>
          </a:p>
          <a:p>
            <a:pPr algn="l">
              <a:lnSpc>
                <a:spcPts val="4419"/>
              </a:lnSpc>
            </a:pPr>
          </a:p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DATESINPERIOD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Definition: Returns a table containing a set of dates within a specific period, starting from a given date.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PREVIOUSMONTH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Definition: Returns a table containing all the dates from the previous month, based on the context of the provided date column.</a:t>
            </a:r>
          </a:p>
          <a:p>
            <a:pPr algn="l">
              <a:lnSpc>
                <a:spcPts val="3228"/>
              </a:lnSpc>
            </a:pPr>
          </a:p>
          <a:p>
            <a:pPr algn="l">
              <a:lnSpc>
                <a:spcPts val="3228"/>
              </a:lnSpc>
            </a:pPr>
          </a:p>
          <a:p>
            <a:pPr algn="l">
              <a:lnSpc>
                <a:spcPts val="3228"/>
              </a:lnSpc>
            </a:pPr>
          </a:p>
          <a:p>
            <a:pPr algn="l">
              <a:lnSpc>
                <a:spcPts val="3228"/>
              </a:lnSpc>
            </a:pPr>
          </a:p>
          <a:p>
            <a:pPr algn="l" marL="0" indent="0" lvl="0">
              <a:lnSpc>
                <a:spcPts val="3228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7259300" y="1098074"/>
            <a:ext cx="311959" cy="31195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70914" y="6184066"/>
            <a:ext cx="4951753" cy="428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 PREVIOUSDAY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Definition: Returns a table containing the dates for the previous day, based on the context of the provided date column</a:t>
            </a:r>
            <a:r>
              <a:rPr lang="en-US" b="true" sz="2400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l">
              <a:lnSpc>
                <a:spcPts val="3265"/>
              </a:lnSpc>
            </a:pPr>
          </a:p>
          <a:p>
            <a:pPr algn="l">
              <a:lnSpc>
                <a:spcPts val="3265"/>
              </a:lnSpc>
            </a:pPr>
          </a:p>
          <a:p>
            <a:pPr algn="l" marL="0" indent="0" lvl="0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668123" y="6184066"/>
            <a:ext cx="4951753" cy="428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  <a:r>
              <a:rPr lang="en-US" sz="2599" b="tru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 SAMEPERIODLASTYEAR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Definition: Returns a table containing the same dates from the previous year, based on the context of the provided date.</a:t>
            </a:r>
          </a:p>
          <a:p>
            <a:pPr algn="l">
              <a:lnSpc>
                <a:spcPts val="3265"/>
              </a:lnSpc>
            </a:pPr>
          </a:p>
          <a:p>
            <a:pPr algn="l">
              <a:lnSpc>
                <a:spcPts val="3265"/>
              </a:lnSpc>
            </a:pPr>
          </a:p>
          <a:p>
            <a:pPr algn="l" marL="0" indent="0" lvl="0">
              <a:lnSpc>
                <a:spcPts val="27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DAGXqmdzjDE</dc:identifier>
  <dcterms:modified xsi:type="dcterms:W3CDTF">2011-08-01T06:04:30Z</dcterms:modified>
  <cp:revision>1</cp:revision>
  <dc:title>Customer Segmentation Analysis</dc:title>
</cp:coreProperties>
</file>