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94" r:id="rId7"/>
    <p:sldId id="269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7" r:id="rId19"/>
    <p:sldId id="308" r:id="rId20"/>
    <p:sldId id="309" r:id="rId21"/>
    <p:sldId id="311" r:id="rId22"/>
    <p:sldId id="290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2768600" y="6616148"/>
            <a:ext cx="7974398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Machine Learning Project on </a:t>
            </a:r>
            <a:r>
              <a:rPr lang="en-US" dirty="0" err="1"/>
              <a:t>Avacado</a:t>
            </a:r>
            <a:r>
              <a:rPr lang="en-US" dirty="0"/>
              <a:t> Dataset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/>
              <a:t>Lalit </a:t>
            </a:r>
            <a:r>
              <a:rPr lang="en-US" dirty="0" err="1"/>
              <a:t>Taneja</a:t>
            </a:r>
            <a:endParaRPr lang="en-US"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Nov 2018 Cohort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33E52-B331-48CD-BF60-C6911236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8600"/>
            <a:ext cx="9601200" cy="58287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</a:t>
            </a:r>
            <a:r>
              <a:rPr lang="en-US" sz="3600" dirty="0" err="1"/>
              <a:t>Avacado</a:t>
            </a:r>
            <a:r>
              <a:rPr lang="en-US" sz="3600" dirty="0"/>
              <a:t> observations are spread with respect to type (Conventional or Organic)?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F7A1F-1D3B-42DC-BED1-261B1A66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743200"/>
            <a:ext cx="11988800" cy="52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92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for Small Bags?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D656B-53E1-4B13-975F-BBBF9441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286000"/>
            <a:ext cx="71628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132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for Small Volume (column 4046)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3FDD7-7008-40A0-9A54-9EB10A0E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286000"/>
            <a:ext cx="72390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7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for Large Bags?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3B88C-AB11-493D-A2DF-49867756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286000"/>
            <a:ext cx="72390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822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for Large Volume (column 4225)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462B3-95B6-4C01-B5C5-744E92038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286000"/>
            <a:ext cx="71628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32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for </a:t>
            </a:r>
            <a:r>
              <a:rPr lang="en-US" sz="3600" dirty="0" err="1"/>
              <a:t>XLarge</a:t>
            </a:r>
            <a:r>
              <a:rPr lang="en-US" sz="3600" dirty="0"/>
              <a:t> Bags?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AA4E1-5F17-4791-99BB-7B8D6261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286000"/>
            <a:ext cx="72390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46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for </a:t>
            </a:r>
            <a:r>
              <a:rPr lang="en-US" sz="3600" dirty="0" err="1"/>
              <a:t>XLarge</a:t>
            </a:r>
            <a:r>
              <a:rPr lang="en-US" sz="3600" dirty="0"/>
              <a:t> Volume (column 4770)?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4FF0D-EEBA-4E98-B0C6-278B46A0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286000"/>
            <a:ext cx="72390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92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Average Price Distribution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F202C-C7A6-434E-B2D6-0F9026C0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5" y="2362200"/>
            <a:ext cx="11913044" cy="55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453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Correlation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81A51-F057-4325-A750-AE349F37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362200"/>
            <a:ext cx="11988800" cy="71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95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 err="1"/>
              <a:t>y_test</a:t>
            </a:r>
            <a:r>
              <a:rPr lang="en-US" sz="3600" dirty="0"/>
              <a:t> vs predictions (Linear Regression)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2620C-F0FF-4425-BE05-A52E8A1D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8712200" cy="6086957"/>
          </a:xfrm>
          <a:prstGeom prst="rect">
            <a:avLst/>
          </a:prstGeom>
        </p:spPr>
      </p:pic>
      <p:sp>
        <p:nvSpPr>
          <p:cNvPr id="4" name="On average, Millennials and Gen. X are not able to afford buying homes in the Bay Area, but need to buy cars to get around.…">
            <a:extLst>
              <a:ext uri="{FF2B5EF4-FFF2-40B4-BE49-F238E27FC236}">
                <a16:creationId xmlns:a16="http://schemas.microsoft.com/office/drawing/2014/main" id="{6A812135-EC63-4382-A6D9-1A2AFC1F5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835" y="8575812"/>
            <a:ext cx="11988800" cy="10985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algn="just" defTabSz="479044">
              <a:spcBef>
                <a:spcPts val="1900"/>
              </a:spcBef>
              <a:buNone/>
              <a:defRPr sz="2952"/>
            </a:pPr>
            <a:r>
              <a:rPr lang="en-US" sz="2400" b="1" dirty="0"/>
              <a:t>Observation</a:t>
            </a:r>
            <a:r>
              <a:rPr lang="en-US" sz="2400" dirty="0"/>
              <a:t>: Since the RMSE from this model is low (</a:t>
            </a:r>
            <a:r>
              <a:rPr lang="en-US" sz="2400" b="1" dirty="0"/>
              <a:t>0.3009369374668302</a:t>
            </a:r>
            <a:r>
              <a:rPr lang="en-US" sz="2400" dirty="0"/>
              <a:t>), so it can be said that we have created a good model. However, I checked to be more sure by plotting the </a:t>
            </a:r>
            <a:r>
              <a:rPr lang="en-US" sz="2400" b="1" dirty="0" err="1"/>
              <a:t>y_test</a:t>
            </a:r>
            <a:r>
              <a:rPr lang="en-US" sz="2400" b="1" dirty="0"/>
              <a:t> </a:t>
            </a:r>
            <a:r>
              <a:rPr lang="en-US" sz="2400" dirty="0"/>
              <a:t>vs the </a:t>
            </a:r>
            <a:r>
              <a:rPr lang="en-US" sz="2400" b="1" dirty="0"/>
              <a:t>predictions</a:t>
            </a:r>
            <a:r>
              <a:rPr lang="en-US" sz="2400" dirty="0"/>
              <a:t>. It can be observed that there is no straight line, so it cannot be ensured that this is the best model that could be applied on our data.</a:t>
            </a:r>
          </a:p>
        </p:txBody>
      </p:sp>
    </p:spTree>
    <p:extLst>
      <p:ext uri="{BB962C8B-B14F-4D97-AF65-F5344CB8AC3E}">
        <p14:creationId xmlns:p14="http://schemas.microsoft.com/office/powerpoint/2010/main" val="1967146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Story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286000"/>
            <a:ext cx="11988800" cy="7086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/>
              <a:t>Dataset retrieved for </a:t>
            </a:r>
            <a:r>
              <a:rPr lang="en-US" sz="3200" dirty="0" err="1"/>
              <a:t>Avacados</a:t>
            </a:r>
            <a:r>
              <a:rPr lang="en-US" sz="3200" dirty="0"/>
              <a:t>, with </a:t>
            </a:r>
            <a:r>
              <a:rPr lang="en-US" sz="3200" b="1" dirty="0"/>
              <a:t>18249 observations (rows) </a:t>
            </a:r>
            <a:r>
              <a:rPr lang="en-US" sz="3200" dirty="0"/>
              <a:t>and </a:t>
            </a:r>
            <a:r>
              <a:rPr lang="en-US" sz="3200" b="1" dirty="0"/>
              <a:t>14 attributes (columns)</a:t>
            </a:r>
          </a:p>
          <a:p>
            <a:r>
              <a:rPr lang="en-US" sz="3200" dirty="0"/>
              <a:t>Dataset attributes includes the </a:t>
            </a:r>
            <a:r>
              <a:rPr lang="en-US" sz="3200" dirty="0" err="1"/>
              <a:t>Avacado’s</a:t>
            </a:r>
            <a:r>
              <a:rPr lang="en-US" sz="3200" dirty="0"/>
              <a:t> Date of Observation, Average Price, Total Volume, Total Bags, Type and Region</a:t>
            </a:r>
          </a:p>
          <a:p>
            <a:r>
              <a:rPr lang="en-US" sz="3200" dirty="0"/>
              <a:t>With the help of this dataset, I tried to predict the Average Price of </a:t>
            </a:r>
            <a:r>
              <a:rPr lang="en-US" sz="3200" dirty="0" err="1"/>
              <a:t>Avacodo</a:t>
            </a:r>
            <a:r>
              <a:rPr lang="en-US" sz="3200" dirty="0"/>
              <a:t> based on the predictor variables.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 err="1"/>
              <a:t>y_test</a:t>
            </a:r>
            <a:r>
              <a:rPr lang="en-US" sz="3600" dirty="0"/>
              <a:t> vs predictions (Decision Tree Model)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10E7B1-C770-4897-975F-B05B003D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75" y="2286000"/>
            <a:ext cx="8622425" cy="6098788"/>
          </a:xfrm>
          <a:prstGeom prst="rect">
            <a:avLst/>
          </a:prstGeom>
        </p:spPr>
      </p:pic>
      <p:sp>
        <p:nvSpPr>
          <p:cNvPr id="5" name="On average, Millennials and Gen. X are not able to afford buying homes in the Bay Area, but need to buy cars to get around.…">
            <a:extLst>
              <a:ext uri="{FF2B5EF4-FFF2-40B4-BE49-F238E27FC236}">
                <a16:creationId xmlns:a16="http://schemas.microsoft.com/office/drawing/2014/main" id="{82AFFE7D-F4DE-42BD-96C7-92E047DA6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835" y="8575812"/>
            <a:ext cx="11988800" cy="10985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algn="just" defTabSz="479044">
              <a:spcBef>
                <a:spcPts val="1900"/>
              </a:spcBef>
              <a:buNone/>
              <a:defRPr sz="2952"/>
            </a:pPr>
            <a:r>
              <a:rPr lang="en-US" sz="2400" b="1" dirty="0"/>
              <a:t>Observation</a:t>
            </a:r>
            <a:r>
              <a:rPr lang="en-US" sz="2400" dirty="0"/>
              <a:t>: Here it can be observed that we nearly have a straight line, and it seems to be </a:t>
            </a:r>
            <a:r>
              <a:rPr lang="en-US" sz="2400" b="1" dirty="0"/>
              <a:t>better than the Linear Regression Model</a:t>
            </a:r>
            <a:r>
              <a:rPr lang="en-US" sz="2400" dirty="0"/>
              <a:t>, and to be more sure I checked the RMSE. The RMSE from Decision Tree model is (</a:t>
            </a:r>
            <a:r>
              <a:rPr lang="en-US" sz="2400" b="1" dirty="0"/>
              <a:t>0.2069136541506447</a:t>
            </a:r>
            <a:r>
              <a:rPr lang="en-US" sz="2400" dirty="0"/>
              <a:t>) lower than the RMSE we got with Linear Regression model (</a:t>
            </a:r>
            <a:r>
              <a:rPr lang="en-US" sz="2400" b="1" dirty="0"/>
              <a:t>0.3009369374668302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328232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 err="1"/>
              <a:t>y_test</a:t>
            </a:r>
            <a:r>
              <a:rPr lang="en-US" sz="3600" dirty="0"/>
              <a:t> vs predictions (Random Forest Model)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0F9EB5-3E97-4E50-B29A-D58B2682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268606"/>
            <a:ext cx="6057900" cy="6057900"/>
          </a:xfrm>
          <a:prstGeom prst="rect">
            <a:avLst/>
          </a:prstGeom>
        </p:spPr>
      </p:pic>
      <p:sp>
        <p:nvSpPr>
          <p:cNvPr id="5" name="On average, Millennials and Gen. X are not able to afford buying homes in the Bay Area, but need to buy cars to get around.…">
            <a:extLst>
              <a:ext uri="{FF2B5EF4-FFF2-40B4-BE49-F238E27FC236}">
                <a16:creationId xmlns:a16="http://schemas.microsoft.com/office/drawing/2014/main" id="{3BED513F-8602-46A7-B3C1-3A27E6E30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835" y="8575812"/>
            <a:ext cx="11988800" cy="10985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just" defTabSz="479044">
              <a:spcBef>
                <a:spcPts val="1900"/>
              </a:spcBef>
              <a:buNone/>
              <a:defRPr sz="2952"/>
            </a:pPr>
            <a:r>
              <a:rPr lang="en-US" sz="2400" b="1" dirty="0"/>
              <a:t>Observation</a:t>
            </a:r>
            <a:r>
              <a:rPr lang="en-US" sz="2400" dirty="0"/>
              <a:t>: It can be observed that the RMSE from Random Forest model (</a:t>
            </a:r>
            <a:r>
              <a:rPr lang="en-US" sz="2400" b="1" dirty="0"/>
              <a:t>0.14989820107303325</a:t>
            </a:r>
            <a:r>
              <a:rPr lang="en-US" sz="2400" dirty="0"/>
              <a:t>) is lower than the Linear Regression (</a:t>
            </a:r>
            <a:r>
              <a:rPr lang="en-US" sz="2400" b="1" dirty="0"/>
              <a:t>0.3009369374668302</a:t>
            </a:r>
            <a:r>
              <a:rPr lang="en-US" sz="2400" dirty="0"/>
              <a:t>) and Decision Tree models (</a:t>
            </a:r>
            <a:r>
              <a:rPr lang="en-US" sz="2400" b="1" dirty="0"/>
              <a:t>0.2069136541506447</a:t>
            </a:r>
            <a:r>
              <a:rPr lang="en-US" sz="2400" dirty="0"/>
              <a:t>), so the Random Forest is the best model in our case.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DC8E2-A38D-443C-9DD0-20ABF7A5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0" y="3200400"/>
            <a:ext cx="3479800" cy="39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50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dirty="0"/>
              <a:t>Based on the various models applied, among Linear Regression, Decision Tree and Random Forest models, </a:t>
            </a:r>
            <a:r>
              <a:rPr lang="en-US" b="1" dirty="0"/>
              <a:t>Random Forest model </a:t>
            </a:r>
            <a:r>
              <a:rPr lang="en-US" dirty="0"/>
              <a:t>seems to be the best fit model in our case, considering the </a:t>
            </a:r>
            <a:r>
              <a:rPr lang="en-US" b="1" dirty="0"/>
              <a:t>least RMSE </a:t>
            </a:r>
            <a:r>
              <a:rPr lang="en-US" dirty="0"/>
              <a:t>among all the models</a:t>
            </a:r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in depth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3619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Total No. of records in dataset: 18,249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Total No. of columns (attributes): 14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‘Unnamed: 0’ attribute has index value, that can be ignored for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A7F300-A81F-412C-A109-E4F0D28E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5" y="5923722"/>
            <a:ext cx="12318789" cy="2971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</a:rPr>
              <a:t>This project is to predict average price of </a:t>
            </a:r>
            <a:r>
              <a:rPr lang="en-US" dirty="0" err="1">
                <a:sym typeface="Arial"/>
              </a:rPr>
              <a:t>Avacado</a:t>
            </a:r>
            <a:r>
              <a:rPr lang="en-US" dirty="0">
                <a:sym typeface="Arial"/>
              </a:rPr>
              <a:t> from the given dataset for year 2015 -2018 using various regressions and arriving at the best fit model based on least RMSE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Profiling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9659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2300" dirty="0"/>
              <a:t>Understood the data using the ‘info’, ‘</a:t>
            </a:r>
            <a:r>
              <a:rPr lang="en-US" sz="2300" dirty="0" err="1"/>
              <a:t>dtypes</a:t>
            </a:r>
            <a:r>
              <a:rPr lang="en-US" sz="2300" dirty="0"/>
              <a:t>’ and ‘describe’ methods of the </a:t>
            </a:r>
            <a:r>
              <a:rPr lang="en-US" sz="2300" dirty="0" err="1"/>
              <a:t>dataframe</a:t>
            </a:r>
            <a:r>
              <a:rPr lang="en-US" sz="2300" dirty="0"/>
              <a:t> into which data was loaded from the csv file.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2300" dirty="0"/>
              <a:t>Performed </a:t>
            </a:r>
            <a:r>
              <a:rPr lang="en-US" sz="2300" b="1" dirty="0"/>
              <a:t>pre profiling </a:t>
            </a:r>
            <a:r>
              <a:rPr lang="en-US" sz="2300" dirty="0"/>
              <a:t>using </a:t>
            </a:r>
            <a:r>
              <a:rPr lang="en-US" sz="2300" b="1" dirty="0"/>
              <a:t>pandas profiling </a:t>
            </a:r>
            <a:r>
              <a:rPr lang="en-US" sz="2300" dirty="0"/>
              <a:t>feature to understand the dataset info of each attribute and identify the values to be cleaned (refer the file </a:t>
            </a:r>
            <a:r>
              <a:rPr lang="en-US" sz="2300" i="1" dirty="0"/>
              <a:t>Avacado_before_preprocessing.html</a:t>
            </a:r>
            <a:r>
              <a:rPr lang="en-US" sz="2300" dirty="0"/>
              <a:t>)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2300" dirty="0"/>
              <a:t>Performed </a:t>
            </a:r>
            <a:r>
              <a:rPr lang="en-US" sz="2300" b="1" dirty="0"/>
              <a:t>data cleaning</a:t>
            </a:r>
            <a:r>
              <a:rPr lang="en-US" sz="2300" dirty="0"/>
              <a:t>: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300" dirty="0"/>
              <a:t>Dropped column ‘Unnamed: 0’ since it represents index values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300" dirty="0"/>
              <a:t>Split ‘Date’ column into ‘Month’ and ‘Day’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2300" dirty="0"/>
              <a:t>Performed </a:t>
            </a:r>
            <a:r>
              <a:rPr lang="en-US" sz="2300" b="1" dirty="0"/>
              <a:t>post profiling </a:t>
            </a:r>
            <a:r>
              <a:rPr lang="en-US" sz="2300" dirty="0"/>
              <a:t>using </a:t>
            </a:r>
            <a:r>
              <a:rPr lang="en-US" sz="2300" b="1" dirty="0"/>
              <a:t>pandas profiling </a:t>
            </a:r>
            <a:r>
              <a:rPr lang="en-US" sz="2300" dirty="0"/>
              <a:t>feature to ensure that the new dataset has clean values for the above mentioned columns (refer the file </a:t>
            </a:r>
            <a:r>
              <a:rPr lang="en-US" sz="2300" i="1" dirty="0"/>
              <a:t>Avacado_post_profiling.html</a:t>
            </a:r>
            <a:r>
              <a:rPr lang="en-US" sz="2300" dirty="0"/>
              <a:t>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Analysis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7270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2000" dirty="0"/>
              <a:t>Analyzed the data to understand following details and predict Average Price: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with respect to Date 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with respect to Year 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with respect to Month 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</a:t>
            </a:r>
            <a:r>
              <a:rPr lang="en-US" sz="2000" dirty="0" err="1"/>
              <a:t>Avacado</a:t>
            </a:r>
            <a:r>
              <a:rPr lang="en-US" sz="2000" dirty="0"/>
              <a:t> observations are spread with respect to type (Conventional or Organic)?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for Small Bags?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for Small Volume (column 4046) 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for Large Bags?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for Large Volume (column 4225) 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for </a:t>
            </a:r>
            <a:r>
              <a:rPr lang="en-US" sz="2000" dirty="0" err="1"/>
              <a:t>XLarge</a:t>
            </a:r>
            <a:r>
              <a:rPr lang="en-US" sz="2000" dirty="0"/>
              <a:t> Bags?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How Average Price is spread for </a:t>
            </a:r>
            <a:r>
              <a:rPr lang="en-US" sz="2000" dirty="0" err="1"/>
              <a:t>XLarge</a:t>
            </a:r>
            <a:r>
              <a:rPr lang="en-US" sz="2000" dirty="0"/>
              <a:t> Volume (column 4770)?</a:t>
            </a:r>
          </a:p>
          <a:p>
            <a:pPr marL="855218" lvl="1" indent="-385318" defTabSz="479044">
              <a:spcBef>
                <a:spcPts val="1900"/>
              </a:spcBef>
              <a:defRPr sz="2952"/>
            </a:pPr>
            <a:r>
              <a:rPr lang="en-US" sz="2000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4225166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with respect to Date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D6795-C8E2-43E2-9F92-640E8DEF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2590800"/>
            <a:ext cx="11979965" cy="57805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with respect to Year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E6319-311B-42BF-9F31-2BE2AAA3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2590800"/>
            <a:ext cx="119778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71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How Average Price is spread with respect to Month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86BA7-BDBB-408D-8B08-A66772BE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67000"/>
            <a:ext cx="1187896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7154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759</Words>
  <Application>Microsoft Office PowerPoint</Application>
  <PresentationFormat>Custom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Bodoni SvtyTwo ITC TT-Book</vt:lpstr>
      <vt:lpstr>Helvetica</vt:lpstr>
      <vt:lpstr>Helvetica Neue</vt:lpstr>
      <vt:lpstr>Palatino</vt:lpstr>
      <vt:lpstr>Zapf Dingbats</vt:lpstr>
      <vt:lpstr>New_Template4</vt:lpstr>
      <vt:lpstr>PowerPoint Presentation</vt:lpstr>
      <vt:lpstr>Story</vt:lpstr>
      <vt:lpstr>Data in depth</vt:lpstr>
      <vt:lpstr>Problem Statement</vt:lpstr>
      <vt:lpstr>Data Profiling</vt:lpstr>
      <vt:lpstr>Data Analysis</vt:lpstr>
      <vt:lpstr>How Average Price is spread with respect to Date ?</vt:lpstr>
      <vt:lpstr>How Average Price is spread with respect to Year ?</vt:lpstr>
      <vt:lpstr>How Average Price is spread with respect to Month ?</vt:lpstr>
      <vt:lpstr>How Avacado observations are spread with respect to type (Conventional or Organic)?</vt:lpstr>
      <vt:lpstr>How Average Price is spread for Small Bags?</vt:lpstr>
      <vt:lpstr>How Average Price is spread for Small Volume (column 4046) ?</vt:lpstr>
      <vt:lpstr>How Average Price is spread for Large Bags?</vt:lpstr>
      <vt:lpstr>How Average Price is spread for Large Volume (column 4225) ?</vt:lpstr>
      <vt:lpstr>How Average Price is spread for XLarge Bags?</vt:lpstr>
      <vt:lpstr>How Average Price is spread for XLarge Volume (column 4770)?</vt:lpstr>
      <vt:lpstr>Average Price Distribution Plot</vt:lpstr>
      <vt:lpstr>Correlation Matrix</vt:lpstr>
      <vt:lpstr>y_test vs predictions (Linear Regression)</vt:lpstr>
      <vt:lpstr>y_test vs predictions (Decision Tree Model)</vt:lpstr>
      <vt:lpstr>y_test vs predictions (Random Forest Model)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Lalit</cp:lastModifiedBy>
  <cp:revision>184</cp:revision>
  <dcterms:modified xsi:type="dcterms:W3CDTF">2019-04-21T20:35:39Z</dcterms:modified>
</cp:coreProperties>
</file>