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94" r:id="rId7"/>
    <p:sldId id="269" r:id="rId8"/>
    <p:sldId id="295" r:id="rId9"/>
    <p:sldId id="296" r:id="rId10"/>
    <p:sldId id="297" r:id="rId11"/>
    <p:sldId id="298" r:id="rId12"/>
    <p:sldId id="299" r:id="rId13"/>
    <p:sldId id="300" r:id="rId14"/>
    <p:sldId id="301" r:id="rId15"/>
    <p:sldId id="302" r:id="rId16"/>
    <p:sldId id="303" r:id="rId17"/>
    <p:sldId id="305" r:id="rId18"/>
    <p:sldId id="306" r:id="rId19"/>
    <p:sldId id="290"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434" y="60"/>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2768600" y="6616148"/>
            <a:ext cx="7974398" cy="2480657"/>
          </a:xfrm>
          <a:prstGeom prst="rect">
            <a:avLst/>
          </a:prstGeom>
        </p:spPr>
        <p:txBody>
          <a:bodyPr/>
          <a:lstStyle/>
          <a:p>
            <a:pPr algn="ctr">
              <a:defRPr sz="3600">
                <a:latin typeface="Arial"/>
                <a:ea typeface="Arial"/>
                <a:cs typeface="Arial"/>
                <a:sym typeface="Arial"/>
              </a:defRPr>
            </a:pPr>
            <a:r>
              <a:rPr lang="en-US" dirty="0"/>
              <a:t>EDA on Fast </a:t>
            </a:r>
            <a:r>
              <a:rPr lang="en-US"/>
              <a:t>Food Restaurants</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a:t>Lalit </a:t>
            </a:r>
            <a:r>
              <a:rPr lang="en-US" dirty="0" err="1"/>
              <a:t>Taneja</a:t>
            </a:r>
            <a:endParaRPr lang="en-US" dirty="0"/>
          </a:p>
          <a:p>
            <a:pPr algn="ctr">
              <a:defRPr>
                <a:latin typeface="Arial"/>
                <a:ea typeface="Arial"/>
                <a:cs typeface="Arial"/>
                <a:sym typeface="Arial"/>
              </a:defRPr>
            </a:pPr>
            <a:r>
              <a:rPr lang="en-US" dirty="0"/>
              <a:t>Nov 2018 Cohort</a:t>
            </a:r>
            <a:endParaRPr dirty="0"/>
          </a:p>
        </p:txBody>
      </p:sp>
      <p:pic>
        <p:nvPicPr>
          <p:cNvPr id="1026" name="Picture 2" descr="Image result for fast food restaurants">
            <a:extLst>
              <a:ext uri="{FF2B5EF4-FFF2-40B4-BE49-F238E27FC236}">
                <a16:creationId xmlns:a16="http://schemas.microsoft.com/office/drawing/2014/main" id="{326DA3F0-D248-45F0-BA86-95EE15011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368795"/>
            <a:ext cx="12344400" cy="6247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Which are the Top 10 Provinces ?</a:t>
            </a:r>
          </a:p>
        </p:txBody>
      </p:sp>
      <p:pic>
        <p:nvPicPr>
          <p:cNvPr id="4" name="Picture 3">
            <a:extLst>
              <a:ext uri="{FF2B5EF4-FFF2-40B4-BE49-F238E27FC236}">
                <a16:creationId xmlns:a16="http://schemas.microsoft.com/office/drawing/2014/main" id="{8BD54885-FFE5-4B4F-9FAC-56CCD450F042}"/>
              </a:ext>
            </a:extLst>
          </p:cNvPr>
          <p:cNvPicPr>
            <a:picLocks noChangeAspect="1"/>
          </p:cNvPicPr>
          <p:nvPr/>
        </p:nvPicPr>
        <p:blipFill>
          <a:blip r:embed="rId2"/>
          <a:stretch>
            <a:fillRect/>
          </a:stretch>
        </p:blipFill>
        <p:spPr>
          <a:xfrm>
            <a:off x="2082800" y="2209801"/>
            <a:ext cx="9242425" cy="6172200"/>
          </a:xfrm>
          <a:prstGeom prst="rect">
            <a:avLst/>
          </a:prstGeom>
        </p:spPr>
      </p:pic>
      <p:sp>
        <p:nvSpPr>
          <p:cNvPr id="6" name="On average, Millennials and Gen. X are not able to afford buying homes in the Bay Area, but need to buy cars to get around.…">
            <a:extLst>
              <a:ext uri="{FF2B5EF4-FFF2-40B4-BE49-F238E27FC236}">
                <a16:creationId xmlns:a16="http://schemas.microsoft.com/office/drawing/2014/main" id="{3C496AA0-731B-4373-9F1F-69D77CEEA16D}"/>
              </a:ext>
            </a:extLst>
          </p:cNvPr>
          <p:cNvSpPr txBox="1">
            <a:spLocks noGrp="1"/>
          </p:cNvSpPr>
          <p:nvPr>
            <p:ph type="body" idx="1"/>
          </p:nvPr>
        </p:nvSpPr>
        <p:spPr>
          <a:xfrm>
            <a:off x="558800" y="8575812"/>
            <a:ext cx="11988800" cy="1098550"/>
          </a:xfrm>
          <a:prstGeom prst="rect">
            <a:avLst/>
          </a:prstGeom>
        </p:spPr>
        <p:txBody>
          <a:bodyPr>
            <a:normAutofit lnSpcReduction="10000"/>
          </a:bodyPr>
          <a:lstStyle/>
          <a:p>
            <a:pPr marL="0" indent="0" algn="just" defTabSz="479044">
              <a:spcBef>
                <a:spcPts val="1900"/>
              </a:spcBef>
              <a:buNone/>
              <a:defRPr sz="2952"/>
            </a:pPr>
            <a:r>
              <a:rPr lang="en-US" sz="2400" b="1" dirty="0"/>
              <a:t>Actionable insight:</a:t>
            </a:r>
            <a:r>
              <a:rPr lang="en-US" sz="2400" dirty="0"/>
              <a:t> With the help of this distribution, the food delivery chains can focus on CA, TX, OH and FL provinces due to presence of large number of restaurants in these provinces.</a:t>
            </a:r>
          </a:p>
        </p:txBody>
      </p:sp>
    </p:spTree>
    <p:extLst>
      <p:ext uri="{BB962C8B-B14F-4D97-AF65-F5344CB8AC3E}">
        <p14:creationId xmlns:p14="http://schemas.microsoft.com/office/powerpoint/2010/main" val="21950692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Which are the Bottom 10 Provinces ?</a:t>
            </a:r>
          </a:p>
        </p:txBody>
      </p:sp>
      <p:pic>
        <p:nvPicPr>
          <p:cNvPr id="2" name="Picture 1">
            <a:extLst>
              <a:ext uri="{FF2B5EF4-FFF2-40B4-BE49-F238E27FC236}">
                <a16:creationId xmlns:a16="http://schemas.microsoft.com/office/drawing/2014/main" id="{E883444B-47ED-4DFA-8519-00B4B65F93DC}"/>
              </a:ext>
            </a:extLst>
          </p:cNvPr>
          <p:cNvPicPr>
            <a:picLocks noChangeAspect="1"/>
          </p:cNvPicPr>
          <p:nvPr/>
        </p:nvPicPr>
        <p:blipFill>
          <a:blip r:embed="rId2"/>
          <a:stretch>
            <a:fillRect/>
          </a:stretch>
        </p:blipFill>
        <p:spPr>
          <a:xfrm>
            <a:off x="1861343" y="2298744"/>
            <a:ext cx="9282113" cy="6083256"/>
          </a:xfrm>
          <a:prstGeom prst="rect">
            <a:avLst/>
          </a:prstGeom>
        </p:spPr>
      </p:pic>
      <p:sp>
        <p:nvSpPr>
          <p:cNvPr id="5" name="On average, Millennials and Gen. X are not able to afford buying homes in the Bay Area, but need to buy cars to get around.…">
            <a:extLst>
              <a:ext uri="{FF2B5EF4-FFF2-40B4-BE49-F238E27FC236}">
                <a16:creationId xmlns:a16="http://schemas.microsoft.com/office/drawing/2014/main" id="{BAB665DE-8A1D-4D12-B606-FB380F04F99E}"/>
              </a:ext>
            </a:extLst>
          </p:cNvPr>
          <p:cNvSpPr txBox="1">
            <a:spLocks noGrp="1"/>
          </p:cNvSpPr>
          <p:nvPr>
            <p:ph type="body" idx="1"/>
          </p:nvPr>
        </p:nvSpPr>
        <p:spPr>
          <a:xfrm>
            <a:off x="516835" y="8575812"/>
            <a:ext cx="11988800" cy="1098550"/>
          </a:xfrm>
          <a:prstGeom prst="rect">
            <a:avLst/>
          </a:prstGeom>
        </p:spPr>
        <p:txBody>
          <a:bodyPr>
            <a:normAutofit lnSpcReduction="10000"/>
          </a:bodyPr>
          <a:lstStyle/>
          <a:p>
            <a:pPr marL="0" indent="0" algn="just" defTabSz="479044">
              <a:spcBef>
                <a:spcPts val="1900"/>
              </a:spcBef>
              <a:buNone/>
              <a:defRPr sz="2952"/>
            </a:pPr>
            <a:r>
              <a:rPr lang="en-US" sz="2400" b="1" dirty="0"/>
              <a:t>Actionable insight:</a:t>
            </a:r>
            <a:r>
              <a:rPr lang="en-US" sz="2400" dirty="0"/>
              <a:t> With the help of this distribution, the existing and new entrepreneurs in this field could focus to open restaurants in these cities where limited number of restaurants seems to be present, and also less competition.</a:t>
            </a:r>
          </a:p>
        </p:txBody>
      </p:sp>
    </p:spTree>
    <p:extLst>
      <p:ext uri="{BB962C8B-B14F-4D97-AF65-F5344CB8AC3E}">
        <p14:creationId xmlns:p14="http://schemas.microsoft.com/office/powerpoint/2010/main" val="12415132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Which are the Top 10 Cities ?</a:t>
            </a:r>
          </a:p>
        </p:txBody>
      </p:sp>
      <p:pic>
        <p:nvPicPr>
          <p:cNvPr id="2" name="Picture 1">
            <a:extLst>
              <a:ext uri="{FF2B5EF4-FFF2-40B4-BE49-F238E27FC236}">
                <a16:creationId xmlns:a16="http://schemas.microsoft.com/office/drawing/2014/main" id="{2DF8DABB-5B20-4748-B285-245DFC5B44D5}"/>
              </a:ext>
            </a:extLst>
          </p:cNvPr>
          <p:cNvPicPr>
            <a:picLocks noChangeAspect="1"/>
          </p:cNvPicPr>
          <p:nvPr/>
        </p:nvPicPr>
        <p:blipFill>
          <a:blip r:embed="rId2"/>
          <a:stretch>
            <a:fillRect/>
          </a:stretch>
        </p:blipFill>
        <p:spPr>
          <a:xfrm>
            <a:off x="2439987" y="2438401"/>
            <a:ext cx="8124825" cy="5943600"/>
          </a:xfrm>
          <a:prstGeom prst="rect">
            <a:avLst/>
          </a:prstGeom>
        </p:spPr>
      </p:pic>
      <p:sp>
        <p:nvSpPr>
          <p:cNvPr id="5" name="On average, Millennials and Gen. X are not able to afford buying homes in the Bay Area, but need to buy cars to get around.…">
            <a:extLst>
              <a:ext uri="{FF2B5EF4-FFF2-40B4-BE49-F238E27FC236}">
                <a16:creationId xmlns:a16="http://schemas.microsoft.com/office/drawing/2014/main" id="{087691A6-411E-46F5-B950-AD1133AB921F}"/>
              </a:ext>
            </a:extLst>
          </p:cNvPr>
          <p:cNvSpPr txBox="1">
            <a:spLocks noGrp="1"/>
          </p:cNvSpPr>
          <p:nvPr>
            <p:ph type="body" idx="1"/>
          </p:nvPr>
        </p:nvSpPr>
        <p:spPr>
          <a:xfrm>
            <a:off x="516835" y="8575812"/>
            <a:ext cx="11988800" cy="1098550"/>
          </a:xfrm>
          <a:prstGeom prst="rect">
            <a:avLst/>
          </a:prstGeom>
        </p:spPr>
        <p:txBody>
          <a:bodyPr>
            <a:normAutofit lnSpcReduction="10000"/>
          </a:bodyPr>
          <a:lstStyle/>
          <a:p>
            <a:pPr marL="0" indent="0" algn="just" defTabSz="479044">
              <a:spcBef>
                <a:spcPts val="1900"/>
              </a:spcBef>
              <a:buNone/>
              <a:defRPr sz="2952"/>
            </a:pPr>
            <a:r>
              <a:rPr lang="en-US" sz="2400" b="1" dirty="0"/>
              <a:t>Actionable insight:</a:t>
            </a:r>
            <a:r>
              <a:rPr lang="en-US" sz="2400" dirty="0"/>
              <a:t> With the help of this distribution, the food delivery chains can focus on Cincinnati, Las Vegas, Houston and Miami cities due to presence of large number of restaurants in these cities.</a:t>
            </a:r>
          </a:p>
        </p:txBody>
      </p:sp>
    </p:spTree>
    <p:extLst>
      <p:ext uri="{BB962C8B-B14F-4D97-AF65-F5344CB8AC3E}">
        <p14:creationId xmlns:p14="http://schemas.microsoft.com/office/powerpoint/2010/main" val="28377078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Which are the Bottom 10 Cities ?</a:t>
            </a:r>
          </a:p>
        </p:txBody>
      </p:sp>
      <p:pic>
        <p:nvPicPr>
          <p:cNvPr id="2" name="Picture 1">
            <a:extLst>
              <a:ext uri="{FF2B5EF4-FFF2-40B4-BE49-F238E27FC236}">
                <a16:creationId xmlns:a16="http://schemas.microsoft.com/office/drawing/2014/main" id="{4C802916-4729-43FD-BAFC-BFC54FB1F4B4}"/>
              </a:ext>
            </a:extLst>
          </p:cNvPr>
          <p:cNvPicPr>
            <a:picLocks noChangeAspect="1"/>
          </p:cNvPicPr>
          <p:nvPr/>
        </p:nvPicPr>
        <p:blipFill>
          <a:blip r:embed="rId2"/>
          <a:stretch>
            <a:fillRect/>
          </a:stretch>
        </p:blipFill>
        <p:spPr>
          <a:xfrm>
            <a:off x="2280443" y="2362200"/>
            <a:ext cx="8443913" cy="7096112"/>
          </a:xfrm>
          <a:prstGeom prst="rect">
            <a:avLst/>
          </a:prstGeom>
        </p:spPr>
      </p:pic>
    </p:spTree>
    <p:extLst>
      <p:ext uri="{BB962C8B-B14F-4D97-AF65-F5344CB8AC3E}">
        <p14:creationId xmlns:p14="http://schemas.microsoft.com/office/powerpoint/2010/main" val="160468224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What is the distribution of top 10 restaurants in California (Topmost province)?</a:t>
            </a:r>
          </a:p>
        </p:txBody>
      </p:sp>
      <p:pic>
        <p:nvPicPr>
          <p:cNvPr id="2" name="Picture 1">
            <a:extLst>
              <a:ext uri="{FF2B5EF4-FFF2-40B4-BE49-F238E27FC236}">
                <a16:creationId xmlns:a16="http://schemas.microsoft.com/office/drawing/2014/main" id="{D93C116B-47AD-4246-A105-F2F43A5A2921}"/>
              </a:ext>
            </a:extLst>
          </p:cNvPr>
          <p:cNvPicPr>
            <a:picLocks noChangeAspect="1"/>
          </p:cNvPicPr>
          <p:nvPr/>
        </p:nvPicPr>
        <p:blipFill>
          <a:blip r:embed="rId2"/>
          <a:stretch>
            <a:fillRect/>
          </a:stretch>
        </p:blipFill>
        <p:spPr>
          <a:xfrm>
            <a:off x="2651918" y="2514600"/>
            <a:ext cx="7700963" cy="6587108"/>
          </a:xfrm>
          <a:prstGeom prst="rect">
            <a:avLst/>
          </a:prstGeom>
        </p:spPr>
      </p:pic>
    </p:spTree>
    <p:extLst>
      <p:ext uri="{BB962C8B-B14F-4D97-AF65-F5344CB8AC3E}">
        <p14:creationId xmlns:p14="http://schemas.microsoft.com/office/powerpoint/2010/main" val="31553322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How McDonald's restaurant is distributed in top 10 provinces ?</a:t>
            </a:r>
          </a:p>
        </p:txBody>
      </p:sp>
      <p:pic>
        <p:nvPicPr>
          <p:cNvPr id="2" name="Picture 1">
            <a:extLst>
              <a:ext uri="{FF2B5EF4-FFF2-40B4-BE49-F238E27FC236}">
                <a16:creationId xmlns:a16="http://schemas.microsoft.com/office/drawing/2014/main" id="{80B1D238-67D9-4BC8-9AAD-4FF3E22A818D}"/>
              </a:ext>
            </a:extLst>
          </p:cNvPr>
          <p:cNvPicPr>
            <a:picLocks noChangeAspect="1"/>
          </p:cNvPicPr>
          <p:nvPr/>
        </p:nvPicPr>
        <p:blipFill>
          <a:blip r:embed="rId2"/>
          <a:stretch>
            <a:fillRect/>
          </a:stretch>
        </p:blipFill>
        <p:spPr>
          <a:xfrm>
            <a:off x="2461418" y="2743200"/>
            <a:ext cx="8081963" cy="5864966"/>
          </a:xfrm>
          <a:prstGeom prst="rect">
            <a:avLst/>
          </a:prstGeom>
        </p:spPr>
      </p:pic>
    </p:spTree>
    <p:extLst>
      <p:ext uri="{BB962C8B-B14F-4D97-AF65-F5344CB8AC3E}">
        <p14:creationId xmlns:p14="http://schemas.microsoft.com/office/powerpoint/2010/main" val="35381546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How McDonald's restaurant is distributed in top 10 cities ?</a:t>
            </a:r>
          </a:p>
        </p:txBody>
      </p:sp>
      <p:pic>
        <p:nvPicPr>
          <p:cNvPr id="2" name="Picture 1">
            <a:extLst>
              <a:ext uri="{FF2B5EF4-FFF2-40B4-BE49-F238E27FC236}">
                <a16:creationId xmlns:a16="http://schemas.microsoft.com/office/drawing/2014/main" id="{917E2C94-963A-42E1-9A2A-2AFFE1056640}"/>
              </a:ext>
            </a:extLst>
          </p:cNvPr>
          <p:cNvPicPr>
            <a:picLocks noChangeAspect="1"/>
          </p:cNvPicPr>
          <p:nvPr/>
        </p:nvPicPr>
        <p:blipFill>
          <a:blip r:embed="rId2"/>
          <a:stretch>
            <a:fillRect/>
          </a:stretch>
        </p:blipFill>
        <p:spPr>
          <a:xfrm>
            <a:off x="2187575" y="2384222"/>
            <a:ext cx="8277225" cy="7068422"/>
          </a:xfrm>
          <a:prstGeom prst="rect">
            <a:avLst/>
          </a:prstGeom>
        </p:spPr>
      </p:pic>
    </p:spTree>
    <p:extLst>
      <p:ext uri="{BB962C8B-B14F-4D97-AF65-F5344CB8AC3E}">
        <p14:creationId xmlns:p14="http://schemas.microsoft.com/office/powerpoint/2010/main" val="325952924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Correlation Matrix of Fast Food Restaurants</a:t>
            </a:r>
          </a:p>
        </p:txBody>
      </p:sp>
      <p:pic>
        <p:nvPicPr>
          <p:cNvPr id="2" name="Picture 1">
            <a:extLst>
              <a:ext uri="{FF2B5EF4-FFF2-40B4-BE49-F238E27FC236}">
                <a16:creationId xmlns:a16="http://schemas.microsoft.com/office/drawing/2014/main" id="{82A02333-5C54-4D95-94EB-FADD62637C6A}"/>
              </a:ext>
            </a:extLst>
          </p:cNvPr>
          <p:cNvPicPr>
            <a:picLocks noChangeAspect="1"/>
          </p:cNvPicPr>
          <p:nvPr/>
        </p:nvPicPr>
        <p:blipFill>
          <a:blip r:embed="rId2"/>
          <a:stretch>
            <a:fillRect/>
          </a:stretch>
        </p:blipFill>
        <p:spPr>
          <a:xfrm>
            <a:off x="2492797" y="2319546"/>
            <a:ext cx="7895804" cy="7287036"/>
          </a:xfrm>
          <a:prstGeom prst="rect">
            <a:avLst/>
          </a:prstGeom>
        </p:spPr>
      </p:pic>
    </p:spTree>
    <p:extLst>
      <p:ext uri="{BB962C8B-B14F-4D97-AF65-F5344CB8AC3E}">
        <p14:creationId xmlns:p14="http://schemas.microsoft.com/office/powerpoint/2010/main" val="89734537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Donut Plot with Regions and Top 10 Provinces</a:t>
            </a:r>
          </a:p>
        </p:txBody>
      </p:sp>
      <p:pic>
        <p:nvPicPr>
          <p:cNvPr id="2" name="Picture 1">
            <a:extLst>
              <a:ext uri="{FF2B5EF4-FFF2-40B4-BE49-F238E27FC236}">
                <a16:creationId xmlns:a16="http://schemas.microsoft.com/office/drawing/2014/main" id="{5664F490-760D-46FD-9B7C-6D12B747A316}"/>
              </a:ext>
            </a:extLst>
          </p:cNvPr>
          <p:cNvPicPr>
            <a:picLocks noChangeAspect="1"/>
          </p:cNvPicPr>
          <p:nvPr/>
        </p:nvPicPr>
        <p:blipFill>
          <a:blip r:embed="rId2"/>
          <a:stretch>
            <a:fillRect/>
          </a:stretch>
        </p:blipFill>
        <p:spPr>
          <a:xfrm>
            <a:off x="1778000" y="2514600"/>
            <a:ext cx="8849363" cy="6691313"/>
          </a:xfrm>
          <a:prstGeom prst="rect">
            <a:avLst/>
          </a:prstGeom>
        </p:spPr>
      </p:pic>
    </p:spTree>
    <p:extLst>
      <p:ext uri="{BB962C8B-B14F-4D97-AF65-F5344CB8AC3E}">
        <p14:creationId xmlns:p14="http://schemas.microsoft.com/office/powerpoint/2010/main" val="1767657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85000" lnSpcReduction="20000"/>
          </a:bodyPr>
          <a:lstStyle>
            <a:lvl1pPr>
              <a:defRPr>
                <a:latin typeface="Arial"/>
                <a:ea typeface="Arial"/>
                <a:cs typeface="Arial"/>
                <a:sym typeface="Arial"/>
              </a:defRPr>
            </a:lvl1pPr>
          </a:lstStyle>
          <a:p>
            <a:pPr algn="just"/>
            <a:r>
              <a:rPr lang="en-US" dirty="0"/>
              <a:t>Post cleaning the </a:t>
            </a:r>
            <a:r>
              <a:rPr lang="en-US" b="1" dirty="0"/>
              <a:t>name</a:t>
            </a:r>
            <a:r>
              <a:rPr lang="en-US" dirty="0"/>
              <a:t> and </a:t>
            </a:r>
            <a:r>
              <a:rPr lang="en-US" b="1" dirty="0"/>
              <a:t>province</a:t>
            </a:r>
            <a:r>
              <a:rPr lang="en-US" dirty="0"/>
              <a:t> features, we were able to consolidate the restaurant names and group them correctly.</a:t>
            </a:r>
            <a:br>
              <a:rPr lang="en-US" dirty="0"/>
            </a:br>
            <a:endParaRPr lang="en-US" dirty="0"/>
          </a:p>
          <a:p>
            <a:pPr algn="just"/>
            <a:r>
              <a:rPr lang="en-US" dirty="0"/>
              <a:t>We also created a new feature </a:t>
            </a:r>
            <a:r>
              <a:rPr lang="en-US" b="1" dirty="0"/>
              <a:t>region</a:t>
            </a:r>
            <a:r>
              <a:rPr lang="en-US" dirty="0"/>
              <a:t> that helped us to understand the distribution region wise. </a:t>
            </a:r>
          </a:p>
          <a:p>
            <a:pPr algn="just"/>
            <a:r>
              <a:rPr lang="en-US" dirty="0"/>
              <a:t>We also used </a:t>
            </a:r>
            <a:r>
              <a:rPr lang="en-US" b="1" dirty="0"/>
              <a:t>profiling</a:t>
            </a:r>
            <a:r>
              <a:rPr lang="en-US" dirty="0"/>
              <a:t> feature to generate html reports (both pre and post cleaning) resulting in the information about the attributes present in the dataset.</a:t>
            </a:r>
          </a:p>
          <a:p>
            <a:pPr algn="just"/>
            <a:r>
              <a:rPr lang="en-US" dirty="0"/>
              <a:t>This analysis will help the stakeholders (existing restaurants management, new entrepreneurs and food delivery chains) to understand the presence of </a:t>
            </a:r>
            <a:r>
              <a:rPr lang="en-US" b="1" dirty="0"/>
              <a:t>top 10 and bottom 10 restaurants, provinces and cities</a:t>
            </a:r>
            <a:r>
              <a:rPr lang="en-US" dirty="0"/>
              <a:t> to explore opportunities in </a:t>
            </a:r>
            <a:r>
              <a:rPr lang="en-US" b="1" dirty="0"/>
              <a:t>new regions, provinces</a:t>
            </a:r>
            <a:r>
              <a:rPr lang="en-US" dirty="0"/>
              <a:t> and </a:t>
            </a:r>
            <a:r>
              <a:rPr lang="en-US" b="1" dirty="0"/>
              <a:t>cities</a:t>
            </a:r>
            <a:endParaRPr lang="en-US"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Story</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286000"/>
            <a:ext cx="11988800" cy="7086600"/>
          </a:xfrm>
          <a:prstGeom prst="rect">
            <a:avLst/>
          </a:prstGeom>
        </p:spPr>
        <p:txBody>
          <a:bodyPr>
            <a:normAutofit fontScale="92500" lnSpcReduction="10000"/>
          </a:bodyPr>
          <a:lstStyle>
            <a:lvl1pPr>
              <a:defRPr>
                <a:latin typeface="Arial"/>
                <a:ea typeface="Arial"/>
                <a:cs typeface="Arial"/>
                <a:sym typeface="Arial"/>
              </a:defRPr>
            </a:lvl1pPr>
          </a:lstStyle>
          <a:p>
            <a:r>
              <a:rPr lang="en-US" sz="3200" dirty="0"/>
              <a:t>Dataset retrieved for Fast Food Restaurants in USA, with </a:t>
            </a:r>
            <a:r>
              <a:rPr lang="en-US" sz="3200" b="1" dirty="0"/>
              <a:t>10000 observations (rows) </a:t>
            </a:r>
            <a:r>
              <a:rPr lang="en-US" sz="3200" dirty="0"/>
              <a:t>and </a:t>
            </a:r>
            <a:r>
              <a:rPr lang="en-US" sz="3200" b="1" dirty="0"/>
              <a:t>10 attributes (columns)</a:t>
            </a:r>
          </a:p>
          <a:p>
            <a:r>
              <a:rPr lang="en-US" sz="3200" dirty="0"/>
              <a:t>Dataset attributes includes the restaurant’s Address, City, Latitude, Longitude, Name, Postal Code, Province and Websites</a:t>
            </a:r>
          </a:p>
          <a:p>
            <a:r>
              <a:rPr lang="en-US" sz="3200" dirty="0"/>
              <a:t>With the help of this dataset, I tried to gain the following insights:</a:t>
            </a:r>
          </a:p>
          <a:p>
            <a:pPr lvl="1"/>
            <a:r>
              <a:rPr lang="en-US" sz="3200" dirty="0"/>
              <a:t>Largest and smallest fast food restaurant chains</a:t>
            </a:r>
          </a:p>
          <a:p>
            <a:pPr lvl="1"/>
            <a:r>
              <a:rPr lang="en-US" sz="3200" dirty="0"/>
              <a:t>Regions with highest and fewest concentration of fast food restaurants</a:t>
            </a:r>
          </a:p>
          <a:p>
            <a:pPr lvl="1"/>
            <a:r>
              <a:rPr lang="en-US" sz="3200" dirty="0"/>
              <a:t>Provinces with highest and fewest concentration of fast food restaurants</a:t>
            </a:r>
          </a:p>
          <a:p>
            <a:pPr lvl="1"/>
            <a:r>
              <a:rPr lang="en-US" sz="3200" dirty="0"/>
              <a:t>Cities with highest and fewest concentration of fast food restaurants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in depth</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a:bodyPr>
          <a:lstStyle/>
          <a:p>
            <a:pPr>
              <a:defRPr>
                <a:latin typeface="Arial"/>
                <a:ea typeface="Arial"/>
                <a:cs typeface="Arial"/>
                <a:sym typeface="Arial"/>
              </a:defRPr>
            </a:pPr>
            <a:r>
              <a:rPr lang="en-US" dirty="0"/>
              <a:t>Total No. of records in dataset: 10,000</a:t>
            </a:r>
          </a:p>
          <a:p>
            <a:pPr>
              <a:defRPr>
                <a:latin typeface="Arial"/>
                <a:ea typeface="Arial"/>
                <a:cs typeface="Arial"/>
                <a:sym typeface="Arial"/>
              </a:defRPr>
            </a:pPr>
            <a:r>
              <a:rPr lang="en-US" dirty="0"/>
              <a:t>Total No. of columns (attributes): 10</a:t>
            </a:r>
          </a:p>
          <a:p>
            <a:pPr>
              <a:defRPr>
                <a:latin typeface="Arial"/>
                <a:ea typeface="Arial"/>
                <a:cs typeface="Arial"/>
                <a:sym typeface="Arial"/>
              </a:defRPr>
            </a:pPr>
            <a:r>
              <a:rPr lang="en-US" dirty="0"/>
              <a:t>Most of the data contains categorical values</a:t>
            </a:r>
          </a:p>
          <a:p>
            <a:pPr>
              <a:defRPr>
                <a:latin typeface="Arial"/>
                <a:ea typeface="Arial"/>
                <a:cs typeface="Arial"/>
                <a:sym typeface="Arial"/>
              </a:defRPr>
            </a:pPr>
            <a:r>
              <a:rPr lang="en-US" dirty="0"/>
              <a:t>‘country’ attribute has constant value ‘US’</a:t>
            </a:r>
          </a:p>
          <a:p>
            <a:pPr>
              <a:defRPr>
                <a:latin typeface="Arial"/>
                <a:ea typeface="Arial"/>
                <a:cs typeface="Arial"/>
                <a:sym typeface="Arial"/>
              </a:defRPr>
            </a:pPr>
            <a:r>
              <a:rPr lang="en-US" dirty="0"/>
              <a:t>‘name’ attribute seems to contain duplicate values that needs to be cleaned</a:t>
            </a:r>
          </a:p>
          <a:p>
            <a:pPr>
              <a:defRPr>
                <a:latin typeface="Arial"/>
                <a:ea typeface="Arial"/>
                <a:cs typeface="Arial"/>
                <a:sym typeface="Arial"/>
              </a:defRPr>
            </a:pPr>
            <a:r>
              <a:rPr lang="en-US" dirty="0"/>
              <a:t>‘province’ attribute seems to contain inconsistent value for ‘CO’ that needs to be cleaned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algn="just">
              <a:defRPr>
                <a:latin typeface="Arial"/>
                <a:ea typeface="Arial"/>
                <a:cs typeface="Arial"/>
                <a:sym typeface="Arial"/>
              </a:defRPr>
            </a:pPr>
            <a:r>
              <a:rPr lang="en-US" dirty="0">
                <a:sym typeface="Arial"/>
              </a:rPr>
              <a:t>This project has been executed to perform </a:t>
            </a:r>
            <a:r>
              <a:rPr lang="en-US" b="1" dirty="0">
                <a:sym typeface="Arial"/>
              </a:rPr>
              <a:t>EDA</a:t>
            </a:r>
            <a:r>
              <a:rPr lang="en-US" dirty="0">
                <a:sym typeface="Arial"/>
              </a:rPr>
              <a:t> using </a:t>
            </a:r>
            <a:r>
              <a:rPr lang="en-US" b="1" dirty="0">
                <a:sym typeface="Arial"/>
              </a:rPr>
              <a:t>Pandas</a:t>
            </a:r>
            <a:r>
              <a:rPr lang="en-US" dirty="0">
                <a:sym typeface="Arial"/>
              </a:rPr>
              <a:t> on the </a:t>
            </a:r>
            <a:r>
              <a:rPr lang="en-US" b="1" dirty="0">
                <a:sym typeface="Arial"/>
              </a:rPr>
              <a:t>Fast Food Restaurants</a:t>
            </a:r>
            <a:r>
              <a:rPr lang="en-US" dirty="0">
                <a:sym typeface="Arial"/>
              </a:rPr>
              <a:t> data and provide </a:t>
            </a:r>
            <a:r>
              <a:rPr lang="en-US" b="1" dirty="0">
                <a:sym typeface="Arial"/>
              </a:rPr>
              <a:t>actionable insights</a:t>
            </a:r>
            <a:r>
              <a:rPr lang="en-US" dirty="0">
                <a:sym typeface="Arial"/>
              </a:rPr>
              <a:t> to the stakeholders. The stakeholders can be:</a:t>
            </a:r>
          </a:p>
          <a:p>
            <a:pPr lvl="1" algn="just">
              <a:defRPr>
                <a:latin typeface="Arial"/>
                <a:ea typeface="Arial"/>
                <a:cs typeface="Arial"/>
                <a:sym typeface="Arial"/>
              </a:defRPr>
            </a:pPr>
            <a:r>
              <a:rPr lang="en-US" b="1" dirty="0">
                <a:sym typeface="Arial"/>
              </a:rPr>
              <a:t>existing restaurants management</a:t>
            </a:r>
            <a:r>
              <a:rPr lang="en-US" dirty="0">
                <a:sym typeface="Arial"/>
              </a:rPr>
              <a:t>, </a:t>
            </a:r>
          </a:p>
          <a:p>
            <a:pPr lvl="1" algn="just">
              <a:defRPr>
                <a:latin typeface="Arial"/>
                <a:ea typeface="Arial"/>
                <a:cs typeface="Arial"/>
                <a:sym typeface="Arial"/>
              </a:defRPr>
            </a:pPr>
            <a:r>
              <a:rPr lang="en-US" b="1" dirty="0">
                <a:sym typeface="Arial"/>
              </a:rPr>
              <a:t>person who want to start a fast food restaurant</a:t>
            </a:r>
            <a:r>
              <a:rPr lang="en-US" dirty="0">
                <a:sym typeface="Arial"/>
              </a:rPr>
              <a:t> post understanding the current business scenario </a:t>
            </a:r>
          </a:p>
          <a:p>
            <a:pPr lvl="1" algn="just">
              <a:defRPr>
                <a:latin typeface="Arial"/>
                <a:ea typeface="Arial"/>
                <a:cs typeface="Arial"/>
                <a:sym typeface="Arial"/>
              </a:defRPr>
            </a:pPr>
            <a:r>
              <a:rPr lang="en-US" b="1" dirty="0">
                <a:sym typeface="Arial"/>
              </a:rPr>
              <a:t>food delivery chains</a:t>
            </a:r>
            <a:r>
              <a:rPr lang="en-US" dirty="0">
                <a:sym typeface="Arial"/>
              </a:rPr>
              <a:t> who accepts and deliver food at door step</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Profiling</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965950"/>
          </a:xfrm>
          <a:prstGeom prst="rect">
            <a:avLst/>
          </a:prstGeom>
        </p:spPr>
        <p:txBody>
          <a:bodyPr>
            <a:noAutofit/>
          </a:bodyPr>
          <a:lstStyle/>
          <a:p>
            <a:pPr marL="385318" indent="-385318" defTabSz="479044">
              <a:spcBef>
                <a:spcPts val="1900"/>
              </a:spcBef>
              <a:defRPr sz="2952"/>
            </a:pPr>
            <a:r>
              <a:rPr lang="en-US" sz="2300" dirty="0"/>
              <a:t>Understood the data using the ‘info’, ‘</a:t>
            </a:r>
            <a:r>
              <a:rPr lang="en-US" sz="2300" dirty="0" err="1"/>
              <a:t>dtypes</a:t>
            </a:r>
            <a:r>
              <a:rPr lang="en-US" sz="2300" dirty="0"/>
              <a:t>’ and ‘describe’ methods of the </a:t>
            </a:r>
            <a:r>
              <a:rPr lang="en-US" sz="2300" dirty="0" err="1"/>
              <a:t>dataframe</a:t>
            </a:r>
            <a:r>
              <a:rPr lang="en-US" sz="2300" dirty="0"/>
              <a:t> into which data was loaded from the csv file.</a:t>
            </a:r>
          </a:p>
          <a:p>
            <a:pPr marL="385318" indent="-385318" defTabSz="479044">
              <a:spcBef>
                <a:spcPts val="1900"/>
              </a:spcBef>
              <a:defRPr sz="2952"/>
            </a:pPr>
            <a:r>
              <a:rPr lang="en-US" sz="2300" dirty="0"/>
              <a:t>Performed </a:t>
            </a:r>
            <a:r>
              <a:rPr lang="en-US" sz="2300" b="1" dirty="0"/>
              <a:t>pre profiling </a:t>
            </a:r>
            <a:r>
              <a:rPr lang="en-US" sz="2300" dirty="0"/>
              <a:t>using </a:t>
            </a:r>
            <a:r>
              <a:rPr lang="en-US" sz="2300" b="1" dirty="0"/>
              <a:t>pandas profiling </a:t>
            </a:r>
            <a:r>
              <a:rPr lang="en-US" sz="2300" dirty="0"/>
              <a:t>feature to understand the dataset info of each attribute and identify the values to be cleaned (refer the file </a:t>
            </a:r>
            <a:r>
              <a:rPr lang="en-US" sz="2300" i="1" dirty="0"/>
              <a:t>FastFoodRestaurants_before_preprocessing.html</a:t>
            </a:r>
            <a:r>
              <a:rPr lang="en-US" sz="2300" dirty="0"/>
              <a:t>)</a:t>
            </a:r>
          </a:p>
          <a:p>
            <a:pPr marL="385318" indent="-385318" defTabSz="479044">
              <a:spcBef>
                <a:spcPts val="1900"/>
              </a:spcBef>
              <a:defRPr sz="2952"/>
            </a:pPr>
            <a:r>
              <a:rPr lang="en-US" sz="2300" dirty="0"/>
              <a:t>Performed </a:t>
            </a:r>
            <a:r>
              <a:rPr lang="en-US" sz="2300" b="1" dirty="0"/>
              <a:t>data cleaning</a:t>
            </a:r>
            <a:r>
              <a:rPr lang="en-US" sz="2300" dirty="0"/>
              <a:t>:</a:t>
            </a:r>
          </a:p>
          <a:p>
            <a:pPr marL="855218" lvl="1" indent="-385318" defTabSz="479044">
              <a:spcBef>
                <a:spcPts val="1900"/>
              </a:spcBef>
              <a:defRPr sz="2952"/>
            </a:pPr>
            <a:r>
              <a:rPr lang="en-US" sz="2300" dirty="0"/>
              <a:t>Dropped column ‘country’ since it has constant value ‘US’</a:t>
            </a:r>
          </a:p>
          <a:p>
            <a:pPr marL="855218" lvl="1" indent="-385318" defTabSz="479044">
              <a:spcBef>
                <a:spcPts val="1900"/>
              </a:spcBef>
              <a:defRPr sz="2952"/>
            </a:pPr>
            <a:r>
              <a:rPr lang="en-US" sz="2300" dirty="0"/>
              <a:t>Dropped column ‘keys’ since this being a derived column</a:t>
            </a:r>
          </a:p>
          <a:p>
            <a:pPr marL="855218" lvl="1" indent="-385318" defTabSz="479044">
              <a:spcBef>
                <a:spcPts val="1900"/>
              </a:spcBef>
              <a:defRPr sz="2952"/>
            </a:pPr>
            <a:r>
              <a:rPr lang="en-US" sz="2300" dirty="0"/>
              <a:t>Updated values in columns ‘name’ and ‘province’ to ensure the values are uniform and consolidated while reporting instead of being considered separately</a:t>
            </a:r>
          </a:p>
          <a:p>
            <a:pPr marL="855218" lvl="1" indent="-385318" defTabSz="479044">
              <a:spcBef>
                <a:spcPts val="1900"/>
              </a:spcBef>
              <a:defRPr sz="2952"/>
            </a:pPr>
            <a:r>
              <a:rPr lang="en-US" sz="2300" dirty="0"/>
              <a:t>Introduced a new feature ‘region’ to understand the restaurant distribution region-wise</a:t>
            </a:r>
          </a:p>
          <a:p>
            <a:pPr marL="385318" indent="-385318" defTabSz="479044">
              <a:spcBef>
                <a:spcPts val="1900"/>
              </a:spcBef>
              <a:defRPr sz="2952"/>
            </a:pPr>
            <a:r>
              <a:rPr lang="en-US" sz="2300" dirty="0"/>
              <a:t>Performed </a:t>
            </a:r>
            <a:r>
              <a:rPr lang="en-US" sz="2300" b="1" dirty="0"/>
              <a:t>post profiling </a:t>
            </a:r>
            <a:r>
              <a:rPr lang="en-US" sz="2300" dirty="0"/>
              <a:t>using </a:t>
            </a:r>
            <a:r>
              <a:rPr lang="en-US" sz="2300" b="1" dirty="0"/>
              <a:t>pandas profiling </a:t>
            </a:r>
            <a:r>
              <a:rPr lang="en-US" sz="2300" dirty="0"/>
              <a:t>feature to ensure that the new dataset has clean values for the above mentioned columns and also the new feature ‘region’ has been added to the dataset (refer the file </a:t>
            </a:r>
            <a:r>
              <a:rPr lang="en-US" sz="2300" i="1" dirty="0"/>
              <a:t>FastFoodRestaurants_post_profiling.html</a:t>
            </a:r>
            <a:r>
              <a:rPr lang="en-US" sz="2300"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270750"/>
          </a:xfrm>
          <a:prstGeom prst="rect">
            <a:avLst/>
          </a:prstGeom>
        </p:spPr>
        <p:txBody>
          <a:bodyPr>
            <a:normAutofit fontScale="92500" lnSpcReduction="20000"/>
          </a:bodyPr>
          <a:lstStyle/>
          <a:p>
            <a:pPr marL="385318" indent="-385318" defTabSz="479044">
              <a:spcBef>
                <a:spcPts val="1900"/>
              </a:spcBef>
              <a:defRPr sz="2952"/>
            </a:pPr>
            <a:r>
              <a:rPr lang="en-US" sz="2000" dirty="0"/>
              <a:t>Analyzed the data to gain following details:</a:t>
            </a:r>
          </a:p>
          <a:p>
            <a:pPr marL="855218" lvl="1" indent="-385318" defTabSz="479044">
              <a:spcBef>
                <a:spcPts val="1900"/>
              </a:spcBef>
              <a:defRPr sz="2952"/>
            </a:pPr>
            <a:r>
              <a:rPr lang="en-US" sz="2000" dirty="0"/>
              <a:t>How the restaurants are distributed region-wise ?</a:t>
            </a:r>
          </a:p>
          <a:p>
            <a:pPr marL="855218" lvl="1" indent="-385318" defTabSz="479044">
              <a:spcBef>
                <a:spcPts val="1900"/>
              </a:spcBef>
              <a:defRPr sz="2952"/>
            </a:pPr>
            <a:r>
              <a:rPr lang="en-US" sz="2000" dirty="0"/>
              <a:t>What is the percentage distribution of Top 10 restaurants ?</a:t>
            </a:r>
          </a:p>
          <a:p>
            <a:pPr marL="855218" lvl="1" indent="-385318" defTabSz="479044">
              <a:spcBef>
                <a:spcPts val="1900"/>
              </a:spcBef>
              <a:defRPr sz="2952"/>
            </a:pPr>
            <a:r>
              <a:rPr lang="en-US" sz="2000" dirty="0"/>
              <a:t>What is the percentage distribution of Bottom 10 restaurants ?</a:t>
            </a:r>
          </a:p>
          <a:p>
            <a:pPr marL="855218" lvl="1" indent="-385318" defTabSz="479044">
              <a:spcBef>
                <a:spcPts val="1900"/>
              </a:spcBef>
              <a:defRPr sz="2952"/>
            </a:pPr>
            <a:r>
              <a:rPr lang="en-US" sz="2000" dirty="0"/>
              <a:t>Which are the Top 10 Provinces ?</a:t>
            </a:r>
          </a:p>
          <a:p>
            <a:pPr marL="855218" lvl="1" indent="-385318" defTabSz="479044">
              <a:spcBef>
                <a:spcPts val="1900"/>
              </a:spcBef>
              <a:defRPr sz="2952"/>
            </a:pPr>
            <a:r>
              <a:rPr lang="en-US" sz="2000" dirty="0"/>
              <a:t>Which are the Bottom 10 Provinces ?</a:t>
            </a:r>
          </a:p>
          <a:p>
            <a:pPr marL="855218" lvl="1" indent="-385318" defTabSz="479044">
              <a:spcBef>
                <a:spcPts val="1900"/>
              </a:spcBef>
              <a:defRPr sz="2952"/>
            </a:pPr>
            <a:r>
              <a:rPr lang="en-US" sz="2000" dirty="0"/>
              <a:t>Which are the Top 10 Cities ?</a:t>
            </a:r>
          </a:p>
          <a:p>
            <a:pPr marL="855218" lvl="1" indent="-385318" defTabSz="479044">
              <a:spcBef>
                <a:spcPts val="1900"/>
              </a:spcBef>
              <a:defRPr sz="2952"/>
            </a:pPr>
            <a:r>
              <a:rPr lang="en-US" sz="2000" dirty="0"/>
              <a:t>Which are the Bottom 10 Cities ?</a:t>
            </a:r>
          </a:p>
          <a:p>
            <a:pPr marL="855218" lvl="1" indent="-385318" defTabSz="479044">
              <a:spcBef>
                <a:spcPts val="1900"/>
              </a:spcBef>
              <a:defRPr sz="2952"/>
            </a:pPr>
            <a:r>
              <a:rPr lang="en-US" sz="2000" dirty="0"/>
              <a:t>What is the distribution of top 10 restaurants in California ?</a:t>
            </a:r>
          </a:p>
          <a:p>
            <a:pPr marL="855218" lvl="1" indent="-385318" defTabSz="479044">
              <a:spcBef>
                <a:spcPts val="1900"/>
              </a:spcBef>
              <a:defRPr sz="2952"/>
            </a:pPr>
            <a:r>
              <a:rPr lang="en-US" sz="2000" dirty="0"/>
              <a:t>How McDonald's restaurant is distributed in top 10 provinces ?</a:t>
            </a:r>
          </a:p>
          <a:p>
            <a:pPr marL="855218" lvl="1" indent="-385318" defTabSz="479044">
              <a:spcBef>
                <a:spcPts val="1900"/>
              </a:spcBef>
              <a:defRPr sz="2952"/>
            </a:pPr>
            <a:r>
              <a:rPr lang="en-US" sz="2000" dirty="0"/>
              <a:t>How McDonald's restaurant is distributed in top 10 cities ?</a:t>
            </a:r>
          </a:p>
          <a:p>
            <a:pPr marL="855218" lvl="1" indent="-385318" defTabSz="479044">
              <a:spcBef>
                <a:spcPts val="1900"/>
              </a:spcBef>
              <a:defRPr sz="2952"/>
            </a:pPr>
            <a:r>
              <a:rPr lang="en-US" sz="2000" dirty="0"/>
              <a:t>Restaurants distribution as per Region, Province and City ?</a:t>
            </a:r>
          </a:p>
          <a:p>
            <a:pPr marL="855218" lvl="1" indent="-385318" defTabSz="479044">
              <a:spcBef>
                <a:spcPts val="1900"/>
              </a:spcBef>
              <a:defRPr sz="2952"/>
            </a:pPr>
            <a:r>
              <a:rPr lang="en-US" sz="2000" dirty="0"/>
              <a:t>Perform Label Encoding for Categorical Variables</a:t>
            </a:r>
          </a:p>
          <a:p>
            <a:pPr marL="855218" lvl="1" indent="-385318" defTabSz="479044">
              <a:spcBef>
                <a:spcPts val="1900"/>
              </a:spcBef>
              <a:defRPr sz="2952"/>
            </a:pPr>
            <a:r>
              <a:rPr lang="en-US" sz="2000" dirty="0"/>
              <a:t>Correlation Matrix of Fast Food Restaurants</a:t>
            </a:r>
          </a:p>
          <a:p>
            <a:pPr marL="855218" lvl="1" indent="-385318" defTabSz="479044">
              <a:spcBef>
                <a:spcPts val="1900"/>
              </a:spcBef>
              <a:defRPr sz="2952"/>
            </a:pPr>
            <a:r>
              <a:rPr lang="en-US" sz="2000" dirty="0"/>
              <a:t>Donut Plot with Regions and Top 10 Provinces</a:t>
            </a:r>
            <a:endParaRPr sz="2000" dirty="0"/>
          </a:p>
        </p:txBody>
      </p:sp>
    </p:spTree>
    <p:extLst>
      <p:ext uri="{BB962C8B-B14F-4D97-AF65-F5344CB8AC3E}">
        <p14:creationId xmlns:p14="http://schemas.microsoft.com/office/powerpoint/2010/main" val="24225166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How the restaurants are distributed region-wise ?</a:t>
            </a:r>
          </a:p>
        </p:txBody>
      </p:sp>
      <p:pic>
        <p:nvPicPr>
          <p:cNvPr id="3" name="Picture 2">
            <a:extLst>
              <a:ext uri="{FF2B5EF4-FFF2-40B4-BE49-F238E27FC236}">
                <a16:creationId xmlns:a16="http://schemas.microsoft.com/office/drawing/2014/main" id="{D15576C1-9721-478A-8BB6-3E5D2D77F08B}"/>
              </a:ext>
            </a:extLst>
          </p:cNvPr>
          <p:cNvPicPr>
            <a:picLocks noChangeAspect="1"/>
          </p:cNvPicPr>
          <p:nvPr/>
        </p:nvPicPr>
        <p:blipFill>
          <a:blip r:embed="rId2"/>
          <a:stretch>
            <a:fillRect/>
          </a:stretch>
        </p:blipFill>
        <p:spPr>
          <a:xfrm>
            <a:off x="2273300" y="2285034"/>
            <a:ext cx="8458200" cy="6267587"/>
          </a:xfrm>
          <a:prstGeom prst="rect">
            <a:avLst/>
          </a:prstGeom>
        </p:spPr>
      </p:pic>
      <p:sp>
        <p:nvSpPr>
          <p:cNvPr id="7" name="On average, Millennials and Gen. X are not able to afford buying homes in the Bay Area, but need to buy cars to get around.…">
            <a:extLst>
              <a:ext uri="{FF2B5EF4-FFF2-40B4-BE49-F238E27FC236}">
                <a16:creationId xmlns:a16="http://schemas.microsoft.com/office/drawing/2014/main" id="{DABC88A8-5274-475E-A5D6-388F37E09317}"/>
              </a:ext>
            </a:extLst>
          </p:cNvPr>
          <p:cNvSpPr txBox="1">
            <a:spLocks noGrp="1"/>
          </p:cNvSpPr>
          <p:nvPr>
            <p:ph type="body" idx="1"/>
          </p:nvPr>
        </p:nvSpPr>
        <p:spPr>
          <a:xfrm>
            <a:off x="516835" y="8575812"/>
            <a:ext cx="11988800" cy="1098550"/>
          </a:xfrm>
          <a:prstGeom prst="rect">
            <a:avLst/>
          </a:prstGeom>
        </p:spPr>
        <p:txBody>
          <a:bodyPr>
            <a:normAutofit fontScale="92500" lnSpcReduction="10000"/>
          </a:bodyPr>
          <a:lstStyle/>
          <a:p>
            <a:pPr marL="0" indent="0" algn="just" defTabSz="479044">
              <a:spcBef>
                <a:spcPts val="1900"/>
              </a:spcBef>
              <a:buNone/>
              <a:defRPr sz="2952"/>
            </a:pPr>
            <a:r>
              <a:rPr lang="en-US" sz="2400" b="1" dirty="0"/>
              <a:t>Actionable insight:</a:t>
            </a:r>
            <a:r>
              <a:rPr lang="en-US" sz="2400" dirty="0"/>
              <a:t> With the help of this distribution, the existing and new entrepreneurs in this field could focus to open restaurants in West and East regions in US after also understanding the population density in the cities and provinces under these regions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What is the percentage distribution of Top 10 restaurants ?</a:t>
            </a:r>
          </a:p>
        </p:txBody>
      </p:sp>
      <p:pic>
        <p:nvPicPr>
          <p:cNvPr id="2" name="Picture 1">
            <a:extLst>
              <a:ext uri="{FF2B5EF4-FFF2-40B4-BE49-F238E27FC236}">
                <a16:creationId xmlns:a16="http://schemas.microsoft.com/office/drawing/2014/main" id="{88BF7477-B771-4698-9DA4-50DDF2A58FCB}"/>
              </a:ext>
            </a:extLst>
          </p:cNvPr>
          <p:cNvPicPr>
            <a:picLocks noChangeAspect="1"/>
          </p:cNvPicPr>
          <p:nvPr/>
        </p:nvPicPr>
        <p:blipFill>
          <a:blip r:embed="rId2"/>
          <a:stretch>
            <a:fillRect/>
          </a:stretch>
        </p:blipFill>
        <p:spPr>
          <a:xfrm>
            <a:off x="2692400" y="2514600"/>
            <a:ext cx="8267700" cy="6649259"/>
          </a:xfrm>
          <a:prstGeom prst="rect">
            <a:avLst/>
          </a:prstGeom>
        </p:spPr>
      </p:pic>
    </p:spTree>
    <p:extLst>
      <p:ext uri="{BB962C8B-B14F-4D97-AF65-F5344CB8AC3E}">
        <p14:creationId xmlns:p14="http://schemas.microsoft.com/office/powerpoint/2010/main" val="9031971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3600" dirty="0"/>
              <a:t>What is the percentage distribution of Bottom 10 restaurants ?</a:t>
            </a:r>
          </a:p>
        </p:txBody>
      </p:sp>
      <p:pic>
        <p:nvPicPr>
          <p:cNvPr id="2" name="Picture 1">
            <a:extLst>
              <a:ext uri="{FF2B5EF4-FFF2-40B4-BE49-F238E27FC236}">
                <a16:creationId xmlns:a16="http://schemas.microsoft.com/office/drawing/2014/main" id="{57F7A10E-4B41-449A-879F-FF8DBE3049EB}"/>
              </a:ext>
            </a:extLst>
          </p:cNvPr>
          <p:cNvPicPr>
            <a:picLocks noChangeAspect="1"/>
          </p:cNvPicPr>
          <p:nvPr/>
        </p:nvPicPr>
        <p:blipFill>
          <a:blip r:embed="rId2"/>
          <a:stretch>
            <a:fillRect/>
          </a:stretch>
        </p:blipFill>
        <p:spPr>
          <a:xfrm>
            <a:off x="1435100" y="2438400"/>
            <a:ext cx="10134600" cy="6317918"/>
          </a:xfrm>
          <a:prstGeom prst="rect">
            <a:avLst/>
          </a:prstGeom>
        </p:spPr>
      </p:pic>
    </p:spTree>
    <p:extLst>
      <p:ext uri="{BB962C8B-B14F-4D97-AF65-F5344CB8AC3E}">
        <p14:creationId xmlns:p14="http://schemas.microsoft.com/office/powerpoint/2010/main" val="251287154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893</TotalTime>
  <Words>827</Words>
  <Application>Microsoft Office PowerPoint</Application>
  <PresentationFormat>Custom</PresentationFormat>
  <Paragraphs>70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Bodoni SvtyTwo ITC TT-Book</vt:lpstr>
      <vt:lpstr>Helvetica</vt:lpstr>
      <vt:lpstr>Helvetica Neue</vt:lpstr>
      <vt:lpstr>Palatino</vt:lpstr>
      <vt:lpstr>Zapf Dingbats</vt:lpstr>
      <vt:lpstr>New_Template4</vt:lpstr>
      <vt:lpstr>PowerPoint Presentation</vt:lpstr>
      <vt:lpstr>Story</vt:lpstr>
      <vt:lpstr>Data in depth</vt:lpstr>
      <vt:lpstr>Problem Statement</vt:lpstr>
      <vt:lpstr>Data Profiling</vt:lpstr>
      <vt:lpstr>Data Analysis</vt:lpstr>
      <vt:lpstr>How the restaurants are distributed region-wise ?</vt:lpstr>
      <vt:lpstr>What is the percentage distribution of Top 10 restaurants ?</vt:lpstr>
      <vt:lpstr>What is the percentage distribution of Bottom 10 restaurants ?</vt:lpstr>
      <vt:lpstr>Which are the Top 10 Provinces ?</vt:lpstr>
      <vt:lpstr>Which are the Bottom 10 Provinces ?</vt:lpstr>
      <vt:lpstr>Which are the Top 10 Cities ?</vt:lpstr>
      <vt:lpstr>Which are the Bottom 10 Cities ?</vt:lpstr>
      <vt:lpstr>What is the distribution of top 10 restaurants in California (Topmost province)?</vt:lpstr>
      <vt:lpstr>How McDonald's restaurant is distributed in top 10 provinces ?</vt:lpstr>
      <vt:lpstr>How McDonald's restaurant is distributed in top 10 cities ?</vt:lpstr>
      <vt:lpstr>Correlation Matrix of Fast Food Restaurants</vt:lpstr>
      <vt:lpstr>Donut Plot with Regions and Top 10 Provinces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Lalit</cp:lastModifiedBy>
  <cp:revision>87</cp:revision>
  <dcterms:modified xsi:type="dcterms:W3CDTF">2019-02-09T18:11:46Z</dcterms:modified>
</cp:coreProperties>
</file>