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761" r:id="rId2"/>
    <p:sldId id="443" r:id="rId3"/>
    <p:sldId id="781" r:id="rId4"/>
    <p:sldId id="782" r:id="rId5"/>
    <p:sldId id="778" r:id="rId6"/>
    <p:sldId id="774" r:id="rId7"/>
    <p:sldId id="775" r:id="rId8"/>
    <p:sldId id="777" r:id="rId9"/>
    <p:sldId id="776" r:id="rId10"/>
    <p:sldId id="779" r:id="rId11"/>
    <p:sldId id="773" r:id="rId12"/>
    <p:sldId id="783" r:id="rId13"/>
  </p:sldIdLst>
  <p:sldSz cx="9144000" cy="6858000" type="screen4x3"/>
  <p:notesSz cx="7315200" cy="96012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os="448" userDrawn="1">
          <p15:clr>
            <a:srgbClr val="A4A3A4"/>
          </p15:clr>
        </p15:guide>
        <p15:guide id="11" orient="horz" pos="2160">
          <p15:clr>
            <a:srgbClr val="A4A3A4"/>
          </p15:clr>
        </p15:guide>
        <p15:guide id="12" orient="horz" pos="3363" userDrawn="1">
          <p15:clr>
            <a:srgbClr val="A4A3A4"/>
          </p15:clr>
        </p15:guide>
        <p15:guide id="13" orient="horz" pos="1392" userDrawn="1">
          <p15:clr>
            <a:srgbClr val="A4A3A4"/>
          </p15:clr>
        </p15:guide>
        <p15:guide id="14" pos="2640" userDrawn="1">
          <p15:clr>
            <a:srgbClr val="A4A3A4"/>
          </p15:clr>
        </p15:guide>
        <p15:guide id="15" pos="3216" userDrawn="1">
          <p15:clr>
            <a:srgbClr val="A4A3A4"/>
          </p15:clr>
        </p15:guide>
        <p15:guide id="16" pos="5568" userDrawn="1">
          <p15:clr>
            <a:srgbClr val="A4A3A4"/>
          </p15:clr>
        </p15:guide>
        <p15:guide id="17" orient="horz" pos="3301" userDrawn="1">
          <p15:clr>
            <a:srgbClr val="A4A3A4"/>
          </p15:clr>
        </p15:guide>
        <p15:guide id="18" orient="horz" pos="3528" userDrawn="1">
          <p15:clr>
            <a:srgbClr val="A4A3A4"/>
          </p15:clr>
        </p15:guide>
        <p15:guide id="19" orient="horz" pos="2760" userDrawn="1">
          <p15:clr>
            <a:srgbClr val="A4A3A4"/>
          </p15:clr>
        </p15:guide>
        <p15:guide id="20" orient="horz" pos="1320" userDrawn="1">
          <p15:clr>
            <a:srgbClr val="A4A3A4"/>
          </p15:clr>
        </p15:guide>
        <p15:guide id="21" orient="horz" pos="912" userDrawn="1">
          <p15:clr>
            <a:srgbClr val="A4A3A4"/>
          </p15:clr>
        </p15:guide>
        <p15:guide id="22" orient="horz" pos="158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6E6"/>
    <a:srgbClr val="D9D9D9"/>
    <a:srgbClr val="595959"/>
    <a:srgbClr val="86BC25"/>
    <a:srgbClr val="ED8B00"/>
    <a:srgbClr val="53565A"/>
    <a:srgbClr val="08DA71"/>
    <a:srgbClr val="77A721"/>
    <a:srgbClr val="79AA22"/>
    <a:srgbClr val="069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5065" autoAdjust="0"/>
  </p:normalViewPr>
  <p:slideViewPr>
    <p:cSldViewPr snapToGrid="0" showGuides="1">
      <p:cViewPr>
        <p:scale>
          <a:sx n="78" d="100"/>
          <a:sy n="78" d="100"/>
        </p:scale>
        <p:origin x="2544" y="762"/>
      </p:cViewPr>
      <p:guideLst>
        <p:guide pos="448"/>
        <p:guide orient="horz" pos="2160"/>
        <p:guide orient="horz" pos="3363"/>
        <p:guide orient="horz" pos="1392"/>
        <p:guide pos="2640"/>
        <p:guide pos="3216"/>
        <p:guide pos="5568"/>
        <p:guide orient="horz" pos="3301"/>
        <p:guide orient="horz" pos="3528"/>
        <p:guide orient="horz" pos="2760"/>
        <p:guide orient="horz" pos="1320"/>
        <p:guide orient="horz" pos="912"/>
        <p:guide orient="horz" pos="158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2" d="100"/>
        <a:sy n="102"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4.xml"/><Relationship Id="rId7" Type="http://schemas.openxmlformats.org/officeDocument/2006/relationships/slide" Target="slides/slide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7.xml"/><Relationship Id="rId5" Type="http://schemas.openxmlformats.org/officeDocument/2006/relationships/slide" Target="slides/slide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ACE25D-EE52-4383-AEFB-EA11454A564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1F7D71D8-2570-4906-B046-3FDD752AD945}">
      <dgm:prSet phldrT="[Text]" custT="1"/>
      <dgm:spPr/>
      <dgm:t>
        <a:bodyPr/>
        <a:lstStyle/>
        <a:p>
          <a:r>
            <a:rPr lang="en-US" sz="1600" dirty="0">
              <a:solidFill>
                <a:sysClr val="windowText" lastClr="000000"/>
              </a:solidFill>
              <a:latin typeface="Calibri" panose="020F0502020204030204" pitchFamily="34" charset="0"/>
              <a:cs typeface="Calibri" panose="020F0502020204030204" pitchFamily="34" charset="0"/>
            </a:rPr>
            <a:t>MyScript.py</a:t>
          </a:r>
        </a:p>
      </dgm:t>
    </dgm:pt>
    <dgm:pt modelId="{65C191AE-3986-495D-AE03-211F190CDF51}" type="parTrans" cxnId="{EFBB7998-8363-4C19-BD5D-CD42EA9DED1A}">
      <dgm:prSet/>
      <dgm:spPr/>
      <dgm:t>
        <a:bodyPr/>
        <a:lstStyle/>
        <a:p>
          <a:endParaRPr lang="en-US" sz="1600"/>
        </a:p>
      </dgm:t>
    </dgm:pt>
    <dgm:pt modelId="{6B5930EE-E830-4927-ACEE-839AF209D6D7}" type="sibTrans" cxnId="{EFBB7998-8363-4C19-BD5D-CD42EA9DED1A}">
      <dgm:prSet custT="1"/>
      <dgm:spPr/>
      <dgm:t>
        <a:bodyPr/>
        <a:lstStyle/>
        <a:p>
          <a:endParaRPr lang="en-US" sz="1200"/>
        </a:p>
      </dgm:t>
    </dgm:pt>
    <dgm:pt modelId="{779E5EFD-996F-4BC7-B292-CB90A0EC8D8B}">
      <dgm:prSet phldrT="[Text]" custT="1"/>
      <dgm:spPr/>
      <dgm:t>
        <a:bodyPr/>
        <a:lstStyle/>
        <a:p>
          <a:r>
            <a:rPr lang="en-US" sz="1600" dirty="0" err="1">
              <a:solidFill>
                <a:sysClr val="windowText" lastClr="000000"/>
              </a:solidFill>
              <a:latin typeface="Calibri" panose="020F0502020204030204" pitchFamily="34" charset="0"/>
              <a:cs typeface="Calibri" panose="020F0502020204030204" pitchFamily="34" charset="0"/>
            </a:rPr>
            <a:t>MyScript.pyc</a:t>
          </a:r>
          <a:endParaRPr lang="en-US" sz="1600" dirty="0">
            <a:solidFill>
              <a:sysClr val="windowText" lastClr="000000"/>
            </a:solidFill>
            <a:latin typeface="Calibri" panose="020F0502020204030204" pitchFamily="34" charset="0"/>
            <a:cs typeface="Calibri" panose="020F0502020204030204" pitchFamily="34" charset="0"/>
          </a:endParaRPr>
        </a:p>
      </dgm:t>
    </dgm:pt>
    <dgm:pt modelId="{9E9355FE-1D1E-4AD9-AABD-F5EEABB6101D}" type="parTrans" cxnId="{B61EED30-FFFE-42D5-BA57-912AFAD1312A}">
      <dgm:prSet/>
      <dgm:spPr/>
      <dgm:t>
        <a:bodyPr/>
        <a:lstStyle/>
        <a:p>
          <a:endParaRPr lang="en-US" sz="1600"/>
        </a:p>
      </dgm:t>
    </dgm:pt>
    <dgm:pt modelId="{0010844E-A1B3-46C5-BA7F-27E176EFAFDD}" type="sibTrans" cxnId="{B61EED30-FFFE-42D5-BA57-912AFAD1312A}">
      <dgm:prSet custT="1"/>
      <dgm:spPr/>
      <dgm:t>
        <a:bodyPr/>
        <a:lstStyle/>
        <a:p>
          <a:endParaRPr lang="en-US" sz="1200"/>
        </a:p>
      </dgm:t>
    </dgm:pt>
    <dgm:pt modelId="{F0D0A789-DBD7-4DB4-99C8-8416A687578F}">
      <dgm:prSet phldrT="[Text]" custT="1"/>
      <dgm:spPr/>
      <dgm:t>
        <a:bodyPr/>
        <a:lstStyle/>
        <a:p>
          <a:r>
            <a:rPr lang="en-US" sz="1600" dirty="0">
              <a:solidFill>
                <a:sysClr val="windowText" lastClr="000000"/>
              </a:solidFill>
              <a:latin typeface="Calibri" panose="020F0502020204030204" pitchFamily="34" charset="0"/>
              <a:cs typeface="Calibri" panose="020F0502020204030204" pitchFamily="34" charset="0"/>
            </a:rPr>
            <a:t>Python Virtual Machine</a:t>
          </a:r>
        </a:p>
      </dgm:t>
    </dgm:pt>
    <dgm:pt modelId="{36795BAB-D304-41BA-89D2-F431F81457BF}" type="parTrans" cxnId="{A7CB7DA2-9328-41D3-B104-F4BEAFE724A8}">
      <dgm:prSet/>
      <dgm:spPr/>
      <dgm:t>
        <a:bodyPr/>
        <a:lstStyle/>
        <a:p>
          <a:endParaRPr lang="en-US" sz="1600"/>
        </a:p>
      </dgm:t>
    </dgm:pt>
    <dgm:pt modelId="{C7B93797-9A5B-4621-BAD0-FD50BA953A68}" type="sibTrans" cxnId="{A7CB7DA2-9328-41D3-B104-F4BEAFE724A8}">
      <dgm:prSet/>
      <dgm:spPr/>
      <dgm:t>
        <a:bodyPr/>
        <a:lstStyle/>
        <a:p>
          <a:endParaRPr lang="en-US" sz="1600"/>
        </a:p>
      </dgm:t>
    </dgm:pt>
    <dgm:pt modelId="{26D1350C-79F5-4817-88BE-DA22E0F6D78D}" type="pres">
      <dgm:prSet presAssocID="{16ACE25D-EE52-4383-AEFB-EA11454A564C}" presName="Name0" presStyleCnt="0">
        <dgm:presLayoutVars>
          <dgm:dir/>
          <dgm:resizeHandles val="exact"/>
        </dgm:presLayoutVars>
      </dgm:prSet>
      <dgm:spPr/>
    </dgm:pt>
    <dgm:pt modelId="{512EFED9-171E-4F3C-96A5-6D7A2C764938}" type="pres">
      <dgm:prSet presAssocID="{1F7D71D8-2570-4906-B046-3FDD752AD945}" presName="node" presStyleLbl="node1" presStyleIdx="0" presStyleCnt="3">
        <dgm:presLayoutVars>
          <dgm:bulletEnabled val="1"/>
        </dgm:presLayoutVars>
      </dgm:prSet>
      <dgm:spPr/>
    </dgm:pt>
    <dgm:pt modelId="{E5CF0604-A9C6-4BC4-8B4F-55FAD2C55AF5}" type="pres">
      <dgm:prSet presAssocID="{6B5930EE-E830-4927-ACEE-839AF209D6D7}" presName="sibTrans" presStyleLbl="sibTrans2D1" presStyleIdx="0" presStyleCnt="2"/>
      <dgm:spPr/>
    </dgm:pt>
    <dgm:pt modelId="{333BC19B-9F86-46C4-A212-2C348B9BD31F}" type="pres">
      <dgm:prSet presAssocID="{6B5930EE-E830-4927-ACEE-839AF209D6D7}" presName="connectorText" presStyleLbl="sibTrans2D1" presStyleIdx="0" presStyleCnt="2"/>
      <dgm:spPr/>
    </dgm:pt>
    <dgm:pt modelId="{860347BE-DC8C-4F5F-8050-BB560409B5FF}" type="pres">
      <dgm:prSet presAssocID="{779E5EFD-996F-4BC7-B292-CB90A0EC8D8B}" presName="node" presStyleLbl="node1" presStyleIdx="1" presStyleCnt="3">
        <dgm:presLayoutVars>
          <dgm:bulletEnabled val="1"/>
        </dgm:presLayoutVars>
      </dgm:prSet>
      <dgm:spPr>
        <a:prstGeom prst="ellipse">
          <a:avLst/>
        </a:prstGeom>
      </dgm:spPr>
    </dgm:pt>
    <dgm:pt modelId="{A424855B-DE03-4CEF-A9DC-4F56699269F9}" type="pres">
      <dgm:prSet presAssocID="{0010844E-A1B3-46C5-BA7F-27E176EFAFDD}" presName="sibTrans" presStyleLbl="sibTrans2D1" presStyleIdx="1" presStyleCnt="2"/>
      <dgm:spPr/>
    </dgm:pt>
    <dgm:pt modelId="{0B8C7985-6CD0-4444-9FDA-2CE4FF412F97}" type="pres">
      <dgm:prSet presAssocID="{0010844E-A1B3-46C5-BA7F-27E176EFAFDD}" presName="connectorText" presStyleLbl="sibTrans2D1" presStyleIdx="1" presStyleCnt="2"/>
      <dgm:spPr/>
    </dgm:pt>
    <dgm:pt modelId="{AC803A96-10D7-40B1-AAD9-BF81ED31F969}" type="pres">
      <dgm:prSet presAssocID="{F0D0A789-DBD7-4DB4-99C8-8416A687578F}" presName="node" presStyleLbl="node1" presStyleIdx="2" presStyleCnt="3">
        <dgm:presLayoutVars>
          <dgm:bulletEnabled val="1"/>
        </dgm:presLayoutVars>
      </dgm:prSet>
      <dgm:spPr/>
    </dgm:pt>
  </dgm:ptLst>
  <dgm:cxnLst>
    <dgm:cxn modelId="{B61EED30-FFFE-42D5-BA57-912AFAD1312A}" srcId="{16ACE25D-EE52-4383-AEFB-EA11454A564C}" destId="{779E5EFD-996F-4BC7-B292-CB90A0EC8D8B}" srcOrd="1" destOrd="0" parTransId="{9E9355FE-1D1E-4AD9-AABD-F5EEABB6101D}" sibTransId="{0010844E-A1B3-46C5-BA7F-27E176EFAFDD}"/>
    <dgm:cxn modelId="{944D8F39-2CB5-440B-978C-C5C53AFE281F}" type="presOf" srcId="{6B5930EE-E830-4927-ACEE-839AF209D6D7}" destId="{333BC19B-9F86-46C4-A212-2C348B9BD31F}" srcOrd="1" destOrd="0" presId="urn:microsoft.com/office/officeart/2005/8/layout/process1"/>
    <dgm:cxn modelId="{4A3FA360-12C0-4FC6-8110-D0945824072D}" type="presOf" srcId="{1F7D71D8-2570-4906-B046-3FDD752AD945}" destId="{512EFED9-171E-4F3C-96A5-6D7A2C764938}" srcOrd="0" destOrd="0" presId="urn:microsoft.com/office/officeart/2005/8/layout/process1"/>
    <dgm:cxn modelId="{E71DE267-2193-4967-A299-D1011DB58E45}" type="presOf" srcId="{0010844E-A1B3-46C5-BA7F-27E176EFAFDD}" destId="{A424855B-DE03-4CEF-A9DC-4F56699269F9}" srcOrd="0" destOrd="0" presId="urn:microsoft.com/office/officeart/2005/8/layout/process1"/>
    <dgm:cxn modelId="{8D4F214D-45F2-4C9D-ABF9-16543ED7294E}" type="presOf" srcId="{779E5EFD-996F-4BC7-B292-CB90A0EC8D8B}" destId="{860347BE-DC8C-4F5F-8050-BB560409B5FF}" srcOrd="0" destOrd="0" presId="urn:microsoft.com/office/officeart/2005/8/layout/process1"/>
    <dgm:cxn modelId="{4A51694F-10B2-42B1-B5A6-FC276DBA903A}" type="presOf" srcId="{16ACE25D-EE52-4383-AEFB-EA11454A564C}" destId="{26D1350C-79F5-4817-88BE-DA22E0F6D78D}" srcOrd="0" destOrd="0" presId="urn:microsoft.com/office/officeart/2005/8/layout/process1"/>
    <dgm:cxn modelId="{A57D768D-036B-4E7C-9281-363AEB3B8003}" type="presOf" srcId="{F0D0A789-DBD7-4DB4-99C8-8416A687578F}" destId="{AC803A96-10D7-40B1-AAD9-BF81ED31F969}" srcOrd="0" destOrd="0" presId="urn:microsoft.com/office/officeart/2005/8/layout/process1"/>
    <dgm:cxn modelId="{EFBB7998-8363-4C19-BD5D-CD42EA9DED1A}" srcId="{16ACE25D-EE52-4383-AEFB-EA11454A564C}" destId="{1F7D71D8-2570-4906-B046-3FDD752AD945}" srcOrd="0" destOrd="0" parTransId="{65C191AE-3986-495D-AE03-211F190CDF51}" sibTransId="{6B5930EE-E830-4927-ACEE-839AF209D6D7}"/>
    <dgm:cxn modelId="{A7CB7DA2-9328-41D3-B104-F4BEAFE724A8}" srcId="{16ACE25D-EE52-4383-AEFB-EA11454A564C}" destId="{F0D0A789-DBD7-4DB4-99C8-8416A687578F}" srcOrd="2" destOrd="0" parTransId="{36795BAB-D304-41BA-89D2-F431F81457BF}" sibTransId="{C7B93797-9A5B-4621-BAD0-FD50BA953A68}"/>
    <dgm:cxn modelId="{3C7578DA-FC44-4AF3-8A11-B99970257C6B}" type="presOf" srcId="{0010844E-A1B3-46C5-BA7F-27E176EFAFDD}" destId="{0B8C7985-6CD0-4444-9FDA-2CE4FF412F97}" srcOrd="1" destOrd="0" presId="urn:microsoft.com/office/officeart/2005/8/layout/process1"/>
    <dgm:cxn modelId="{ACCB4FE7-8118-46EE-B65C-63CCB91632B8}" type="presOf" srcId="{6B5930EE-E830-4927-ACEE-839AF209D6D7}" destId="{E5CF0604-A9C6-4BC4-8B4F-55FAD2C55AF5}" srcOrd="0" destOrd="0" presId="urn:microsoft.com/office/officeart/2005/8/layout/process1"/>
    <dgm:cxn modelId="{A0BCDFB2-4F84-4046-99DA-8275E9FADCFB}" type="presParOf" srcId="{26D1350C-79F5-4817-88BE-DA22E0F6D78D}" destId="{512EFED9-171E-4F3C-96A5-6D7A2C764938}" srcOrd="0" destOrd="0" presId="urn:microsoft.com/office/officeart/2005/8/layout/process1"/>
    <dgm:cxn modelId="{2860B9F0-58AA-4A1C-98B4-BD26D341D559}" type="presParOf" srcId="{26D1350C-79F5-4817-88BE-DA22E0F6D78D}" destId="{E5CF0604-A9C6-4BC4-8B4F-55FAD2C55AF5}" srcOrd="1" destOrd="0" presId="urn:microsoft.com/office/officeart/2005/8/layout/process1"/>
    <dgm:cxn modelId="{5AC4C271-9B27-4CB5-A4A8-DD1852A51783}" type="presParOf" srcId="{E5CF0604-A9C6-4BC4-8B4F-55FAD2C55AF5}" destId="{333BC19B-9F86-46C4-A212-2C348B9BD31F}" srcOrd="0" destOrd="0" presId="urn:microsoft.com/office/officeart/2005/8/layout/process1"/>
    <dgm:cxn modelId="{FACABF20-9C65-4E6F-8B7C-C81E54A8D97C}" type="presParOf" srcId="{26D1350C-79F5-4817-88BE-DA22E0F6D78D}" destId="{860347BE-DC8C-4F5F-8050-BB560409B5FF}" srcOrd="2" destOrd="0" presId="urn:microsoft.com/office/officeart/2005/8/layout/process1"/>
    <dgm:cxn modelId="{A55484E7-F817-4877-B41D-AA8E55834DE8}" type="presParOf" srcId="{26D1350C-79F5-4817-88BE-DA22E0F6D78D}" destId="{A424855B-DE03-4CEF-A9DC-4F56699269F9}" srcOrd="3" destOrd="0" presId="urn:microsoft.com/office/officeart/2005/8/layout/process1"/>
    <dgm:cxn modelId="{68D7CD7E-5924-407B-A099-6C8D7B5EF6C8}" type="presParOf" srcId="{A424855B-DE03-4CEF-A9DC-4F56699269F9}" destId="{0B8C7985-6CD0-4444-9FDA-2CE4FF412F97}" srcOrd="0" destOrd="0" presId="urn:microsoft.com/office/officeart/2005/8/layout/process1"/>
    <dgm:cxn modelId="{B574E172-14B4-47A3-B2C1-BA523EE43D5B}" type="presParOf" srcId="{26D1350C-79F5-4817-88BE-DA22E0F6D78D}" destId="{AC803A96-10D7-40B1-AAD9-BF81ED31F96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EFED9-171E-4F3C-96A5-6D7A2C764938}">
      <dsp:nvSpPr>
        <dsp:cNvPr id="0" name=""/>
        <dsp:cNvSpPr/>
      </dsp:nvSpPr>
      <dsp:spPr>
        <a:xfrm>
          <a:off x="7089" y="844639"/>
          <a:ext cx="1361764" cy="817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solidFill>
              <a:latin typeface="Calibri" panose="020F0502020204030204" pitchFamily="34" charset="0"/>
              <a:cs typeface="Calibri" panose="020F0502020204030204" pitchFamily="34" charset="0"/>
            </a:rPr>
            <a:t>MyScript.py</a:t>
          </a:r>
        </a:p>
      </dsp:txBody>
      <dsp:txXfrm>
        <a:off x="31020" y="868570"/>
        <a:ext cx="1313902" cy="769196"/>
      </dsp:txXfrm>
    </dsp:sp>
    <dsp:sp modelId="{E5CF0604-A9C6-4BC4-8B4F-55FAD2C55AF5}">
      <dsp:nvSpPr>
        <dsp:cNvPr id="0" name=""/>
        <dsp:cNvSpPr/>
      </dsp:nvSpPr>
      <dsp:spPr>
        <a:xfrm>
          <a:off x="1505030" y="1084310"/>
          <a:ext cx="288694" cy="337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05030" y="1151853"/>
        <a:ext cx="202086" cy="202631"/>
      </dsp:txXfrm>
    </dsp:sp>
    <dsp:sp modelId="{860347BE-DC8C-4F5F-8050-BB560409B5FF}">
      <dsp:nvSpPr>
        <dsp:cNvPr id="0" name=""/>
        <dsp:cNvSpPr/>
      </dsp:nvSpPr>
      <dsp:spPr>
        <a:xfrm>
          <a:off x="1913560" y="844639"/>
          <a:ext cx="1361764" cy="8170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ysClr val="windowText" lastClr="000000"/>
              </a:solidFill>
              <a:latin typeface="Calibri" panose="020F0502020204030204" pitchFamily="34" charset="0"/>
              <a:cs typeface="Calibri" panose="020F0502020204030204" pitchFamily="34" charset="0"/>
            </a:rPr>
            <a:t>MyScript.pyc</a:t>
          </a:r>
          <a:endParaRPr lang="en-US" sz="1600" kern="1200" dirty="0">
            <a:solidFill>
              <a:sysClr val="windowText" lastClr="000000"/>
            </a:solidFill>
            <a:latin typeface="Calibri" panose="020F0502020204030204" pitchFamily="34" charset="0"/>
            <a:cs typeface="Calibri" panose="020F0502020204030204" pitchFamily="34" charset="0"/>
          </a:endParaRPr>
        </a:p>
      </dsp:txBody>
      <dsp:txXfrm>
        <a:off x="2112986" y="964294"/>
        <a:ext cx="962912" cy="577748"/>
      </dsp:txXfrm>
    </dsp:sp>
    <dsp:sp modelId="{A424855B-DE03-4CEF-A9DC-4F56699269F9}">
      <dsp:nvSpPr>
        <dsp:cNvPr id="0" name=""/>
        <dsp:cNvSpPr/>
      </dsp:nvSpPr>
      <dsp:spPr>
        <a:xfrm>
          <a:off x="3411501" y="1084310"/>
          <a:ext cx="288694" cy="337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411501" y="1151853"/>
        <a:ext cx="202086" cy="202631"/>
      </dsp:txXfrm>
    </dsp:sp>
    <dsp:sp modelId="{AC803A96-10D7-40B1-AAD9-BF81ED31F969}">
      <dsp:nvSpPr>
        <dsp:cNvPr id="0" name=""/>
        <dsp:cNvSpPr/>
      </dsp:nvSpPr>
      <dsp:spPr>
        <a:xfrm>
          <a:off x="3820030" y="844639"/>
          <a:ext cx="1361764" cy="817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solidFill>
              <a:latin typeface="Calibri" panose="020F0502020204030204" pitchFamily="34" charset="0"/>
              <a:cs typeface="Calibri" panose="020F0502020204030204" pitchFamily="34" charset="0"/>
            </a:rPr>
            <a:t>Python Virtual Machine</a:t>
          </a:r>
        </a:p>
      </dsp:txBody>
      <dsp:txXfrm>
        <a:off x="3843961" y="868570"/>
        <a:ext cx="1313902" cy="7691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5/11/2020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5/11/2020</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3/glossary.html#term-attribut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python.org/3/glossary.html#term-metho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16150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5"/>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69403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One-liner definition</a:t>
            </a:r>
          </a:p>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57154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A </a:t>
            </a:r>
            <a:r>
              <a:rPr lang="en-US" sz="1200" b="0" i="1" kern="1200" dirty="0">
                <a:solidFill>
                  <a:schemeClr val="tx1"/>
                </a:solidFill>
                <a:effectLst/>
                <a:latin typeface="Arial" panose="020B0604020202020204" pitchFamily="34" charset="0"/>
                <a:ea typeface="+mn-ea"/>
                <a:cs typeface="+mn-cs"/>
              </a:rPr>
              <a:t>variable</a:t>
            </a:r>
            <a:r>
              <a:rPr lang="en-US" sz="1200" b="0" i="0" kern="1200" dirty="0">
                <a:solidFill>
                  <a:schemeClr val="tx1"/>
                </a:solidFill>
                <a:effectLst/>
                <a:latin typeface="Arial" panose="020B0604020202020204" pitchFamily="34" charset="0"/>
                <a:ea typeface="+mn-ea"/>
                <a:cs typeface="+mn-cs"/>
              </a:rPr>
              <a:t> stored in an instance or class is called an </a:t>
            </a:r>
            <a:r>
              <a:rPr lang="en-US" sz="1200" b="0" i="1" u="sng" kern="1200" dirty="0">
                <a:solidFill>
                  <a:schemeClr val="tx1"/>
                </a:solidFill>
                <a:effectLst/>
                <a:latin typeface="Arial" panose="020B0604020202020204" pitchFamily="34" charset="0"/>
                <a:ea typeface="+mn-ea"/>
                <a:cs typeface="+mn-cs"/>
                <a:hlinkClick r:id="rId3"/>
              </a:rPr>
              <a:t>attribute</a:t>
            </a:r>
            <a:r>
              <a:rPr lang="en-US" sz="1200" b="0" i="0" kern="1200" dirty="0">
                <a:solidFill>
                  <a:schemeClr val="tx1"/>
                </a:solidFill>
                <a:effectLst/>
                <a:latin typeface="Arial" panose="020B0604020202020204" pitchFamily="34" charset="0"/>
                <a:ea typeface="+mn-ea"/>
                <a:cs typeface="+mn-cs"/>
              </a:rPr>
              <a:t>.</a:t>
            </a:r>
          </a:p>
          <a:p>
            <a:pPr fontAlgn="base"/>
            <a:r>
              <a:rPr lang="en-US" sz="1200" b="0" i="0" kern="1200" dirty="0">
                <a:solidFill>
                  <a:schemeClr val="tx1"/>
                </a:solidFill>
                <a:effectLst/>
                <a:latin typeface="Arial" panose="020B0604020202020204" pitchFamily="34" charset="0"/>
                <a:ea typeface="+mn-ea"/>
                <a:cs typeface="+mn-cs"/>
              </a:rPr>
              <a:t>A </a:t>
            </a:r>
            <a:r>
              <a:rPr lang="en-US" sz="1200" b="0" i="1" kern="1200" dirty="0">
                <a:solidFill>
                  <a:schemeClr val="tx1"/>
                </a:solidFill>
                <a:effectLst/>
                <a:latin typeface="Arial" panose="020B0604020202020204" pitchFamily="34" charset="0"/>
                <a:ea typeface="+mn-ea"/>
                <a:cs typeface="+mn-cs"/>
              </a:rPr>
              <a:t>function</a:t>
            </a:r>
            <a:r>
              <a:rPr lang="en-US" sz="1200" b="0" i="0" kern="1200" dirty="0">
                <a:solidFill>
                  <a:schemeClr val="tx1"/>
                </a:solidFill>
                <a:effectLst/>
                <a:latin typeface="Arial" panose="020B0604020202020204" pitchFamily="34" charset="0"/>
                <a:ea typeface="+mn-ea"/>
                <a:cs typeface="+mn-cs"/>
              </a:rPr>
              <a:t> stored in an instance or class is called a </a:t>
            </a:r>
            <a:r>
              <a:rPr lang="en-US" sz="1200" b="0" i="1" u="sng" kern="1200" dirty="0">
                <a:solidFill>
                  <a:schemeClr val="tx1"/>
                </a:solidFill>
                <a:effectLst/>
                <a:latin typeface="Arial" panose="020B0604020202020204" pitchFamily="34" charset="0"/>
                <a:ea typeface="+mn-ea"/>
                <a:cs typeface="+mn-cs"/>
                <a:hlinkClick r:id="rId4"/>
              </a:rPr>
              <a:t>method</a:t>
            </a:r>
            <a:r>
              <a:rPr lang="en-US" sz="1200" b="0" i="0" kern="1200" dirty="0">
                <a:solidFill>
                  <a:schemeClr val="tx1"/>
                </a:solidFill>
                <a:effectLst/>
                <a:latin typeface="Arial" panose="020B0604020202020204" pitchFamily="34" charset="0"/>
                <a:ea typeface="+mn-ea"/>
                <a:cs typeface="+mn-cs"/>
              </a:rPr>
              <a:t>.</a:t>
            </a:r>
          </a:p>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3212742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020688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38"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marL="0" indent="0" algn="l">
              <a:buFontTx/>
              <a:buNone/>
              <a:tabLst>
                <a:tab pos="5029200" algn="r"/>
              </a:tabLst>
              <a:defRPr sz="1200"/>
            </a:lvl1pPr>
            <a:lvl2pPr marL="127000" indent="-127000" algn="l">
              <a:buClrTx/>
              <a:buSzPct val="100000"/>
              <a:buFont typeface="Arial" panose="020B0604020202020204" pitchFamily="34" charset="0"/>
              <a:buChar char="•"/>
              <a:tabLst>
                <a:tab pos="5029200" algn="r"/>
              </a:tabLst>
              <a:defRPr sz="1200"/>
            </a:lvl2pPr>
            <a:lvl3pPr marL="279400" indent="-127000" algn="l">
              <a:buClrTx/>
              <a:buSzPct val="100000"/>
              <a:buFont typeface="Arial" panose="020B0604020202020204" pitchFamily="34" charset="0"/>
              <a:buChar char="−"/>
              <a:tabLst>
                <a:tab pos="5029200" algn="r"/>
              </a:tabLst>
              <a:defRPr sz="1200"/>
            </a:lvl3pPr>
            <a:lvl4pPr marL="431800" indent="-127000" algn="l">
              <a:buClrTx/>
              <a:buSzPct val="100000"/>
              <a:buFont typeface="Arial" panose="020B0604020202020204" pitchFamily="34" charset="0"/>
              <a:buChar char="◦"/>
              <a:tabLst>
                <a:tab pos="5029200" algn="r"/>
              </a:tabLst>
              <a:defRPr sz="1200"/>
            </a:lvl4pPr>
            <a:lvl5pPr marL="584200" indent="-127000" algn="l">
              <a:buClrTx/>
              <a:buSzPct val="100000"/>
              <a:buFont typeface="Arial" panose="020B0604020202020204" pitchFamily="34" charset="0"/>
              <a:buChar char="−"/>
              <a:tabLst>
                <a:tab pos="50292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buFontTx/>
              <a:buNone/>
              <a:defRPr lang="en-US" noProof="0" dirty="0" smtClean="0"/>
            </a:lvl1pPr>
            <a:lvl2pPr marL="127000" indent="-127000" algn="l">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mp; subtitle Blackbackground">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659625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lstStyle>
            <a:lvl1pPr>
              <a:lnSpc>
                <a:spcPct val="100000"/>
              </a:lnSpc>
              <a:spcAft>
                <a:spcPts val="6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7028135" y="4211955"/>
            <a:ext cx="1739627"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7028137" y="6018028"/>
            <a:ext cx="1739626" cy="363722"/>
          </a:xfrm>
        </p:spPr>
        <p:txBody>
          <a:bodyPr anchor="b" anchorCtr="0"/>
          <a:lstStyle>
            <a:lvl1pPr>
              <a:lnSpc>
                <a:spcPct val="100000"/>
              </a:lnSpc>
              <a:defRPr sz="950"/>
            </a:lvl1pPr>
          </a:lstStyle>
          <a:p>
            <a:pPr lvl="0"/>
            <a:r>
              <a:rPr lang="en-US" noProof="0"/>
              <a:t>Click to edit Master text styles</a:t>
            </a:r>
          </a:p>
        </p:txBody>
      </p:sp>
      <p:grpSp>
        <p:nvGrpSpPr>
          <p:cNvPr id="9" name="Group 8"/>
          <p:cNvGrpSpPr/>
          <p:nvPr userDrawn="1"/>
        </p:nvGrpSpPr>
        <p:grpSpPr>
          <a:xfrm>
            <a:off x="377991" y="378000"/>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39356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5"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7"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8164423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63"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Presentation title</a:t>
            </a:r>
            <a:br>
              <a:rPr lang="en-US" sz="650" b="0" noProof="0" dirty="0">
                <a:solidFill>
                  <a:schemeClr val="tx1"/>
                </a:solidFill>
                <a:latin typeface="+mn-lt"/>
              </a:rPr>
            </a:br>
            <a:r>
              <a:rPr lang="en-US" sz="650" b="0" noProof="0" dirty="0">
                <a:solidFill>
                  <a:schemeClr val="tx1"/>
                </a:solidFill>
                <a:latin typeface="+mn-lt"/>
              </a:rPr>
              <a:t>[To edit, click View &gt; Slide Master &gt; Slide Master1]</a:t>
            </a:r>
          </a:p>
        </p:txBody>
      </p:sp>
      <p:sp>
        <p:nvSpPr>
          <p:cNvPr id="18" name="Copyright"/>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US" sz="650" noProof="0" dirty="0">
                <a:solidFill>
                  <a:schemeClr val="tx1"/>
                </a:solidFill>
              </a:rPr>
              <a:t>Member firms and DTTL: Insert appropriate copyright</a:t>
            </a:r>
            <a:br>
              <a:rPr lang="en-US" sz="650" noProof="0" dirty="0">
                <a:solidFill>
                  <a:schemeClr val="tx1"/>
                </a:solidFill>
              </a:rPr>
            </a:br>
            <a:r>
              <a:rPr lang="en-US" sz="650" noProof="0" dirty="0">
                <a:solidFill>
                  <a:schemeClr val="tx1"/>
                </a:solidFill>
              </a:rPr>
              <a:t>[To edit, click View &gt; Slide Master &gt; Slide Master1]</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8" r:id="rId33"/>
    <p:sldLayoutId id="2147483751" r:id="rId34"/>
    <p:sldLayoutId id="2147483724" r:id="rId35"/>
    <p:sldLayoutId id="2147483725" r:id="rId36"/>
    <p:sldLayoutId id="2147483726" r:id="rId37"/>
    <p:sldLayoutId id="2147483727" r:id="rId38"/>
    <p:sldLayoutId id="2147483698" r:id="rId39"/>
    <p:sldLayoutId id="2147483752" r:id="rId40"/>
    <p:sldLayoutId id="2147483696" r:id="rId41"/>
    <p:sldLayoutId id="2147483759" r:id="rId42"/>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SOC_Text2"/>
          <p:cNvSpPr txBox="1">
            <a:spLocks/>
          </p:cNvSpPr>
          <p:nvPr/>
        </p:nvSpPr>
        <p:spPr bwMode="gray">
          <a:xfrm>
            <a:off x="387859" y="5219557"/>
            <a:ext cx="7079737" cy="1441016"/>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a:solidFill>
                  <a:schemeClr val="tx1"/>
                </a:solidFill>
              </a:rPr>
              <a:t>About Deloitte</a:t>
            </a:r>
            <a:br>
              <a:rPr lang="en-US" sz="700" dirty="0">
                <a:solidFill>
                  <a:schemeClr val="tx1"/>
                </a:solidFill>
              </a:rPr>
            </a:br>
            <a:r>
              <a:rPr lang="en-US" sz="700" dirty="0" err="1">
                <a:solidFill>
                  <a:schemeClr val="tx1"/>
                </a:solidFill>
              </a:rPr>
              <a:t>Deloitte</a:t>
            </a:r>
            <a:r>
              <a:rPr lang="en-US" sz="700" dirty="0">
                <a:solidFill>
                  <a:schemeClr val="tx1"/>
                </a:solidFill>
              </a:rPr>
              <a:t> refers to one or more of Deloitte </a:t>
            </a:r>
            <a:r>
              <a:rPr lang="en-US" sz="700" noProof="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700" dirty="0">
                <a:solidFill>
                  <a:schemeClr val="tx1"/>
                </a:solidFill>
                <a:hlinkClick r:id="rId2"/>
              </a:rPr>
              <a:t>www.deloitte.com/about</a:t>
            </a:r>
            <a:r>
              <a:rPr lang="en-US" sz="700" dirty="0">
                <a:solidFill>
                  <a:schemeClr val="tx1"/>
                </a:solidFill>
              </a:rPr>
              <a:t> to learn more about our global network of member firms. </a:t>
            </a:r>
            <a:br>
              <a:rPr lang="en-US" sz="700" dirty="0">
                <a:solidFill>
                  <a:schemeClr val="tx1"/>
                </a:solidFill>
              </a:rPr>
            </a:br>
            <a:br>
              <a:rPr lang="en-US" sz="700" dirty="0">
                <a:solidFill>
                  <a:schemeClr val="tx1"/>
                </a:solidFill>
              </a:rPr>
            </a:br>
            <a:r>
              <a:rPr lang="en-US" sz="700" dirty="0">
                <a:solidFill>
                  <a:schemeClr val="tx1"/>
                </a:solidFill>
              </a:rPr>
              <a:t>Copyright © 2017 Deloitte Development LLC. All rights reserved.</a:t>
            </a:r>
            <a:br>
              <a:rPr lang="en-US" sz="700" dirty="0">
                <a:solidFill>
                  <a:schemeClr val="tx1"/>
                </a:solidFill>
              </a:rPr>
            </a:br>
            <a:endParaRPr lang="en-US" sz="700" dirty="0">
              <a:solidFill>
                <a:schemeClr val="tx1"/>
              </a:solidFill>
            </a:endParaRPr>
          </a:p>
        </p:txBody>
      </p:sp>
    </p:spTree>
    <p:extLst>
      <p:ext uri="{BB962C8B-B14F-4D97-AF65-F5344CB8AC3E}">
        <p14:creationId xmlns:p14="http://schemas.microsoft.com/office/powerpoint/2010/main" val="23134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7" y="317499"/>
            <a:ext cx="2830601" cy="513011"/>
          </a:xfrm>
        </p:spPr>
        <p:txBody>
          <a:bodyPr/>
          <a:lstStyle/>
          <a:p>
            <a:r>
              <a:rPr lang="en-US" sz="3200" dirty="0"/>
              <a:t>Exceptions</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92333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An error that can occur in our program. If an exception occurs, the program will stop and we get an error message. The interactive prompt will display an error message and keep going.</a:t>
            </a:r>
          </a:p>
        </p:txBody>
      </p:sp>
      <p:sp>
        <p:nvSpPr>
          <p:cNvPr id="8" name="Rectangle 7">
            <a:extLst>
              <a:ext uri="{FF2B5EF4-FFF2-40B4-BE49-F238E27FC236}">
                <a16:creationId xmlns:a16="http://schemas.microsoft.com/office/drawing/2014/main" id="{2F09A52C-3313-4881-8AD0-ED41A3BE1A97}"/>
              </a:ext>
            </a:extLst>
          </p:cNvPr>
          <p:cNvSpPr/>
          <p:nvPr/>
        </p:nvSpPr>
        <p:spPr>
          <a:xfrm>
            <a:off x="376237" y="4401293"/>
            <a:ext cx="8356701" cy="2739211"/>
          </a:xfrm>
          <a:prstGeom prst="rect">
            <a:avLst/>
          </a:prstGeom>
        </p:spPr>
        <p:txBody>
          <a:bodyPr wrap="square">
            <a:spAutoFit/>
          </a:bodyPr>
          <a:lstStyle/>
          <a:p>
            <a:pPr marL="285750" lvl="0" indent="-285750" fontAlgn="base">
              <a:spcBef>
                <a:spcPct val="0"/>
              </a:spcBef>
              <a:spcAft>
                <a:spcPct val="0"/>
              </a:spcAft>
              <a:buFont typeface="Arial" panose="020B0604020202020204" pitchFamily="34" charset="0"/>
              <a:buChar char="•"/>
            </a:pPr>
            <a:r>
              <a:rPr lang="en-US" altLang="en-US" dirty="0">
                <a:latin typeface="Calibri" panose="020F0502020204030204" pitchFamily="34" charset="0"/>
                <a:cs typeface="Calibri" panose="020F0502020204030204" pitchFamily="34" charset="0"/>
              </a:rPr>
              <a:t>Exceptions are classes and they can be used just like all other classes.</a:t>
            </a:r>
          </a:p>
          <a:p>
            <a:pPr marL="285750" lvl="0" indent="-285750" fontAlgn="base">
              <a:spcBef>
                <a:spcPct val="0"/>
              </a:spcBef>
              <a:spcAft>
                <a:spcPct val="0"/>
              </a:spcAft>
              <a:buFont typeface="Arial" panose="020B0604020202020204" pitchFamily="34" charset="0"/>
              <a:buChar char="•"/>
            </a:pPr>
            <a:r>
              <a:rPr lang="en-US" altLang="en-US" dirty="0">
                <a:latin typeface="Calibri" panose="020F0502020204030204" pitchFamily="34" charset="0"/>
                <a:cs typeface="Calibri" panose="020F0502020204030204" pitchFamily="34" charset="0"/>
              </a:rPr>
              <a:t>The </a:t>
            </a:r>
            <a:r>
              <a:rPr lang="en-US" altLang="en-US" i="1" dirty="0">
                <a:latin typeface="Calibri" panose="020F0502020204030204" pitchFamily="34" charset="0"/>
                <a:cs typeface="Calibri" panose="020F0502020204030204" pitchFamily="34" charset="0"/>
              </a:rPr>
              <a:t>try</a:t>
            </a:r>
            <a:r>
              <a:rPr lang="en-US" altLang="en-US" dirty="0">
                <a:latin typeface="Calibri" panose="020F0502020204030204" pitchFamily="34" charset="0"/>
                <a:cs typeface="Calibri" panose="020F0502020204030204" pitchFamily="34" charset="0"/>
              </a:rPr>
              <a:t> and </a:t>
            </a:r>
            <a:r>
              <a:rPr lang="en-US" altLang="en-US" i="1" dirty="0">
                <a:latin typeface="Calibri" panose="020F0502020204030204" pitchFamily="34" charset="0"/>
                <a:cs typeface="Calibri" panose="020F0502020204030204" pitchFamily="34" charset="0"/>
              </a:rPr>
              <a:t>except</a:t>
            </a:r>
            <a:r>
              <a:rPr lang="en-US" altLang="en-US" dirty="0">
                <a:latin typeface="Calibri" panose="020F0502020204030204" pitchFamily="34" charset="0"/>
                <a:cs typeface="Calibri" panose="020F0502020204030204" pitchFamily="34" charset="0"/>
              </a:rPr>
              <a:t> keywords can be used for attempting to do something and then doing something else if we get an error. This is known as catching exceptions.</a:t>
            </a:r>
          </a:p>
          <a:p>
            <a:pPr marL="285750" lvl="0" indent="-285750" fontAlgn="base">
              <a:spcBef>
                <a:spcPct val="0"/>
              </a:spcBef>
              <a:spcAft>
                <a:spcPct val="0"/>
              </a:spcAft>
              <a:buFont typeface="Arial" panose="020B0604020202020204" pitchFamily="34" charset="0"/>
              <a:buChar char="•"/>
            </a:pPr>
            <a:r>
              <a:rPr lang="en-US" altLang="en-US" dirty="0">
                <a:latin typeface="Calibri" panose="020F0502020204030204" pitchFamily="34" charset="0"/>
                <a:cs typeface="Calibri" panose="020F0502020204030204" pitchFamily="34" charset="0"/>
              </a:rPr>
              <a:t>It's possible to raise exceptions with the raise keyword. This is also known as throwing exceptions.</a:t>
            </a:r>
          </a:p>
          <a:p>
            <a:pPr marL="285750" lvl="0" indent="-285750" fontAlgn="base">
              <a:spcBef>
                <a:spcPct val="0"/>
              </a:spcBef>
              <a:spcAft>
                <a:spcPct val="0"/>
              </a:spcAft>
              <a:buFont typeface="Arial" panose="020B0604020202020204" pitchFamily="34" charset="0"/>
              <a:buChar char="•"/>
            </a:pPr>
            <a:r>
              <a:rPr lang="en-US" altLang="en-US" dirty="0">
                <a:latin typeface="Calibri" panose="020F0502020204030204" pitchFamily="34" charset="0"/>
                <a:cs typeface="Calibri" panose="020F0502020204030204" pitchFamily="34" charset="0"/>
              </a:rPr>
              <a:t>Raise exceptions if they are meant to be displayed for programmers and use </a:t>
            </a:r>
            <a:r>
              <a:rPr lang="en-US" altLang="en-US" dirty="0" err="1">
                <a:latin typeface="Calibri" panose="020F0502020204030204" pitchFamily="34" charset="0"/>
                <a:cs typeface="Calibri" panose="020F0502020204030204" pitchFamily="34" charset="0"/>
              </a:rPr>
              <a:t>sys.stderr</a:t>
            </a:r>
            <a:r>
              <a:rPr lang="en-US" altLang="en-US" dirty="0">
                <a:latin typeface="Calibri" panose="020F0502020204030204" pitchFamily="34" charset="0"/>
                <a:cs typeface="Calibri" panose="020F0502020204030204" pitchFamily="34" charset="0"/>
              </a:rPr>
              <a:t> and </a:t>
            </a:r>
            <a:r>
              <a:rPr lang="en-US" altLang="en-US" dirty="0" err="1">
                <a:latin typeface="Calibri" panose="020F0502020204030204" pitchFamily="34" charset="0"/>
                <a:cs typeface="Calibri" panose="020F0502020204030204" pitchFamily="34" charset="0"/>
              </a:rPr>
              <a:t>sys.exit</a:t>
            </a:r>
            <a:r>
              <a:rPr lang="en-US" altLang="en-US" dirty="0">
                <a:latin typeface="Calibri" panose="020F0502020204030204" pitchFamily="34" charset="0"/>
                <a:cs typeface="Calibri" panose="020F0502020204030204" pitchFamily="34" charset="0"/>
              </a:rPr>
              <a:t> otherwise.</a:t>
            </a:r>
          </a:p>
          <a:p>
            <a:pPr lvl="0" eaLnBrk="0" fontAlgn="base" hangingPunct="0">
              <a:spcBef>
                <a:spcPct val="0"/>
              </a:spcBef>
              <a:spcAft>
                <a:spcPct val="0"/>
              </a:spcAft>
            </a:pPr>
            <a:endParaRPr lang="en-US" altLang="en-US" sz="2800" dirty="0">
              <a:latin typeface="Arial" panose="020B060402020202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57BF00C4-F69E-4EFE-B938-434539055209}"/>
              </a:ext>
            </a:extLst>
          </p:cNvPr>
          <p:cNvSpPr/>
          <p:nvPr/>
        </p:nvSpPr>
        <p:spPr>
          <a:xfrm>
            <a:off x="5950162" y="2329661"/>
            <a:ext cx="2640384" cy="923330"/>
          </a:xfrm>
          <a:prstGeom prst="rect">
            <a:avLst/>
          </a:prstGeom>
          <a:noFill/>
          <a:ln w="9525" cap="flat" cmpd="sng" algn="ctr">
            <a:noFill/>
            <a:prstDash val="dash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except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C3952D8C-63B3-4327-87A7-9D7570F36573}"/>
              </a:ext>
            </a:extLst>
          </p:cNvPr>
          <p:cNvPicPr>
            <a:picLocks noChangeAspect="1"/>
          </p:cNvPicPr>
          <p:nvPr/>
        </p:nvPicPr>
        <p:blipFill>
          <a:blip r:embed="rId3"/>
          <a:stretch>
            <a:fillRect/>
          </a:stretch>
        </p:blipFill>
        <p:spPr>
          <a:xfrm>
            <a:off x="909550" y="2468250"/>
            <a:ext cx="4371975" cy="1200150"/>
          </a:xfrm>
          <a:prstGeom prst="rect">
            <a:avLst/>
          </a:prstGeom>
        </p:spPr>
      </p:pic>
    </p:spTree>
    <p:extLst>
      <p:ext uri="{BB962C8B-B14F-4D97-AF65-F5344CB8AC3E}">
        <p14:creationId xmlns:p14="http://schemas.microsoft.com/office/powerpoint/2010/main" val="3058796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8" y="317499"/>
            <a:ext cx="2257906" cy="513011"/>
          </a:xfrm>
        </p:spPr>
        <p:txBody>
          <a:bodyPr/>
          <a:lstStyle/>
          <a:p>
            <a:r>
              <a:rPr lang="en-US" sz="3200" dirty="0"/>
              <a:t>Docstrings</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Python documentation strings (or docstrings) provide a convenient way of associating documentation with Python modules, functions, classes, and methods.</a:t>
            </a:r>
          </a:p>
        </p:txBody>
      </p:sp>
      <p:pic>
        <p:nvPicPr>
          <p:cNvPr id="7" name="Picture 6">
            <a:extLst>
              <a:ext uri="{FF2B5EF4-FFF2-40B4-BE49-F238E27FC236}">
                <a16:creationId xmlns:a16="http://schemas.microsoft.com/office/drawing/2014/main" id="{44FD894D-D4DD-400A-8809-FEB8FFA70FC7}"/>
              </a:ext>
            </a:extLst>
          </p:cNvPr>
          <p:cNvPicPr>
            <a:picLocks noChangeAspect="1"/>
          </p:cNvPicPr>
          <p:nvPr/>
        </p:nvPicPr>
        <p:blipFill>
          <a:blip r:embed="rId2"/>
          <a:stretch>
            <a:fillRect/>
          </a:stretch>
        </p:blipFill>
        <p:spPr>
          <a:xfrm>
            <a:off x="756005" y="1953900"/>
            <a:ext cx="6915150" cy="2228850"/>
          </a:xfrm>
          <a:prstGeom prst="rect">
            <a:avLst/>
          </a:prstGeom>
        </p:spPr>
      </p:pic>
      <p:sp>
        <p:nvSpPr>
          <p:cNvPr id="8" name="Rectangle 7">
            <a:extLst>
              <a:ext uri="{FF2B5EF4-FFF2-40B4-BE49-F238E27FC236}">
                <a16:creationId xmlns:a16="http://schemas.microsoft.com/office/drawing/2014/main" id="{2F09A52C-3313-4881-8AD0-ED41A3BE1A97}"/>
              </a:ext>
            </a:extLst>
          </p:cNvPr>
          <p:cNvSpPr/>
          <p:nvPr/>
        </p:nvSpPr>
        <p:spPr>
          <a:xfrm>
            <a:off x="376238" y="4539703"/>
            <a:ext cx="7674684" cy="1015663"/>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Docstrings are quite helpful when writing code that other people will import.</a:t>
            </a:r>
          </a:p>
          <a:p>
            <a:pPr marL="285750" indent="-285750">
              <a:buFont typeface="Arial" panose="020B0604020202020204" pitchFamily="34" charset="0"/>
              <a:buChar char="•"/>
            </a:pPr>
            <a:endParaRPr lang="en-US" sz="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Helps other people reading your code in understanding the purpose it, without having to read through all of the code.</a:t>
            </a:r>
          </a:p>
        </p:txBody>
      </p:sp>
    </p:spTree>
    <p:extLst>
      <p:ext uri="{BB962C8B-B14F-4D97-AF65-F5344CB8AC3E}">
        <p14:creationId xmlns:p14="http://schemas.microsoft.com/office/powerpoint/2010/main" val="16004396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1D4075-8F45-4447-8D30-89193D2C71D4}"/>
              </a:ext>
            </a:extLst>
          </p:cNvPr>
          <p:cNvSpPr>
            <a:spLocks noGrp="1"/>
          </p:cNvSpPr>
          <p:nvPr>
            <p:ph type="body" sz="quarter" idx="13"/>
          </p:nvPr>
        </p:nvSpPr>
        <p:spPr/>
        <p:txBody>
          <a:bodyPr/>
          <a:lstStyle/>
          <a:p>
            <a:endParaRPr lang="en-US"/>
          </a:p>
        </p:txBody>
      </p:sp>
      <p:sp>
        <p:nvSpPr>
          <p:cNvPr id="3" name="Title 2">
            <a:extLst>
              <a:ext uri="{FF2B5EF4-FFF2-40B4-BE49-F238E27FC236}">
                <a16:creationId xmlns:a16="http://schemas.microsoft.com/office/drawing/2014/main" id="{63319BAD-4E16-4C01-BBEA-59647977E378}"/>
              </a:ext>
            </a:extLst>
          </p:cNvPr>
          <p:cNvSpPr>
            <a:spLocks noGrp="1"/>
          </p:cNvSpPr>
          <p:nvPr>
            <p:ph type="title"/>
          </p:nvPr>
        </p:nvSpPr>
        <p:spPr/>
        <p:txBody>
          <a:bodyPr/>
          <a:lstStyle/>
          <a:p>
            <a:endParaRPr lang="en-US"/>
          </a:p>
        </p:txBody>
      </p:sp>
      <p:pic>
        <p:nvPicPr>
          <p:cNvPr id="12290" name="Picture 2">
            <a:extLst>
              <a:ext uri="{FF2B5EF4-FFF2-40B4-BE49-F238E27FC236}">
                <a16:creationId xmlns:a16="http://schemas.microsoft.com/office/drawing/2014/main" id="{3C86457F-41E5-4F50-9DC0-F48685F92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966" y="772486"/>
            <a:ext cx="4834066" cy="543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7977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Timesaver</a:t>
            </a:r>
          </a:p>
          <a:p>
            <a:pPr lvl="1"/>
            <a:r>
              <a:rPr lang="en-US" dirty="0"/>
              <a:t>Charts, tables, diagrams, </a:t>
            </a:r>
            <a:br>
              <a:rPr lang="en-US" dirty="0"/>
            </a:br>
            <a:r>
              <a:rPr lang="en-US" dirty="0"/>
              <a:t>icons and more</a:t>
            </a:r>
          </a:p>
        </p:txBody>
      </p:sp>
      <p:pic>
        <p:nvPicPr>
          <p:cNvPr id="13" name="Picture Placeholder 5"/>
          <p:cNvPicPr>
            <a:picLocks noChangeAspect="1"/>
          </p:cNvPicPr>
          <p:nvPr/>
        </p:nvPicPr>
        <p:blipFill rotWithShape="1">
          <a:blip r:embed="rId3"/>
          <a:srcRect l="11089" t="9111" b="6886"/>
          <a:stretch/>
        </p:blipFill>
        <p:spPr>
          <a:xfrm>
            <a:off x="2474258" y="1219200"/>
            <a:ext cx="4801181" cy="4536141"/>
          </a:xfrm>
          <a:prstGeom prst="rect">
            <a:avLst/>
          </a:prstGeom>
        </p:spPr>
      </p:pic>
    </p:spTree>
    <p:extLst>
      <p:ext uri="{BB962C8B-B14F-4D97-AF65-F5344CB8AC3E}">
        <p14:creationId xmlns:p14="http://schemas.microsoft.com/office/powerpoint/2010/main" val="4727260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B13B79-D886-421F-AFC5-85D0273E7F88}"/>
              </a:ext>
            </a:extLst>
          </p:cNvPr>
          <p:cNvSpPr>
            <a:spLocks noGrp="1"/>
          </p:cNvSpPr>
          <p:nvPr>
            <p:ph type="body" sz="quarter" idx="13"/>
          </p:nvPr>
        </p:nvSpPr>
        <p:spPr>
          <a:xfrm>
            <a:off x="376237" y="1194480"/>
            <a:ext cx="4951667" cy="4469040"/>
          </a:xfrm>
        </p:spPr>
        <p:txBody>
          <a:bodyPr/>
          <a:lstStyle/>
          <a:p>
            <a:pPr marL="342900" indent="-342900">
              <a:buFont typeface="Arial" panose="020B0604020202020204" pitchFamily="34" charset="0"/>
              <a:buChar char="•"/>
            </a:pPr>
            <a:r>
              <a:rPr lang="en-US" sz="1800" dirty="0"/>
              <a:t>Introduction</a:t>
            </a:r>
          </a:p>
          <a:p>
            <a:pPr marL="342900" indent="-342900">
              <a:buFont typeface="Arial" panose="020B0604020202020204" pitchFamily="34" charset="0"/>
              <a:buChar char="•"/>
            </a:pPr>
            <a:endParaRPr lang="en-US" sz="600" dirty="0"/>
          </a:p>
          <a:p>
            <a:pPr marL="342900" indent="-342900">
              <a:buFont typeface="Arial" panose="020B0604020202020204" pitchFamily="34" charset="0"/>
              <a:buChar char="•"/>
            </a:pPr>
            <a:r>
              <a:rPr lang="en-US" sz="1800" dirty="0"/>
              <a:t>Data Structures</a:t>
            </a:r>
          </a:p>
          <a:p>
            <a:pPr marL="342900" indent="-342900">
              <a:buFont typeface="Arial" panose="020B0604020202020204" pitchFamily="34" charset="0"/>
              <a:buChar char="•"/>
            </a:pPr>
            <a:endParaRPr lang="en-US" sz="600" dirty="0"/>
          </a:p>
          <a:p>
            <a:pPr marL="342900" indent="-342900">
              <a:buFont typeface="Arial" panose="020B0604020202020204" pitchFamily="34" charset="0"/>
              <a:buChar char="•"/>
            </a:pPr>
            <a:r>
              <a:rPr lang="en-US" sz="1800" dirty="0"/>
              <a:t>Strings</a:t>
            </a:r>
          </a:p>
          <a:p>
            <a:pPr marL="342900" indent="-342900">
              <a:buFont typeface="Arial" panose="020B0604020202020204" pitchFamily="34" charset="0"/>
              <a:buChar char="•"/>
            </a:pPr>
            <a:endParaRPr lang="en-US" sz="600" dirty="0"/>
          </a:p>
          <a:p>
            <a:pPr marL="342900" indent="-342900">
              <a:buFont typeface="Arial" panose="020B0604020202020204" pitchFamily="34" charset="0"/>
              <a:buChar char="•"/>
            </a:pPr>
            <a:r>
              <a:rPr lang="en-US" sz="1800" dirty="0"/>
              <a:t>Object Oriented Programming</a:t>
            </a:r>
          </a:p>
          <a:p>
            <a:pPr marL="342900" indent="-342900">
              <a:buFont typeface="Arial" panose="020B0604020202020204" pitchFamily="34" charset="0"/>
              <a:buChar char="•"/>
            </a:pPr>
            <a:endParaRPr lang="en-US" sz="600" dirty="0"/>
          </a:p>
          <a:p>
            <a:pPr marL="342900" indent="-342900">
              <a:buFont typeface="Arial" panose="020B0604020202020204" pitchFamily="34" charset="0"/>
              <a:buChar char="•"/>
            </a:pPr>
            <a:r>
              <a:rPr lang="en-US" sz="1800" dirty="0"/>
              <a:t>File Handling</a:t>
            </a:r>
          </a:p>
          <a:p>
            <a:pPr marL="342900" indent="-342900">
              <a:buFont typeface="Arial" panose="020B0604020202020204" pitchFamily="34" charset="0"/>
              <a:buChar char="•"/>
            </a:pPr>
            <a:endParaRPr lang="en-US" sz="600" dirty="0"/>
          </a:p>
          <a:p>
            <a:pPr marL="342900" indent="-342900">
              <a:buFont typeface="Arial" panose="020B0604020202020204" pitchFamily="34" charset="0"/>
              <a:buChar char="•"/>
            </a:pPr>
            <a:r>
              <a:rPr lang="en-US" sz="1800" dirty="0"/>
              <a:t>Exceptions</a:t>
            </a:r>
          </a:p>
          <a:p>
            <a:pPr marL="342900" indent="-342900">
              <a:buFont typeface="Arial" panose="020B0604020202020204" pitchFamily="34" charset="0"/>
              <a:buChar char="•"/>
            </a:pPr>
            <a:endParaRPr lang="en-US" sz="600" dirty="0"/>
          </a:p>
          <a:p>
            <a:pPr marL="342900" indent="-342900">
              <a:buFont typeface="Arial" panose="020B0604020202020204" pitchFamily="34" charset="0"/>
              <a:buChar char="•"/>
            </a:pPr>
            <a:r>
              <a:rPr lang="en-US" sz="1800" dirty="0"/>
              <a:t>Docstrings</a:t>
            </a:r>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F64EEDF9-1818-4710-B7D6-BF6889C3924E}"/>
              </a:ext>
            </a:extLst>
          </p:cNvPr>
          <p:cNvSpPr>
            <a:spLocks noGrp="1"/>
          </p:cNvSpPr>
          <p:nvPr>
            <p:ph type="title"/>
          </p:nvPr>
        </p:nvSpPr>
        <p:spPr>
          <a:xfrm>
            <a:off x="376237" y="317499"/>
            <a:ext cx="2074355" cy="511557"/>
          </a:xfrm>
        </p:spPr>
        <p:txBody>
          <a:bodyPr/>
          <a:lstStyle/>
          <a:p>
            <a:r>
              <a:rPr lang="en-US" sz="3200" dirty="0"/>
              <a:t>Contents</a:t>
            </a:r>
            <a:r>
              <a:rPr lang="en-US" dirty="0"/>
              <a:t>:</a:t>
            </a:r>
          </a:p>
        </p:txBody>
      </p:sp>
    </p:spTree>
    <p:extLst>
      <p:ext uri="{BB962C8B-B14F-4D97-AF65-F5344CB8AC3E}">
        <p14:creationId xmlns:p14="http://schemas.microsoft.com/office/powerpoint/2010/main" val="36211220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7" y="317499"/>
            <a:ext cx="6270748" cy="513011"/>
          </a:xfrm>
        </p:spPr>
        <p:txBody>
          <a:bodyPr/>
          <a:lstStyle/>
          <a:p>
            <a:r>
              <a:rPr lang="en-US" sz="3200" dirty="0"/>
              <a:t>Introduction</a:t>
            </a:r>
          </a:p>
        </p:txBody>
      </p:sp>
      <p:sp>
        <p:nvSpPr>
          <p:cNvPr id="8" name="Rectangle 7">
            <a:extLst>
              <a:ext uri="{FF2B5EF4-FFF2-40B4-BE49-F238E27FC236}">
                <a16:creationId xmlns:a16="http://schemas.microsoft.com/office/drawing/2014/main" id="{2F09A52C-3313-4881-8AD0-ED41A3BE1A97}"/>
              </a:ext>
            </a:extLst>
          </p:cNvPr>
          <p:cNvSpPr/>
          <p:nvPr/>
        </p:nvSpPr>
        <p:spPr>
          <a:xfrm>
            <a:off x="376237" y="1059759"/>
            <a:ext cx="8285849" cy="5786199"/>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Open-sourced</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Interpreted language.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Extensive support libraries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Object Oriented</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Everything in Python is an object, and almost everything has attributes and methods.</a:t>
            </a:r>
          </a:p>
          <a:p>
            <a:r>
              <a:rPr lang="en-US"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According to a recent survey, in the UK in 2015, Python overtook French to be the most popular language taught in primary schools. Out of 10, 6 parents preferred their children to learn Python over French.</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en-US" sz="2800" dirty="0">
              <a:latin typeface="Arial" panose="020B0604020202020204" pitchFamily="34" charset="0"/>
            </a:endParaRPr>
          </a:p>
        </p:txBody>
      </p:sp>
      <p:grpSp>
        <p:nvGrpSpPr>
          <p:cNvPr id="17" name="Group 16">
            <a:extLst>
              <a:ext uri="{FF2B5EF4-FFF2-40B4-BE49-F238E27FC236}">
                <a16:creationId xmlns:a16="http://schemas.microsoft.com/office/drawing/2014/main" id="{8B7C1452-FC94-4470-B705-BE7CB8AFE2D3}"/>
              </a:ext>
            </a:extLst>
          </p:cNvPr>
          <p:cNvGrpSpPr/>
          <p:nvPr/>
        </p:nvGrpSpPr>
        <p:grpSpPr>
          <a:xfrm>
            <a:off x="1825864" y="2372946"/>
            <a:ext cx="5188885" cy="2506338"/>
            <a:chOff x="2693776" y="2076384"/>
            <a:chExt cx="5188885" cy="2506338"/>
          </a:xfrm>
        </p:grpSpPr>
        <p:graphicFrame>
          <p:nvGraphicFramePr>
            <p:cNvPr id="2" name="Diagram 1">
              <a:extLst>
                <a:ext uri="{FF2B5EF4-FFF2-40B4-BE49-F238E27FC236}">
                  <a16:creationId xmlns:a16="http://schemas.microsoft.com/office/drawing/2014/main" id="{4CAB0866-86E7-4F65-9F9E-07E38E7951B5}"/>
                </a:ext>
              </a:extLst>
            </p:cNvPr>
            <p:cNvGraphicFramePr/>
            <p:nvPr>
              <p:extLst>
                <p:ext uri="{D42A27DB-BD31-4B8C-83A1-F6EECF244321}">
                  <p14:modId xmlns:p14="http://schemas.microsoft.com/office/powerpoint/2010/main" val="1921838498"/>
                </p:ext>
              </p:extLst>
            </p:nvPr>
          </p:nvGraphicFramePr>
          <p:xfrm>
            <a:off x="2693776" y="2076384"/>
            <a:ext cx="5188885" cy="2506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E9B2BB2-6914-4BA8-9B7F-255887B06699}"/>
                </a:ext>
              </a:extLst>
            </p:cNvPr>
            <p:cNvSpPr txBox="1"/>
            <p:nvPr/>
          </p:nvSpPr>
          <p:spPr>
            <a:xfrm>
              <a:off x="2898307" y="3861576"/>
              <a:ext cx="966026" cy="215444"/>
            </a:xfrm>
            <a:prstGeom prst="rect">
              <a:avLst/>
            </a:prstGeom>
            <a:noFill/>
          </p:spPr>
          <p:txBody>
            <a:bodyPr vert="horz" wrap="square" lIns="0" tIns="0" rIns="0" bIns="0" rtlCol="0">
              <a:spAutoFit/>
            </a:bodyPr>
            <a:lstStyle/>
            <a:p>
              <a:pPr>
                <a:spcBef>
                  <a:spcPts val="200"/>
                </a:spcBef>
                <a:buSzPct val="100000"/>
              </a:pPr>
              <a:r>
                <a:rPr lang="en-US" sz="1400" dirty="0">
                  <a:latin typeface="Calibri" panose="020F0502020204030204" pitchFamily="34" charset="0"/>
                  <a:cs typeface="Calibri" panose="020F0502020204030204" pitchFamily="34" charset="0"/>
                </a:rPr>
                <a:t>Source Code</a:t>
              </a:r>
            </a:p>
          </p:txBody>
        </p:sp>
        <p:sp>
          <p:nvSpPr>
            <p:cNvPr id="7" name="TextBox 6">
              <a:extLst>
                <a:ext uri="{FF2B5EF4-FFF2-40B4-BE49-F238E27FC236}">
                  <a16:creationId xmlns:a16="http://schemas.microsoft.com/office/drawing/2014/main" id="{97D902F8-C7C1-41CB-810B-898349CE1146}"/>
                </a:ext>
              </a:extLst>
            </p:cNvPr>
            <p:cNvSpPr txBox="1"/>
            <p:nvPr/>
          </p:nvSpPr>
          <p:spPr>
            <a:xfrm>
              <a:off x="4973125" y="3866568"/>
              <a:ext cx="827896" cy="215444"/>
            </a:xfrm>
            <a:prstGeom prst="rect">
              <a:avLst/>
            </a:prstGeom>
            <a:noFill/>
          </p:spPr>
          <p:txBody>
            <a:bodyPr vert="horz" wrap="square" lIns="0" tIns="0" rIns="0" bIns="0" rtlCol="0">
              <a:spAutoFit/>
            </a:bodyPr>
            <a:lstStyle/>
            <a:p>
              <a:pPr>
                <a:spcBef>
                  <a:spcPts val="200"/>
                </a:spcBef>
                <a:buSzPct val="100000"/>
              </a:pPr>
              <a:r>
                <a:rPr lang="en-US" sz="1400" dirty="0">
                  <a:latin typeface="Calibri" panose="020F0502020204030204" pitchFamily="34" charset="0"/>
                  <a:cs typeface="Calibri" panose="020F0502020204030204" pitchFamily="34" charset="0"/>
                </a:rPr>
                <a:t>Byte Code</a:t>
              </a:r>
              <a:endParaRPr lang="en-US" sz="12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9A4800C-D576-4473-BD0D-BE2F4E10386A}"/>
                </a:ext>
              </a:extLst>
            </p:cNvPr>
            <p:cNvSpPr txBox="1"/>
            <p:nvPr/>
          </p:nvSpPr>
          <p:spPr>
            <a:xfrm>
              <a:off x="3857511" y="4250401"/>
              <a:ext cx="3164801" cy="279845"/>
            </a:xfrm>
            <a:prstGeom prst="rect">
              <a:avLst/>
            </a:prstGeom>
            <a:noFill/>
          </p:spPr>
          <p:txBody>
            <a:bodyPr vert="horz" wrap="square" lIns="0" tIns="0" rIns="0" bIns="0" rtlCol="0">
              <a:spAutoFit/>
            </a:bodyPr>
            <a:lstStyle/>
            <a:p>
              <a:pPr>
                <a:spcBef>
                  <a:spcPts val="200"/>
                </a:spcBef>
                <a:buSzPct val="100000"/>
              </a:pPr>
              <a:r>
                <a:rPr lang="en-US" dirty="0">
                  <a:latin typeface="Calibri" panose="020F0502020204030204" pitchFamily="34" charset="0"/>
                  <a:cs typeface="Calibri" panose="020F0502020204030204" pitchFamily="34" charset="0"/>
                </a:rPr>
                <a:t>Python runtime execution model</a:t>
              </a:r>
            </a:p>
          </p:txBody>
        </p:sp>
      </p:grpSp>
    </p:spTree>
    <p:extLst>
      <p:ext uri="{BB962C8B-B14F-4D97-AF65-F5344CB8AC3E}">
        <p14:creationId xmlns:p14="http://schemas.microsoft.com/office/powerpoint/2010/main" val="33581890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7" y="317499"/>
            <a:ext cx="6270748" cy="513011"/>
          </a:xfrm>
        </p:spPr>
        <p:txBody>
          <a:bodyPr/>
          <a:lstStyle/>
          <a:p>
            <a:r>
              <a:rPr lang="en-US" sz="3200" dirty="0"/>
              <a:t>Data Structures</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Python has four basic inbuilt data structures namely Lists, Dictionary, Tuple and Set.</a:t>
            </a:r>
          </a:p>
        </p:txBody>
      </p:sp>
      <p:sp>
        <p:nvSpPr>
          <p:cNvPr id="8" name="Rectangle 7">
            <a:extLst>
              <a:ext uri="{FF2B5EF4-FFF2-40B4-BE49-F238E27FC236}">
                <a16:creationId xmlns:a16="http://schemas.microsoft.com/office/drawing/2014/main" id="{2F09A52C-3313-4881-8AD0-ED41A3BE1A97}"/>
              </a:ext>
            </a:extLst>
          </p:cNvPr>
          <p:cNvSpPr/>
          <p:nvPr/>
        </p:nvSpPr>
        <p:spPr>
          <a:xfrm>
            <a:off x="376237" y="1866318"/>
            <a:ext cx="7304723" cy="4339650"/>
          </a:xfrm>
          <a:prstGeom prst="rect">
            <a:avLst/>
          </a:prstGeom>
        </p:spPr>
        <p:txBody>
          <a:bodyPr wrap="square">
            <a:spAutoFit/>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List </a:t>
            </a:r>
            <a:r>
              <a:rPr lang="en-US" dirty="0">
                <a:latin typeface="Calibri" panose="020F0502020204030204" pitchFamily="34" charset="0"/>
                <a:cs typeface="Calibri" panose="020F0502020204030204" pitchFamily="34" charset="0"/>
              </a:rPr>
              <a:t>is a collection which is ordered and changeable. Allows duplicate members. </a:t>
            </a:r>
            <a:r>
              <a:rPr lang="en-US" sz="1400" dirty="0" err="1">
                <a:solidFill>
                  <a:schemeClr val="accent1"/>
                </a:solidFill>
                <a:latin typeface="Consolas" panose="020B0609020204030204" pitchFamily="49" charset="0"/>
                <a:cs typeface="Calibri" panose="020F0502020204030204" pitchFamily="34" charset="0"/>
              </a:rPr>
              <a:t>Eg</a:t>
            </a:r>
            <a:r>
              <a:rPr lang="en-US" sz="1400" dirty="0">
                <a:solidFill>
                  <a:schemeClr val="accent1"/>
                </a:solidFill>
                <a:latin typeface="Consolas" panose="020B0609020204030204" pitchFamily="49" charset="0"/>
                <a:cs typeface="Calibri" panose="020F0502020204030204" pitchFamily="34" charset="0"/>
              </a:rPr>
              <a:t>: [1, 2, 3, 4, 5, 6, 7, 8, 9, 10]</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Dictionary </a:t>
            </a:r>
            <a:r>
              <a:rPr lang="en-US" dirty="0">
                <a:latin typeface="Calibri" panose="020F0502020204030204" pitchFamily="34" charset="0"/>
                <a:cs typeface="Calibri" panose="020F0502020204030204" pitchFamily="34" charset="0"/>
              </a:rPr>
              <a:t>is a collection which is unordered, changeable and indexed. No duplicate members. </a:t>
            </a:r>
            <a:r>
              <a:rPr lang="en-US" altLang="en-US" sz="1400" dirty="0" err="1">
                <a:solidFill>
                  <a:schemeClr val="accent1"/>
                </a:solidFill>
                <a:latin typeface="Consolas" panose="020B0609020204030204" pitchFamily="49" charset="0"/>
                <a:cs typeface="Calibri" panose="020F0502020204030204" pitchFamily="34" charset="0"/>
              </a:rPr>
              <a:t>Eg</a:t>
            </a:r>
            <a:r>
              <a:rPr lang="en-US" altLang="en-US" sz="1400" dirty="0">
                <a:solidFill>
                  <a:schemeClr val="accent1"/>
                </a:solidFill>
                <a:latin typeface="Consolas" panose="020B0609020204030204" pitchFamily="49" charset="0"/>
                <a:cs typeface="Calibri" panose="020F0502020204030204" pitchFamily="34" charset="0"/>
              </a:rPr>
              <a:t>: { 'Mango': 100, 'Apple': 80, 'Guava': 60, 			    'Grape': [10, 20] }</a:t>
            </a:r>
            <a:endParaRPr lang="en-US" sz="1400" dirty="0">
              <a:solidFill>
                <a:schemeClr val="accent1"/>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Tuple </a:t>
            </a:r>
            <a:r>
              <a:rPr lang="en-US" dirty="0">
                <a:latin typeface="Calibri" panose="020F0502020204030204" pitchFamily="34" charset="0"/>
                <a:cs typeface="Calibri" panose="020F0502020204030204" pitchFamily="34" charset="0"/>
              </a:rPr>
              <a:t>is a collection which is ordered and unchangeable. Allows duplicate members. </a:t>
            </a:r>
            <a:r>
              <a:rPr lang="en-US" sz="1400" dirty="0" err="1">
                <a:solidFill>
                  <a:schemeClr val="accent1"/>
                </a:solidFill>
                <a:latin typeface="Consolas" panose="020B0609020204030204" pitchFamily="49" charset="0"/>
                <a:cs typeface="Calibri" panose="020F0502020204030204" pitchFamily="34" charset="0"/>
              </a:rPr>
              <a:t>Eg</a:t>
            </a:r>
            <a:r>
              <a:rPr lang="en-US" sz="1400" dirty="0">
                <a:solidFill>
                  <a:schemeClr val="accent1"/>
                </a:solidFill>
                <a:latin typeface="Consolas" panose="020B0609020204030204" pitchFamily="49" charset="0"/>
                <a:cs typeface="Calibri" panose="020F0502020204030204" pitchFamily="34" charset="0"/>
              </a:rPr>
              <a:t> : (1, 2, 3, ‘Hello’)</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Set</a:t>
            </a:r>
            <a:r>
              <a:rPr lang="en-US" dirty="0">
                <a:latin typeface="Calibri" panose="020F0502020204030204" pitchFamily="34" charset="0"/>
                <a:cs typeface="Calibri" panose="020F0502020204030204" pitchFamily="34" charset="0"/>
              </a:rPr>
              <a:t> is a collection which is unordered and unindexed. No duplicate members. </a:t>
            </a:r>
            <a:r>
              <a:rPr lang="en-US" sz="1400" dirty="0" err="1">
                <a:solidFill>
                  <a:schemeClr val="accent1"/>
                </a:solidFill>
                <a:latin typeface="Consolas" panose="020B0609020204030204" pitchFamily="49" charset="0"/>
                <a:cs typeface="Calibri" panose="020F0502020204030204" pitchFamily="34" charset="0"/>
              </a:rPr>
              <a:t>Eg</a:t>
            </a:r>
            <a:r>
              <a:rPr lang="en-US" sz="1400" dirty="0">
                <a:solidFill>
                  <a:schemeClr val="accent1"/>
                </a:solidFill>
                <a:latin typeface="Consolas" panose="020B0609020204030204" pitchFamily="49" charset="0"/>
                <a:cs typeface="Calibri" panose="020F0502020204030204" pitchFamily="34" charset="0"/>
              </a:rPr>
              <a:t>: set([1, 2, 3, 4, 5, 6, 7])</a:t>
            </a:r>
          </a:p>
          <a:p>
            <a:pPr marL="285750" indent="-28575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en-US" sz="2800" dirty="0">
              <a:latin typeface="Arial" panose="020B0604020202020204" pitchFamily="34" charset="0"/>
            </a:endParaRPr>
          </a:p>
        </p:txBody>
      </p:sp>
    </p:spTree>
    <p:extLst>
      <p:ext uri="{BB962C8B-B14F-4D97-AF65-F5344CB8AC3E}">
        <p14:creationId xmlns:p14="http://schemas.microsoft.com/office/powerpoint/2010/main" val="34148427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8" y="317499"/>
            <a:ext cx="2257906" cy="513011"/>
          </a:xfrm>
        </p:spPr>
        <p:txBody>
          <a:bodyPr/>
          <a:lstStyle/>
          <a:p>
            <a:r>
              <a:rPr lang="en-US" sz="3200" dirty="0"/>
              <a:t>Strings</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Strings in Python are arrays of bytes representing </a:t>
            </a:r>
            <a:r>
              <a:rPr lang="en-US" dirty="0" err="1">
                <a:latin typeface="Calibri" panose="020F0502020204030204" pitchFamily="34" charset="0"/>
                <a:cs typeface="Calibri" panose="020F0502020204030204" pitchFamily="34" charset="0"/>
              </a:rPr>
              <a:t>unicode</a:t>
            </a:r>
            <a:r>
              <a:rPr lang="en-US" dirty="0">
                <a:latin typeface="Calibri" panose="020F0502020204030204" pitchFamily="34" charset="0"/>
                <a:cs typeface="Calibri" panose="020F0502020204030204" pitchFamily="34" charset="0"/>
              </a:rPr>
              <a:t> characters.</a:t>
            </a:r>
          </a:p>
        </p:txBody>
      </p:sp>
      <p:sp>
        <p:nvSpPr>
          <p:cNvPr id="8" name="Rectangle 7">
            <a:extLst>
              <a:ext uri="{FF2B5EF4-FFF2-40B4-BE49-F238E27FC236}">
                <a16:creationId xmlns:a16="http://schemas.microsoft.com/office/drawing/2014/main" id="{2F09A52C-3313-4881-8AD0-ED41A3BE1A97}"/>
              </a:ext>
            </a:extLst>
          </p:cNvPr>
          <p:cNvSpPr/>
          <p:nvPr/>
        </p:nvSpPr>
        <p:spPr>
          <a:xfrm>
            <a:off x="376238" y="3148866"/>
            <a:ext cx="7674684" cy="1631216"/>
          </a:xfrm>
          <a:prstGeom prst="rect">
            <a:avLst/>
          </a:prstGeom>
        </p:spPr>
        <p:txBody>
          <a:bodyPr wrap="square">
            <a:spAutoFit/>
          </a:bodyPr>
          <a:lstStyle/>
          <a:p>
            <a:pPr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String literals in python are surrounded by either single quotation marks, or double quotation marks.</a:t>
            </a:r>
          </a:p>
          <a:p>
            <a:pPr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indent="-285750">
              <a:buFont typeface="Arial" panose="020B0604020202020204" pitchFamily="34" charset="0"/>
              <a:buChar char="•"/>
            </a:pPr>
            <a:r>
              <a:rPr lang="en-US" dirty="0">
                <a:latin typeface="Calibri" panose="020F0502020204030204" pitchFamily="34" charset="0"/>
                <a:cs typeface="Calibri" panose="020F0502020204030204" pitchFamily="34" charset="0"/>
              </a:rPr>
              <a:t>Python strings are immutable in nature.</a:t>
            </a:r>
          </a:p>
          <a:p>
            <a:pPr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BF17853-154A-4DE0-9E91-D7C423E801DD}"/>
              </a:ext>
            </a:extLst>
          </p:cNvPr>
          <p:cNvPicPr>
            <a:picLocks noChangeAspect="1"/>
          </p:cNvPicPr>
          <p:nvPr/>
        </p:nvPicPr>
        <p:blipFill>
          <a:blip r:embed="rId2"/>
          <a:stretch>
            <a:fillRect/>
          </a:stretch>
        </p:blipFill>
        <p:spPr>
          <a:xfrm>
            <a:off x="2003780" y="1805782"/>
            <a:ext cx="4419600" cy="857250"/>
          </a:xfrm>
          <a:prstGeom prst="rect">
            <a:avLst/>
          </a:prstGeom>
        </p:spPr>
      </p:pic>
      <p:grpSp>
        <p:nvGrpSpPr>
          <p:cNvPr id="14" name="Group 13">
            <a:extLst>
              <a:ext uri="{FF2B5EF4-FFF2-40B4-BE49-F238E27FC236}">
                <a16:creationId xmlns:a16="http://schemas.microsoft.com/office/drawing/2014/main" id="{954E6498-1D8E-4AC5-93E7-524067AE3D08}"/>
              </a:ext>
            </a:extLst>
          </p:cNvPr>
          <p:cNvGrpSpPr/>
          <p:nvPr/>
        </p:nvGrpSpPr>
        <p:grpSpPr>
          <a:xfrm>
            <a:off x="2392604" y="4674797"/>
            <a:ext cx="3635806" cy="1106446"/>
            <a:chOff x="2634144" y="4674797"/>
            <a:chExt cx="3635806" cy="1106446"/>
          </a:xfrm>
        </p:grpSpPr>
        <p:pic>
          <p:nvPicPr>
            <p:cNvPr id="5" name="Picture 4">
              <a:extLst>
                <a:ext uri="{FF2B5EF4-FFF2-40B4-BE49-F238E27FC236}">
                  <a16:creationId xmlns:a16="http://schemas.microsoft.com/office/drawing/2014/main" id="{E085CBD7-993D-480E-9263-0551E5C2F8B5}"/>
                </a:ext>
              </a:extLst>
            </p:cNvPr>
            <p:cNvPicPr>
              <a:picLocks noChangeAspect="1"/>
            </p:cNvPicPr>
            <p:nvPr/>
          </p:nvPicPr>
          <p:blipFill rotWithShape="1">
            <a:blip r:embed="rId3"/>
            <a:srcRect t="3968" r="63192" b="3839"/>
            <a:stretch/>
          </p:blipFill>
          <p:spPr>
            <a:xfrm>
              <a:off x="2634144" y="4674797"/>
              <a:ext cx="1591724" cy="1106446"/>
            </a:xfrm>
            <a:prstGeom prst="rect">
              <a:avLst/>
            </a:prstGeom>
          </p:spPr>
        </p:pic>
        <p:pic>
          <p:nvPicPr>
            <p:cNvPr id="9" name="Picture 8">
              <a:extLst>
                <a:ext uri="{FF2B5EF4-FFF2-40B4-BE49-F238E27FC236}">
                  <a16:creationId xmlns:a16="http://schemas.microsoft.com/office/drawing/2014/main" id="{92377012-E5F5-46C6-B05C-0C4B62243115}"/>
                </a:ext>
              </a:extLst>
            </p:cNvPr>
            <p:cNvPicPr>
              <a:picLocks noChangeAspect="1"/>
            </p:cNvPicPr>
            <p:nvPr/>
          </p:nvPicPr>
          <p:blipFill rotWithShape="1">
            <a:blip r:embed="rId4"/>
            <a:srcRect r="62864"/>
            <a:stretch/>
          </p:blipFill>
          <p:spPr>
            <a:xfrm>
              <a:off x="4678226" y="4676343"/>
              <a:ext cx="1591724" cy="1104900"/>
            </a:xfrm>
            <a:prstGeom prst="rect">
              <a:avLst/>
            </a:prstGeom>
          </p:spPr>
        </p:pic>
      </p:grpSp>
    </p:spTree>
    <p:extLst>
      <p:ext uri="{BB962C8B-B14F-4D97-AF65-F5344CB8AC3E}">
        <p14:creationId xmlns:p14="http://schemas.microsoft.com/office/powerpoint/2010/main" val="38218722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8" y="317499"/>
            <a:ext cx="2257906" cy="513011"/>
          </a:xfrm>
        </p:spPr>
        <p:txBody>
          <a:bodyPr/>
          <a:lstStyle/>
          <a:p>
            <a:r>
              <a:rPr lang="en-US" sz="3200" dirty="0"/>
              <a:t>Strings</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1367217" cy="369332"/>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Indexing</a:t>
            </a:r>
          </a:p>
        </p:txBody>
      </p:sp>
      <p:sp>
        <p:nvSpPr>
          <p:cNvPr id="8" name="Rectangle 7">
            <a:extLst>
              <a:ext uri="{FF2B5EF4-FFF2-40B4-BE49-F238E27FC236}">
                <a16:creationId xmlns:a16="http://schemas.microsoft.com/office/drawing/2014/main" id="{2F09A52C-3313-4881-8AD0-ED41A3BE1A97}"/>
              </a:ext>
            </a:extLst>
          </p:cNvPr>
          <p:cNvSpPr/>
          <p:nvPr/>
        </p:nvSpPr>
        <p:spPr>
          <a:xfrm>
            <a:off x="376238" y="3429000"/>
            <a:ext cx="1367216" cy="369332"/>
          </a:xfrm>
          <a:prstGeom prst="rect">
            <a:avLst/>
          </a:prstGeom>
        </p:spPr>
        <p:txBody>
          <a:bodyPr wrap="square">
            <a:spAutoFit/>
          </a:bodyPr>
          <a:lstStyle/>
          <a:p>
            <a:pPr indent="-285750">
              <a:buFont typeface="Arial" panose="020B0604020202020204" pitchFamily="34" charset="0"/>
              <a:buChar char="•"/>
            </a:pPr>
            <a:r>
              <a:rPr lang="en-US" dirty="0">
                <a:latin typeface="Calibri" panose="020F0502020204030204" pitchFamily="34" charset="0"/>
                <a:cs typeface="Calibri" panose="020F0502020204030204" pitchFamily="34" charset="0"/>
              </a:rPr>
              <a:t>Slicing</a:t>
            </a:r>
          </a:p>
        </p:txBody>
      </p:sp>
      <p:pic>
        <p:nvPicPr>
          <p:cNvPr id="4" name="Picture 3" descr="A close up of a logo&#10;&#10;Description automatically generated">
            <a:extLst>
              <a:ext uri="{FF2B5EF4-FFF2-40B4-BE49-F238E27FC236}">
                <a16:creationId xmlns:a16="http://schemas.microsoft.com/office/drawing/2014/main" id="{A36BDA75-7F3D-404C-A30F-FFFF69C7A702}"/>
              </a:ext>
            </a:extLst>
          </p:cNvPr>
          <p:cNvPicPr>
            <a:picLocks noChangeAspect="1"/>
          </p:cNvPicPr>
          <p:nvPr/>
        </p:nvPicPr>
        <p:blipFill>
          <a:blip r:embed="rId2"/>
          <a:stretch>
            <a:fillRect/>
          </a:stretch>
        </p:blipFill>
        <p:spPr>
          <a:xfrm>
            <a:off x="2660710" y="1586671"/>
            <a:ext cx="3344883" cy="1532863"/>
          </a:xfrm>
          <a:prstGeom prst="rect">
            <a:avLst/>
          </a:prstGeom>
        </p:spPr>
      </p:pic>
      <p:pic>
        <p:nvPicPr>
          <p:cNvPr id="9" name="Picture 8" descr="A close up of a keyboard&#10;&#10;Description automatically generated">
            <a:extLst>
              <a:ext uri="{FF2B5EF4-FFF2-40B4-BE49-F238E27FC236}">
                <a16:creationId xmlns:a16="http://schemas.microsoft.com/office/drawing/2014/main" id="{032C3BA8-3ACE-4177-82F3-A70BF35CD599}"/>
              </a:ext>
            </a:extLst>
          </p:cNvPr>
          <p:cNvPicPr>
            <a:picLocks noChangeAspect="1"/>
          </p:cNvPicPr>
          <p:nvPr/>
        </p:nvPicPr>
        <p:blipFill>
          <a:blip r:embed="rId3"/>
          <a:stretch>
            <a:fillRect/>
          </a:stretch>
        </p:blipFill>
        <p:spPr>
          <a:xfrm>
            <a:off x="2521535" y="4139154"/>
            <a:ext cx="3623231" cy="1532863"/>
          </a:xfrm>
          <a:prstGeom prst="rect">
            <a:avLst/>
          </a:prstGeom>
        </p:spPr>
      </p:pic>
    </p:spTree>
    <p:extLst>
      <p:ext uri="{BB962C8B-B14F-4D97-AF65-F5344CB8AC3E}">
        <p14:creationId xmlns:p14="http://schemas.microsoft.com/office/powerpoint/2010/main" val="28844812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7" y="317499"/>
            <a:ext cx="6270748" cy="513011"/>
          </a:xfrm>
        </p:spPr>
        <p:txBody>
          <a:bodyPr/>
          <a:lstStyle/>
          <a:p>
            <a:r>
              <a:rPr lang="en-US" sz="3200" dirty="0"/>
              <a:t>Object Oriented Programming</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Object-orientated programming is programming with custom data types. In Python that means using classes and instances.</a:t>
            </a:r>
          </a:p>
        </p:txBody>
      </p:sp>
      <p:sp>
        <p:nvSpPr>
          <p:cNvPr id="8" name="Rectangle 7">
            <a:extLst>
              <a:ext uri="{FF2B5EF4-FFF2-40B4-BE49-F238E27FC236}">
                <a16:creationId xmlns:a16="http://schemas.microsoft.com/office/drawing/2014/main" id="{2F09A52C-3313-4881-8AD0-ED41A3BE1A97}"/>
              </a:ext>
            </a:extLst>
          </p:cNvPr>
          <p:cNvSpPr/>
          <p:nvPr/>
        </p:nvSpPr>
        <p:spPr>
          <a:xfrm>
            <a:off x="376237" y="4707054"/>
            <a:ext cx="8214309" cy="2462213"/>
          </a:xfrm>
          <a:prstGeom prst="rect">
            <a:avLst/>
          </a:prstGeom>
        </p:spPr>
        <p:txBody>
          <a:bodyPr wrap="square">
            <a:spAutoFit/>
          </a:bodyPr>
          <a:lstStyle/>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Methods and attributes</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self</a:t>
            </a:r>
            <a:r>
              <a:rPr lang="en-US" dirty="0">
                <a:latin typeface="Calibri" panose="020F0502020204030204" pitchFamily="34" charset="0"/>
                <a:cs typeface="Calibri" panose="020F0502020204030204" pitchFamily="34" charset="0"/>
              </a:rPr>
              <a:t> represents the instance of the class.</a:t>
            </a:r>
          </a:p>
          <a:p>
            <a:pPr marL="285750" indent="-285750">
              <a:buFont typeface="Arial" panose="020B0604020202020204" pitchFamily="34" charset="0"/>
              <a:buChar char="•"/>
            </a:pPr>
            <a:r>
              <a:rPr lang="en-US" altLang="en-US" i="1" dirty="0">
                <a:latin typeface="Calibri" panose="020F0502020204030204" pitchFamily="34" charset="0"/>
                <a:cs typeface="Calibri" panose="020F0502020204030204" pitchFamily="34" charset="0"/>
              </a:rPr>
              <a:t>__</a:t>
            </a:r>
            <a:r>
              <a:rPr lang="en-US" altLang="en-US" i="1" dirty="0" err="1">
                <a:latin typeface="Calibri" panose="020F0502020204030204" pitchFamily="34" charset="0"/>
                <a:cs typeface="Calibri" panose="020F0502020204030204" pitchFamily="34" charset="0"/>
              </a:rPr>
              <a:t>init</a:t>
            </a:r>
            <a:r>
              <a:rPr lang="en-US" altLang="en-US" i="1" dirty="0">
                <a:latin typeface="Calibri" panose="020F0502020204030204" pitchFamily="34" charset="0"/>
                <a:cs typeface="Calibri" panose="020F0502020204030204" pitchFamily="34" charset="0"/>
              </a:rPr>
              <a:t>__</a:t>
            </a:r>
            <a:r>
              <a:rPr lang="en-US" altLang="en-US" dirty="0">
                <a:latin typeface="Calibri" panose="020F0502020204030204" pitchFamily="34" charset="0"/>
                <a:cs typeface="Calibri" panose="020F0502020204030204" pitchFamily="34" charset="0"/>
              </a:rPr>
              <a:t> is a special method, and it's ran when a new instance of a class is created. It does nothing by default.</a:t>
            </a:r>
            <a:r>
              <a:rPr lang="en-US" altLang="en-US" sz="1100" b="1" dirty="0">
                <a:solidFill>
                  <a:srgbClr val="24292E"/>
                </a:solidFill>
                <a:latin typeface="SFMono-Regular"/>
              </a:rPr>
              <a:t> </a:t>
            </a:r>
          </a:p>
          <a:p>
            <a:pPr marL="285750" indent="-285750">
              <a:buFont typeface="Arial" panose="020B0604020202020204" pitchFamily="34" charset="0"/>
              <a:buChar char="•"/>
            </a:pPr>
            <a:r>
              <a:rPr lang="en-US" altLang="en-US" dirty="0" err="1">
                <a:latin typeface="Calibri" panose="020F0502020204030204" pitchFamily="34" charset="0"/>
                <a:cs typeface="Calibri" panose="020F0502020204030204" pitchFamily="34" charset="0"/>
              </a:rPr>
              <a:t>Class.method</a:t>
            </a:r>
            <a:r>
              <a:rPr lang="en-US" altLang="en-US" dirty="0">
                <a:latin typeface="Calibri" panose="020F0502020204030204" pitchFamily="34" charset="0"/>
                <a:cs typeface="Calibri" panose="020F0502020204030204" pitchFamily="34" charset="0"/>
              </a:rPr>
              <a:t>(instance) does the same thing as </a:t>
            </a:r>
            <a:r>
              <a:rPr lang="en-US" altLang="en-US" dirty="0" err="1">
                <a:latin typeface="Calibri" panose="020F0502020204030204" pitchFamily="34" charset="0"/>
                <a:cs typeface="Calibri" panose="020F0502020204030204" pitchFamily="34" charset="0"/>
              </a:rPr>
              <a:t>instance.method</a:t>
            </a:r>
            <a:r>
              <a:rPr lang="en-US" altLang="en-US" dirty="0">
                <a:latin typeface="Calibri" panose="020F0502020204030204" pitchFamily="34" charset="0"/>
                <a:cs typeface="Calibri" panose="020F0502020204030204" pitchFamily="34" charset="0"/>
              </a:rPr>
              <a:t>(). This also works with built-in classes, for example '</a:t>
            </a:r>
            <a:r>
              <a:rPr lang="en-US" altLang="en-US" dirty="0" err="1">
                <a:latin typeface="Calibri" panose="020F0502020204030204" pitchFamily="34" charset="0"/>
                <a:cs typeface="Calibri" panose="020F0502020204030204" pitchFamily="34" charset="0"/>
              </a:rPr>
              <a:t>hello'.lower</a:t>
            </a:r>
            <a:r>
              <a:rPr lang="en-US" altLang="en-US" dirty="0">
                <a:latin typeface="Calibri" panose="020F0502020204030204" pitchFamily="34" charset="0"/>
                <a:cs typeface="Calibri" panose="020F0502020204030204" pitchFamily="34" charset="0"/>
              </a:rPr>
              <a:t>() is same as </a:t>
            </a:r>
            <a:r>
              <a:rPr lang="en-US" altLang="en-US" dirty="0" err="1">
                <a:latin typeface="Calibri" panose="020F0502020204030204" pitchFamily="34" charset="0"/>
                <a:cs typeface="Calibri" panose="020F0502020204030204" pitchFamily="34" charset="0"/>
              </a:rPr>
              <a:t>str.lower</a:t>
            </a:r>
            <a:r>
              <a:rPr lang="en-US" altLang="en-US" dirty="0">
                <a:latin typeface="Calibri" panose="020F0502020204030204" pitchFamily="34" charset="0"/>
                <a:cs typeface="Calibri" panose="020F0502020204030204" pitchFamily="34" charset="0"/>
              </a:rPr>
              <a:t>('hello') </a:t>
            </a:r>
          </a:p>
          <a:p>
            <a:pPr marL="285750" indent="-28575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en-US" sz="2800" dirty="0">
              <a:latin typeface="Arial" panose="020B0604020202020204" pitchFamily="34" charset="0"/>
            </a:endParaRPr>
          </a:p>
        </p:txBody>
      </p:sp>
      <p:pic>
        <p:nvPicPr>
          <p:cNvPr id="11" name="Picture 10">
            <a:extLst>
              <a:ext uri="{FF2B5EF4-FFF2-40B4-BE49-F238E27FC236}">
                <a16:creationId xmlns:a16="http://schemas.microsoft.com/office/drawing/2014/main" id="{5801FE3B-1099-4BA6-80C3-152785F6C591}"/>
              </a:ext>
            </a:extLst>
          </p:cNvPr>
          <p:cNvPicPr>
            <a:picLocks noChangeAspect="1"/>
          </p:cNvPicPr>
          <p:nvPr/>
        </p:nvPicPr>
        <p:blipFill>
          <a:blip r:embed="rId3"/>
          <a:stretch>
            <a:fillRect/>
          </a:stretch>
        </p:blipFill>
        <p:spPr>
          <a:xfrm>
            <a:off x="2282875" y="1766113"/>
            <a:ext cx="4543425" cy="2771775"/>
          </a:xfrm>
          <a:prstGeom prst="rect">
            <a:avLst/>
          </a:prstGeom>
        </p:spPr>
      </p:pic>
    </p:spTree>
    <p:extLst>
      <p:ext uri="{BB962C8B-B14F-4D97-AF65-F5344CB8AC3E}">
        <p14:creationId xmlns:p14="http://schemas.microsoft.com/office/powerpoint/2010/main" val="231370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7" y="317499"/>
            <a:ext cx="2830601" cy="513011"/>
          </a:xfrm>
        </p:spPr>
        <p:txBody>
          <a:bodyPr/>
          <a:lstStyle/>
          <a:p>
            <a:r>
              <a:rPr lang="en-US" sz="3200" dirty="0"/>
              <a:t>File Handling</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Python supports file handling and allows users to handle files i.e., to read and write files, along with many other file handling options, to operate on files.</a:t>
            </a:r>
          </a:p>
        </p:txBody>
      </p:sp>
      <p:sp>
        <p:nvSpPr>
          <p:cNvPr id="8" name="Rectangle 7">
            <a:extLst>
              <a:ext uri="{FF2B5EF4-FFF2-40B4-BE49-F238E27FC236}">
                <a16:creationId xmlns:a16="http://schemas.microsoft.com/office/drawing/2014/main" id="{2F09A52C-3313-4881-8AD0-ED41A3BE1A97}"/>
              </a:ext>
            </a:extLst>
          </p:cNvPr>
          <p:cNvSpPr/>
          <p:nvPr/>
        </p:nvSpPr>
        <p:spPr>
          <a:xfrm>
            <a:off x="376237" y="4539703"/>
            <a:ext cx="8214309" cy="1200329"/>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Python treats file differently as text or binary.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Each line of code includes a sequence of characters and they form text file.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Each line of a file is terminated with a special character, called the EOL (End of Line). It ends the current line and tells the interpreter a new one has begun.</a:t>
            </a:r>
          </a:p>
        </p:txBody>
      </p:sp>
      <p:sp>
        <p:nvSpPr>
          <p:cNvPr id="9" name="Rectangle 8">
            <a:extLst>
              <a:ext uri="{FF2B5EF4-FFF2-40B4-BE49-F238E27FC236}">
                <a16:creationId xmlns:a16="http://schemas.microsoft.com/office/drawing/2014/main" id="{57BF00C4-F69E-4EFE-B938-434539055209}"/>
              </a:ext>
            </a:extLst>
          </p:cNvPr>
          <p:cNvSpPr/>
          <p:nvPr/>
        </p:nvSpPr>
        <p:spPr>
          <a:xfrm>
            <a:off x="5950162" y="2329661"/>
            <a:ext cx="2640384" cy="1477328"/>
          </a:xfrm>
          <a:prstGeom prst="rect">
            <a:avLst/>
          </a:prstGeom>
          <a:noFill/>
          <a:ln w="9525" cap="flat" cmpd="sng" algn="ctr">
            <a:solidFill>
              <a:schemeClr val="accent1"/>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 for reading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 for writing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for appending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 for both reading and writing</a:t>
            </a:r>
          </a:p>
        </p:txBody>
      </p:sp>
      <p:pic>
        <p:nvPicPr>
          <p:cNvPr id="2" name="Picture 1">
            <a:extLst>
              <a:ext uri="{FF2B5EF4-FFF2-40B4-BE49-F238E27FC236}">
                <a16:creationId xmlns:a16="http://schemas.microsoft.com/office/drawing/2014/main" id="{C3952D8C-63B3-4327-87A7-9D7570F36573}"/>
              </a:ext>
            </a:extLst>
          </p:cNvPr>
          <p:cNvPicPr>
            <a:picLocks noChangeAspect="1"/>
          </p:cNvPicPr>
          <p:nvPr/>
        </p:nvPicPr>
        <p:blipFill>
          <a:blip r:embed="rId2"/>
          <a:stretch>
            <a:fillRect/>
          </a:stretch>
        </p:blipFill>
        <p:spPr>
          <a:xfrm>
            <a:off x="909550" y="2468250"/>
            <a:ext cx="4371975" cy="1200150"/>
          </a:xfrm>
          <a:prstGeom prst="rect">
            <a:avLst/>
          </a:prstGeom>
        </p:spPr>
      </p:pic>
    </p:spTree>
    <p:extLst>
      <p:ext uri="{BB962C8B-B14F-4D97-AF65-F5344CB8AC3E}">
        <p14:creationId xmlns:p14="http://schemas.microsoft.com/office/powerpoint/2010/main" val="265067364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5E629FB-557E-4890-973F-EA09679927CB}" vid="{99CFBA93-2B06-410D-82E0-251713AD58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Deloitte_Timesaver_US</Template>
  <TotalTime>1334</TotalTime>
  <Words>427</Words>
  <Application>Microsoft Office PowerPoint</Application>
  <PresentationFormat>On-screen Show (4:3)</PresentationFormat>
  <Paragraphs>93</Paragraphs>
  <Slides>12</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Consolas</vt:lpstr>
      <vt:lpstr>SFMono-Regular</vt:lpstr>
      <vt:lpstr>Verdana</vt:lpstr>
      <vt:lpstr>Deloitte 16_9 onscreen</vt:lpstr>
      <vt:lpstr>think-cell Slide</vt:lpstr>
      <vt:lpstr>PowerPoint Presentation</vt:lpstr>
      <vt:lpstr>PowerPoint Presentation</vt:lpstr>
      <vt:lpstr>Contents:</vt:lpstr>
      <vt:lpstr>Introduction</vt:lpstr>
      <vt:lpstr>Data Structures</vt:lpstr>
      <vt:lpstr>Strings</vt:lpstr>
      <vt:lpstr>Strings</vt:lpstr>
      <vt:lpstr>Object Oriented Programming</vt:lpstr>
      <vt:lpstr>File Handling</vt:lpstr>
      <vt:lpstr>Exceptions</vt:lpstr>
      <vt:lpstr>Docstrings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Taneja</dc:creator>
  <cp:lastModifiedBy>Taneja, Pranav</cp:lastModifiedBy>
  <cp:revision>37</cp:revision>
  <cp:lastPrinted>2014-06-25T02:16:22Z</cp:lastPrinted>
  <dcterms:created xsi:type="dcterms:W3CDTF">2020-05-10T14:44:42Z</dcterms:created>
  <dcterms:modified xsi:type="dcterms:W3CDTF">2020-05-11T17:42:31Z</dcterms:modified>
</cp:coreProperties>
</file>