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761" r:id="rId2"/>
    <p:sldId id="443" r:id="rId3"/>
    <p:sldId id="778" r:id="rId4"/>
    <p:sldId id="774" r:id="rId5"/>
    <p:sldId id="775" r:id="rId6"/>
    <p:sldId id="777" r:id="rId7"/>
    <p:sldId id="776" r:id="rId8"/>
    <p:sldId id="779" r:id="rId9"/>
    <p:sldId id="773" r:id="rId10"/>
  </p:sldIdLst>
  <p:sldSz cx="9144000" cy="6858000" type="screen4x3"/>
  <p:notesSz cx="7315200" cy="96012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os="448" userDrawn="1">
          <p15:clr>
            <a:srgbClr val="A4A3A4"/>
          </p15:clr>
        </p15:guide>
        <p15:guide id="11" orient="horz" pos="2160">
          <p15:clr>
            <a:srgbClr val="A4A3A4"/>
          </p15:clr>
        </p15:guide>
        <p15:guide id="12" orient="horz" pos="3363" userDrawn="1">
          <p15:clr>
            <a:srgbClr val="A4A3A4"/>
          </p15:clr>
        </p15:guide>
        <p15:guide id="13" orient="horz" pos="1392" userDrawn="1">
          <p15:clr>
            <a:srgbClr val="A4A3A4"/>
          </p15:clr>
        </p15:guide>
        <p15:guide id="14" pos="2640" userDrawn="1">
          <p15:clr>
            <a:srgbClr val="A4A3A4"/>
          </p15:clr>
        </p15:guide>
        <p15:guide id="15" pos="3216" userDrawn="1">
          <p15:clr>
            <a:srgbClr val="A4A3A4"/>
          </p15:clr>
        </p15:guide>
        <p15:guide id="16" pos="5568" userDrawn="1">
          <p15:clr>
            <a:srgbClr val="A4A3A4"/>
          </p15:clr>
        </p15:guide>
        <p15:guide id="17" orient="horz" pos="3301" userDrawn="1">
          <p15:clr>
            <a:srgbClr val="A4A3A4"/>
          </p15:clr>
        </p15:guide>
        <p15:guide id="18" orient="horz" pos="3528" userDrawn="1">
          <p15:clr>
            <a:srgbClr val="A4A3A4"/>
          </p15:clr>
        </p15:guide>
        <p15:guide id="19" orient="horz" pos="2760" userDrawn="1">
          <p15:clr>
            <a:srgbClr val="A4A3A4"/>
          </p15:clr>
        </p15:guide>
        <p15:guide id="20" orient="horz" pos="1320" userDrawn="1">
          <p15:clr>
            <a:srgbClr val="A4A3A4"/>
          </p15:clr>
        </p15:guide>
        <p15:guide id="21" orient="horz" pos="912" userDrawn="1">
          <p15:clr>
            <a:srgbClr val="A4A3A4"/>
          </p15:clr>
        </p15:guide>
        <p15:guide id="22" orient="horz" pos="158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6E6"/>
    <a:srgbClr val="D9D9D9"/>
    <a:srgbClr val="595959"/>
    <a:srgbClr val="86BC25"/>
    <a:srgbClr val="ED8B00"/>
    <a:srgbClr val="53565A"/>
    <a:srgbClr val="08DA71"/>
    <a:srgbClr val="77A721"/>
    <a:srgbClr val="79AA22"/>
    <a:srgbClr val="069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5053" autoAdjust="0"/>
  </p:normalViewPr>
  <p:slideViewPr>
    <p:cSldViewPr snapToGrid="0" showGuides="1">
      <p:cViewPr>
        <p:scale>
          <a:sx n="108" d="100"/>
          <a:sy n="108" d="100"/>
        </p:scale>
        <p:origin x="1674" y="108"/>
      </p:cViewPr>
      <p:guideLst>
        <p:guide pos="448"/>
        <p:guide orient="horz" pos="2160"/>
        <p:guide orient="horz" pos="3363"/>
        <p:guide orient="horz" pos="1392"/>
        <p:guide pos="2640"/>
        <p:guide pos="3216"/>
        <p:guide pos="5568"/>
        <p:guide orient="horz" pos="3301"/>
        <p:guide orient="horz" pos="3528"/>
        <p:guide orient="horz" pos="2760"/>
        <p:guide orient="horz" pos="1320"/>
        <p:guide orient="horz" pos="912"/>
        <p:guide orient="horz" pos="1584"/>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102" d="100"/>
        <a:sy n="102"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5/11/2020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5/11/2020</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glossary.html#term-attribut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cs.python.org/3/glossary.html#term-method"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glossary.html#term-attribut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python.org/3/glossary.html#term-metho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16150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A </a:t>
            </a:r>
            <a:r>
              <a:rPr lang="en-US" sz="1200" b="0" i="1" kern="1200" dirty="0">
                <a:solidFill>
                  <a:schemeClr val="tx1"/>
                </a:solidFill>
                <a:effectLst/>
                <a:latin typeface="Arial" panose="020B0604020202020204" pitchFamily="34" charset="0"/>
                <a:ea typeface="+mn-ea"/>
                <a:cs typeface="+mn-cs"/>
              </a:rPr>
              <a:t>variable</a:t>
            </a:r>
            <a:r>
              <a:rPr lang="en-US" sz="1200" b="0" i="0" kern="1200" dirty="0">
                <a:solidFill>
                  <a:schemeClr val="tx1"/>
                </a:solidFill>
                <a:effectLst/>
                <a:latin typeface="Arial" panose="020B0604020202020204" pitchFamily="34" charset="0"/>
                <a:ea typeface="+mn-ea"/>
                <a:cs typeface="+mn-cs"/>
              </a:rPr>
              <a:t> stored in an instance or class is called an </a:t>
            </a:r>
            <a:r>
              <a:rPr lang="en-US" sz="1200" b="0" i="1" u="sng" kern="1200" dirty="0">
                <a:solidFill>
                  <a:schemeClr val="tx1"/>
                </a:solidFill>
                <a:effectLst/>
                <a:latin typeface="Arial" panose="020B0604020202020204" pitchFamily="34" charset="0"/>
                <a:ea typeface="+mn-ea"/>
                <a:cs typeface="+mn-cs"/>
                <a:hlinkClick r:id="rId3"/>
              </a:rPr>
              <a:t>attribute</a:t>
            </a:r>
            <a:r>
              <a:rPr lang="en-US" sz="1200" b="0" i="0" kern="1200" dirty="0">
                <a:solidFill>
                  <a:schemeClr val="tx1"/>
                </a:solidFill>
                <a:effectLst/>
                <a:latin typeface="Arial" panose="020B0604020202020204" pitchFamily="34" charset="0"/>
                <a:ea typeface="+mn-ea"/>
                <a:cs typeface="+mn-cs"/>
              </a:rPr>
              <a:t>.</a:t>
            </a:r>
          </a:p>
          <a:p>
            <a:pPr fontAlgn="base"/>
            <a:r>
              <a:rPr lang="en-US" sz="1200" b="0" i="0" kern="1200" dirty="0">
                <a:solidFill>
                  <a:schemeClr val="tx1"/>
                </a:solidFill>
                <a:effectLst/>
                <a:latin typeface="Arial" panose="020B0604020202020204" pitchFamily="34" charset="0"/>
                <a:ea typeface="+mn-ea"/>
                <a:cs typeface="+mn-cs"/>
              </a:rPr>
              <a:t>A </a:t>
            </a:r>
            <a:r>
              <a:rPr lang="en-US" sz="1200" b="0" i="1" kern="1200" dirty="0">
                <a:solidFill>
                  <a:schemeClr val="tx1"/>
                </a:solidFill>
                <a:effectLst/>
                <a:latin typeface="Arial" panose="020B0604020202020204" pitchFamily="34" charset="0"/>
                <a:ea typeface="+mn-ea"/>
                <a:cs typeface="+mn-cs"/>
              </a:rPr>
              <a:t>function</a:t>
            </a:r>
            <a:r>
              <a:rPr lang="en-US" sz="1200" b="0" i="0" kern="1200" dirty="0">
                <a:solidFill>
                  <a:schemeClr val="tx1"/>
                </a:solidFill>
                <a:effectLst/>
                <a:latin typeface="Arial" panose="020B0604020202020204" pitchFamily="34" charset="0"/>
                <a:ea typeface="+mn-ea"/>
                <a:cs typeface="+mn-cs"/>
              </a:rPr>
              <a:t> stored in an instance or class is called a </a:t>
            </a:r>
            <a:r>
              <a:rPr lang="en-US" sz="1200" b="0" i="1" u="sng" kern="1200" dirty="0">
                <a:solidFill>
                  <a:schemeClr val="tx1"/>
                </a:solidFill>
                <a:effectLst/>
                <a:latin typeface="Arial" panose="020B0604020202020204" pitchFamily="34" charset="0"/>
                <a:ea typeface="+mn-ea"/>
                <a:cs typeface="+mn-cs"/>
                <a:hlinkClick r:id="rId4"/>
              </a:rPr>
              <a:t>method</a:t>
            </a:r>
            <a:r>
              <a:rPr lang="en-US" sz="1200" b="0" i="0" kern="1200" dirty="0">
                <a:solidFill>
                  <a:schemeClr val="tx1"/>
                </a:solidFill>
                <a:effectLst/>
                <a:latin typeface="Arial" panose="020B0604020202020204" pitchFamily="34" charset="0"/>
                <a:ea typeface="+mn-ea"/>
                <a:cs typeface="+mn-cs"/>
              </a:rPr>
              <a:t>.</a:t>
            </a:r>
          </a:p>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571542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A </a:t>
            </a:r>
            <a:r>
              <a:rPr lang="en-US" sz="1200" b="0" i="1" kern="1200" dirty="0">
                <a:solidFill>
                  <a:schemeClr val="tx1"/>
                </a:solidFill>
                <a:effectLst/>
                <a:latin typeface="Arial" panose="020B0604020202020204" pitchFamily="34" charset="0"/>
                <a:ea typeface="+mn-ea"/>
                <a:cs typeface="+mn-cs"/>
              </a:rPr>
              <a:t>variable</a:t>
            </a:r>
            <a:r>
              <a:rPr lang="en-US" sz="1200" b="0" i="0" kern="1200" dirty="0">
                <a:solidFill>
                  <a:schemeClr val="tx1"/>
                </a:solidFill>
                <a:effectLst/>
                <a:latin typeface="Arial" panose="020B0604020202020204" pitchFamily="34" charset="0"/>
                <a:ea typeface="+mn-ea"/>
                <a:cs typeface="+mn-cs"/>
              </a:rPr>
              <a:t> stored in an instance or class is called an </a:t>
            </a:r>
            <a:r>
              <a:rPr lang="en-US" sz="1200" b="0" i="1" u="sng" kern="1200" dirty="0">
                <a:solidFill>
                  <a:schemeClr val="tx1"/>
                </a:solidFill>
                <a:effectLst/>
                <a:latin typeface="Arial" panose="020B0604020202020204" pitchFamily="34" charset="0"/>
                <a:ea typeface="+mn-ea"/>
                <a:cs typeface="+mn-cs"/>
                <a:hlinkClick r:id="rId3"/>
              </a:rPr>
              <a:t>attribute</a:t>
            </a:r>
            <a:r>
              <a:rPr lang="en-US" sz="1200" b="0" i="0" kern="1200" dirty="0">
                <a:solidFill>
                  <a:schemeClr val="tx1"/>
                </a:solidFill>
                <a:effectLst/>
                <a:latin typeface="Arial" panose="020B0604020202020204" pitchFamily="34" charset="0"/>
                <a:ea typeface="+mn-ea"/>
                <a:cs typeface="+mn-cs"/>
              </a:rPr>
              <a:t>.</a:t>
            </a:r>
          </a:p>
          <a:p>
            <a:pPr fontAlgn="base"/>
            <a:r>
              <a:rPr lang="en-US" sz="1200" b="0" i="0" kern="1200" dirty="0">
                <a:solidFill>
                  <a:schemeClr val="tx1"/>
                </a:solidFill>
                <a:effectLst/>
                <a:latin typeface="Arial" panose="020B0604020202020204" pitchFamily="34" charset="0"/>
                <a:ea typeface="+mn-ea"/>
                <a:cs typeface="+mn-cs"/>
              </a:rPr>
              <a:t>A </a:t>
            </a:r>
            <a:r>
              <a:rPr lang="en-US" sz="1200" b="0" i="1" kern="1200" dirty="0">
                <a:solidFill>
                  <a:schemeClr val="tx1"/>
                </a:solidFill>
                <a:effectLst/>
                <a:latin typeface="Arial" panose="020B0604020202020204" pitchFamily="34" charset="0"/>
                <a:ea typeface="+mn-ea"/>
                <a:cs typeface="+mn-cs"/>
              </a:rPr>
              <a:t>function</a:t>
            </a:r>
            <a:r>
              <a:rPr lang="en-US" sz="1200" b="0" i="0" kern="1200" dirty="0">
                <a:solidFill>
                  <a:schemeClr val="tx1"/>
                </a:solidFill>
                <a:effectLst/>
                <a:latin typeface="Arial" panose="020B0604020202020204" pitchFamily="34" charset="0"/>
                <a:ea typeface="+mn-ea"/>
                <a:cs typeface="+mn-cs"/>
              </a:rPr>
              <a:t> stored in an instance or class is called a </a:t>
            </a:r>
            <a:r>
              <a:rPr lang="en-US" sz="1200" b="0" i="1" u="sng" kern="1200" dirty="0">
                <a:solidFill>
                  <a:schemeClr val="tx1"/>
                </a:solidFill>
                <a:effectLst/>
                <a:latin typeface="Arial" panose="020B0604020202020204" pitchFamily="34" charset="0"/>
                <a:ea typeface="+mn-ea"/>
                <a:cs typeface="+mn-cs"/>
                <a:hlinkClick r:id="rId4"/>
              </a:rPr>
              <a:t>method</a:t>
            </a:r>
            <a:r>
              <a:rPr lang="en-US" sz="1200" b="0" i="0" kern="1200" dirty="0">
                <a:solidFill>
                  <a:schemeClr val="tx1"/>
                </a:solidFill>
                <a:effectLst/>
                <a:latin typeface="Arial" panose="020B0604020202020204" pitchFamily="34" charset="0"/>
                <a:ea typeface="+mn-ea"/>
                <a:cs typeface="+mn-cs"/>
              </a:rPr>
              <a:t>.</a:t>
            </a:r>
          </a:p>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321274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020688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34"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659625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a:t>Click to 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39356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7"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8164423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9"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Presentation title</a:t>
            </a:r>
            <a:br>
              <a:rPr lang="en-US" sz="650" b="0" noProof="0" dirty="0">
                <a:solidFill>
                  <a:schemeClr val="tx1"/>
                </a:solidFill>
                <a:latin typeface="+mn-lt"/>
              </a:rPr>
            </a:br>
            <a:r>
              <a:rPr lang="en-US" sz="650" b="0" noProof="0" dirty="0">
                <a:solidFill>
                  <a:schemeClr val="tx1"/>
                </a:solidFill>
                <a:latin typeface="+mn-lt"/>
              </a:rPr>
              <a:t>[To edit, click View &gt; Slide Master &gt; Slide Master1]</a:t>
            </a:r>
          </a:p>
        </p:txBody>
      </p:sp>
      <p:sp>
        <p:nvSpPr>
          <p:cNvPr id="18" name="Copyright"/>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US" sz="650" noProof="0" dirty="0">
                <a:solidFill>
                  <a:schemeClr val="tx1"/>
                </a:solidFill>
              </a:rPr>
              <a:t>Member firms and DTTL: Insert appropriate copyright</a:t>
            </a:r>
            <a:br>
              <a:rPr lang="en-US" sz="650" noProof="0" dirty="0">
                <a:solidFill>
                  <a:schemeClr val="tx1"/>
                </a:solidFill>
              </a:rPr>
            </a:br>
            <a:r>
              <a:rPr lang="en-US" sz="650" noProof="0" dirty="0">
                <a:solidFill>
                  <a:schemeClr val="tx1"/>
                </a:solidFill>
              </a:rPr>
              <a:t>[To edit, click View &gt; Slide Master &gt; Slide Master1]</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8" r:id="rId33"/>
    <p:sldLayoutId id="2147483751" r:id="rId34"/>
    <p:sldLayoutId id="2147483724" r:id="rId35"/>
    <p:sldLayoutId id="2147483725" r:id="rId36"/>
    <p:sldLayoutId id="2147483726" r:id="rId37"/>
    <p:sldLayoutId id="2147483727" r:id="rId38"/>
    <p:sldLayoutId id="2147483698" r:id="rId39"/>
    <p:sldLayoutId id="2147483752" r:id="rId40"/>
    <p:sldLayoutId id="2147483696" r:id="rId41"/>
    <p:sldLayoutId id="2147483759" r:id="rId42"/>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SOC_Text2"/>
          <p:cNvSpPr txBox="1">
            <a:spLocks/>
          </p:cNvSpPr>
          <p:nvPr/>
        </p:nvSpPr>
        <p:spPr bwMode="gray">
          <a:xfrm>
            <a:off x="387859" y="5219557"/>
            <a:ext cx="7079737" cy="1441016"/>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rPr>
              <a:t>About Deloitte</a:t>
            </a:r>
            <a:br>
              <a:rPr lang="en-US" sz="700" dirty="0">
                <a:solidFill>
                  <a:schemeClr val="tx1"/>
                </a:solidFill>
              </a:rPr>
            </a:br>
            <a:r>
              <a:rPr lang="en-US" sz="700" dirty="0" err="1">
                <a:solidFill>
                  <a:schemeClr val="tx1"/>
                </a:solidFill>
              </a:rPr>
              <a:t>Deloitte</a:t>
            </a:r>
            <a:r>
              <a:rPr lang="en-US" sz="700" dirty="0">
                <a:solidFill>
                  <a:schemeClr val="tx1"/>
                </a:solidFill>
              </a:rPr>
              <a:t> refers to one or more of Deloitte </a:t>
            </a:r>
            <a:r>
              <a:rPr lang="en-US" sz="700" noProof="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 </a:t>
            </a:r>
            <a:br>
              <a:rPr lang="en-US" sz="700" dirty="0">
                <a:solidFill>
                  <a:schemeClr val="tx1"/>
                </a:solidFill>
              </a:rPr>
            </a:br>
            <a:br>
              <a:rPr lang="en-US" sz="700" dirty="0">
                <a:solidFill>
                  <a:schemeClr val="tx1"/>
                </a:solidFill>
              </a:rPr>
            </a:br>
            <a:r>
              <a:rPr lang="en-US" sz="700" dirty="0">
                <a:solidFill>
                  <a:schemeClr val="tx1"/>
                </a:solidFill>
              </a:rPr>
              <a:t>Copyright © 2017 Deloitte Development LLC. All rights reserved.</a:t>
            </a:r>
            <a:br>
              <a:rPr lang="en-US" sz="700" dirty="0">
                <a:solidFill>
                  <a:schemeClr val="tx1"/>
                </a:solidFill>
              </a:rPr>
            </a:br>
            <a:endParaRPr lang="en-US" sz="700" dirty="0">
              <a:solidFill>
                <a:schemeClr val="tx1"/>
              </a:solidFill>
            </a:endParaRPr>
          </a:p>
        </p:txBody>
      </p:sp>
    </p:spTree>
    <p:extLst>
      <p:ext uri="{BB962C8B-B14F-4D97-AF65-F5344CB8AC3E}">
        <p14:creationId xmlns:p14="http://schemas.microsoft.com/office/powerpoint/2010/main" val="23134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Timesaver</a:t>
            </a:r>
          </a:p>
          <a:p>
            <a:pPr lvl="1"/>
            <a:r>
              <a:rPr lang="en-US" dirty="0"/>
              <a:t>Charts, tables, diagrams, </a:t>
            </a:r>
            <a:br>
              <a:rPr lang="en-US" dirty="0"/>
            </a:br>
            <a:r>
              <a:rPr lang="en-US" dirty="0"/>
              <a:t>icons and more</a:t>
            </a:r>
          </a:p>
        </p:txBody>
      </p:sp>
      <p:pic>
        <p:nvPicPr>
          <p:cNvPr id="13" name="Picture Placeholder 5"/>
          <p:cNvPicPr>
            <a:picLocks noChangeAspect="1"/>
          </p:cNvPicPr>
          <p:nvPr/>
        </p:nvPicPr>
        <p:blipFill rotWithShape="1">
          <a:blip r:embed="rId3"/>
          <a:srcRect l="11089" t="9111" b="6886"/>
          <a:stretch/>
        </p:blipFill>
        <p:spPr>
          <a:xfrm>
            <a:off x="2474258" y="1219200"/>
            <a:ext cx="4801181" cy="4536141"/>
          </a:xfrm>
          <a:prstGeom prst="rect">
            <a:avLst/>
          </a:prstGeom>
        </p:spPr>
      </p:pic>
    </p:spTree>
    <p:extLst>
      <p:ext uri="{BB962C8B-B14F-4D97-AF65-F5344CB8AC3E}">
        <p14:creationId xmlns:p14="http://schemas.microsoft.com/office/powerpoint/2010/main" val="4727260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7" y="317499"/>
            <a:ext cx="6270748" cy="513011"/>
          </a:xfrm>
        </p:spPr>
        <p:txBody>
          <a:bodyPr/>
          <a:lstStyle/>
          <a:p>
            <a:r>
              <a:rPr lang="en-US" sz="3200" dirty="0"/>
              <a:t>Data Structures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Python has four basic inbuilt data structures namely Lists, Dictionary, Tuple and Set.</a:t>
            </a:r>
          </a:p>
        </p:txBody>
      </p:sp>
      <p:sp>
        <p:nvSpPr>
          <p:cNvPr id="8" name="Rectangle 7">
            <a:extLst>
              <a:ext uri="{FF2B5EF4-FFF2-40B4-BE49-F238E27FC236}">
                <a16:creationId xmlns:a16="http://schemas.microsoft.com/office/drawing/2014/main" id="{2F09A52C-3313-4881-8AD0-ED41A3BE1A97}"/>
              </a:ext>
            </a:extLst>
          </p:cNvPr>
          <p:cNvSpPr/>
          <p:nvPr/>
        </p:nvSpPr>
        <p:spPr>
          <a:xfrm>
            <a:off x="376237" y="1866318"/>
            <a:ext cx="1489139" cy="2462213"/>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Lists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Dictionary</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Tuples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Set</a:t>
            </a:r>
            <a:endParaRPr lang="en-US" alt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en-US" sz="2800" dirty="0">
              <a:latin typeface="Arial" panose="020B0604020202020204" pitchFamily="34" charset="0"/>
            </a:endParaRPr>
          </a:p>
        </p:txBody>
      </p:sp>
      <p:sp>
        <p:nvSpPr>
          <p:cNvPr id="4" name="Rectangle 1">
            <a:extLst>
              <a:ext uri="{FF2B5EF4-FFF2-40B4-BE49-F238E27FC236}">
                <a16:creationId xmlns:a16="http://schemas.microsoft.com/office/drawing/2014/main" id="{D3F5EFEB-F332-426B-9991-D446410503B2}"/>
              </a:ext>
            </a:extLst>
          </p:cNvPr>
          <p:cNvSpPr>
            <a:spLocks noChangeArrowheads="1"/>
          </p:cNvSpPr>
          <p:nvPr/>
        </p:nvSpPr>
        <p:spPr bwMode="auto">
          <a:xfrm>
            <a:off x="0" y="-138500"/>
            <a:ext cx="8015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6CA4F73F-67E4-435E-834E-526E9B2C481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26DD62E4-80B4-4C2E-A4C7-E463C553C51C}"/>
              </a:ext>
            </a:extLst>
          </p:cNvPr>
          <p:cNvSpPr/>
          <p:nvPr/>
        </p:nvSpPr>
        <p:spPr>
          <a:xfrm>
            <a:off x="2353522" y="1866318"/>
            <a:ext cx="6680750" cy="2031325"/>
          </a:xfrm>
          <a:prstGeom prst="rect">
            <a:avLst/>
          </a:prstGeom>
          <a:noFill/>
          <a:ln w="9525" cap="flat" cmpd="sng" algn="ctr">
            <a:noFill/>
            <a:prstDash val="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marL="285750" indent="-285750">
              <a:buFont typeface="Arial" panose="020B0604020202020204" pitchFamily="34" charset="0"/>
              <a:buChar char="•"/>
            </a:pPr>
            <a:r>
              <a:rPr lang="en-US" sz="1400" dirty="0">
                <a:latin typeface="Consolas" panose="020B0609020204030204" pitchFamily="49" charset="0"/>
                <a:cs typeface="Calibri" panose="020F0502020204030204" pitchFamily="34" charset="0"/>
              </a:rPr>
              <a:t>[1, 2, 3, 4, 5, 6, 7, 8, 9, 10]</a:t>
            </a:r>
          </a:p>
          <a:p>
            <a:pPr marL="285750" indent="-285750">
              <a:buFont typeface="Arial" panose="020B0604020202020204" pitchFamily="34" charset="0"/>
              <a:buChar char="•"/>
            </a:pPr>
            <a:endParaRPr lang="en-US" altLang="en-US" sz="1200" dirty="0">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US" altLang="en-US" sz="1200" dirty="0">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altLang="en-US" sz="1400" dirty="0">
                <a:latin typeface="Consolas" panose="020B0609020204030204" pitchFamily="49" charset="0"/>
                <a:cs typeface="Calibri" panose="020F0502020204030204" pitchFamily="34" charset="0"/>
              </a:rPr>
              <a:t>{'Mango': 100, 'Apple': 80, 'Guava': 60, 'Grape': [10, 20]} </a:t>
            </a:r>
          </a:p>
          <a:p>
            <a:pPr marL="285750" indent="-285750">
              <a:buFont typeface="Arial" panose="020B0604020202020204" pitchFamily="34" charset="0"/>
              <a:buChar char="•"/>
            </a:pPr>
            <a:endParaRPr lang="en-US" sz="1050" dirty="0">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US" sz="1050" dirty="0">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sz="1400" dirty="0">
                <a:latin typeface="Consolas" panose="020B0609020204030204" pitchFamily="49" charset="0"/>
                <a:cs typeface="Calibri" panose="020F0502020204030204" pitchFamily="34" charset="0"/>
              </a:rPr>
              <a:t>(1, 2, 3, ‘Hello’)</a:t>
            </a:r>
          </a:p>
          <a:p>
            <a:pPr marL="285750" indent="-285750">
              <a:buFont typeface="Arial" panose="020B0604020202020204" pitchFamily="34" charset="0"/>
              <a:buChar char="•"/>
            </a:pPr>
            <a:endParaRPr lang="en-US" sz="1000" dirty="0">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US" sz="1200" dirty="0">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sz="1400" dirty="0">
                <a:latin typeface="Consolas" panose="020B0609020204030204" pitchFamily="49" charset="0"/>
                <a:cs typeface="Calibri" panose="020F0502020204030204" pitchFamily="34" charset="0"/>
              </a:rPr>
              <a:t>set([1, 2, 3, 4, 5, 6, 5, 7, 5, ])</a:t>
            </a:r>
          </a:p>
        </p:txBody>
      </p:sp>
      <p:sp>
        <p:nvSpPr>
          <p:cNvPr id="2" name="Rectangle 1">
            <a:extLst>
              <a:ext uri="{FF2B5EF4-FFF2-40B4-BE49-F238E27FC236}">
                <a16:creationId xmlns:a16="http://schemas.microsoft.com/office/drawing/2014/main" id="{D23099DE-98DB-4956-AF5B-AF376031DF7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48427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8" y="317499"/>
            <a:ext cx="2257906" cy="513011"/>
          </a:xfrm>
        </p:spPr>
        <p:txBody>
          <a:bodyPr/>
          <a:lstStyle/>
          <a:p>
            <a:r>
              <a:rPr lang="en-US" sz="3200" dirty="0"/>
              <a:t>Strings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Strings in Python are arrays of bytes representing </a:t>
            </a:r>
            <a:r>
              <a:rPr lang="en-US" dirty="0" err="1">
                <a:latin typeface="Calibri" panose="020F0502020204030204" pitchFamily="34" charset="0"/>
                <a:cs typeface="Calibri" panose="020F0502020204030204" pitchFamily="34" charset="0"/>
              </a:rPr>
              <a:t>unicode</a:t>
            </a:r>
            <a:r>
              <a:rPr lang="en-US" dirty="0">
                <a:latin typeface="Calibri" panose="020F0502020204030204" pitchFamily="34" charset="0"/>
                <a:cs typeface="Calibri" panose="020F0502020204030204" pitchFamily="34" charset="0"/>
              </a:rPr>
              <a:t> characters.</a:t>
            </a:r>
          </a:p>
        </p:txBody>
      </p:sp>
      <p:sp>
        <p:nvSpPr>
          <p:cNvPr id="8" name="Rectangle 7">
            <a:extLst>
              <a:ext uri="{FF2B5EF4-FFF2-40B4-BE49-F238E27FC236}">
                <a16:creationId xmlns:a16="http://schemas.microsoft.com/office/drawing/2014/main" id="{2F09A52C-3313-4881-8AD0-ED41A3BE1A97}"/>
              </a:ext>
            </a:extLst>
          </p:cNvPr>
          <p:cNvSpPr/>
          <p:nvPr/>
        </p:nvSpPr>
        <p:spPr>
          <a:xfrm>
            <a:off x="376238" y="3148866"/>
            <a:ext cx="7674684" cy="1631216"/>
          </a:xfrm>
          <a:prstGeom prst="rect">
            <a:avLst/>
          </a:prstGeom>
        </p:spPr>
        <p:txBody>
          <a:bodyPr wrap="square">
            <a:spAutoFit/>
          </a:bodyPr>
          <a:lstStyle/>
          <a:p>
            <a:pPr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String literals in python are surrounded by either single quotation marks, or double quotation marks.</a:t>
            </a:r>
          </a:p>
          <a:p>
            <a:pPr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indent="-285750">
              <a:buFont typeface="Arial" panose="020B0604020202020204" pitchFamily="34" charset="0"/>
              <a:buChar char="•"/>
            </a:pPr>
            <a:r>
              <a:rPr lang="en-US" dirty="0">
                <a:latin typeface="Calibri" panose="020F0502020204030204" pitchFamily="34" charset="0"/>
                <a:cs typeface="Calibri" panose="020F0502020204030204" pitchFamily="34" charset="0"/>
              </a:rPr>
              <a:t>Python strings are immutable in nature.</a:t>
            </a:r>
          </a:p>
          <a:p>
            <a:pPr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BF17853-154A-4DE0-9E91-D7C423E801DD}"/>
              </a:ext>
            </a:extLst>
          </p:cNvPr>
          <p:cNvPicPr>
            <a:picLocks noChangeAspect="1"/>
          </p:cNvPicPr>
          <p:nvPr/>
        </p:nvPicPr>
        <p:blipFill>
          <a:blip r:embed="rId2"/>
          <a:stretch>
            <a:fillRect/>
          </a:stretch>
        </p:blipFill>
        <p:spPr>
          <a:xfrm>
            <a:off x="2003780" y="1805782"/>
            <a:ext cx="4419600" cy="857250"/>
          </a:xfrm>
          <a:prstGeom prst="rect">
            <a:avLst/>
          </a:prstGeom>
        </p:spPr>
      </p:pic>
      <p:grpSp>
        <p:nvGrpSpPr>
          <p:cNvPr id="14" name="Group 13">
            <a:extLst>
              <a:ext uri="{FF2B5EF4-FFF2-40B4-BE49-F238E27FC236}">
                <a16:creationId xmlns:a16="http://schemas.microsoft.com/office/drawing/2014/main" id="{954E6498-1D8E-4AC5-93E7-524067AE3D08}"/>
              </a:ext>
            </a:extLst>
          </p:cNvPr>
          <p:cNvGrpSpPr/>
          <p:nvPr/>
        </p:nvGrpSpPr>
        <p:grpSpPr>
          <a:xfrm>
            <a:off x="2392604" y="4674797"/>
            <a:ext cx="3635806" cy="1106446"/>
            <a:chOff x="2634144" y="4674797"/>
            <a:chExt cx="3635806" cy="1106446"/>
          </a:xfrm>
        </p:grpSpPr>
        <p:pic>
          <p:nvPicPr>
            <p:cNvPr id="5" name="Picture 4">
              <a:extLst>
                <a:ext uri="{FF2B5EF4-FFF2-40B4-BE49-F238E27FC236}">
                  <a16:creationId xmlns:a16="http://schemas.microsoft.com/office/drawing/2014/main" id="{E085CBD7-993D-480E-9263-0551E5C2F8B5}"/>
                </a:ext>
              </a:extLst>
            </p:cNvPr>
            <p:cNvPicPr>
              <a:picLocks noChangeAspect="1"/>
            </p:cNvPicPr>
            <p:nvPr/>
          </p:nvPicPr>
          <p:blipFill rotWithShape="1">
            <a:blip r:embed="rId3"/>
            <a:srcRect t="3968" r="63192" b="3839"/>
            <a:stretch/>
          </p:blipFill>
          <p:spPr>
            <a:xfrm>
              <a:off x="2634144" y="4674797"/>
              <a:ext cx="1591724" cy="1106446"/>
            </a:xfrm>
            <a:prstGeom prst="rect">
              <a:avLst/>
            </a:prstGeom>
          </p:spPr>
        </p:pic>
        <p:pic>
          <p:nvPicPr>
            <p:cNvPr id="9" name="Picture 8">
              <a:extLst>
                <a:ext uri="{FF2B5EF4-FFF2-40B4-BE49-F238E27FC236}">
                  <a16:creationId xmlns:a16="http://schemas.microsoft.com/office/drawing/2014/main" id="{92377012-E5F5-46C6-B05C-0C4B62243115}"/>
                </a:ext>
              </a:extLst>
            </p:cNvPr>
            <p:cNvPicPr>
              <a:picLocks noChangeAspect="1"/>
            </p:cNvPicPr>
            <p:nvPr/>
          </p:nvPicPr>
          <p:blipFill rotWithShape="1">
            <a:blip r:embed="rId4"/>
            <a:srcRect r="62864"/>
            <a:stretch/>
          </p:blipFill>
          <p:spPr>
            <a:xfrm>
              <a:off x="4678226" y="4676343"/>
              <a:ext cx="1591724" cy="1104900"/>
            </a:xfrm>
            <a:prstGeom prst="rect">
              <a:avLst/>
            </a:prstGeom>
          </p:spPr>
        </p:pic>
      </p:grpSp>
    </p:spTree>
    <p:extLst>
      <p:ext uri="{BB962C8B-B14F-4D97-AF65-F5344CB8AC3E}">
        <p14:creationId xmlns:p14="http://schemas.microsoft.com/office/powerpoint/2010/main" val="38218722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8" y="317499"/>
            <a:ext cx="2257906" cy="513011"/>
          </a:xfrm>
        </p:spPr>
        <p:txBody>
          <a:bodyPr/>
          <a:lstStyle/>
          <a:p>
            <a:r>
              <a:rPr lang="en-US" sz="3200" dirty="0"/>
              <a:t>Strings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1367217" cy="369332"/>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Indexing</a:t>
            </a:r>
          </a:p>
        </p:txBody>
      </p:sp>
      <p:sp>
        <p:nvSpPr>
          <p:cNvPr id="8" name="Rectangle 7">
            <a:extLst>
              <a:ext uri="{FF2B5EF4-FFF2-40B4-BE49-F238E27FC236}">
                <a16:creationId xmlns:a16="http://schemas.microsoft.com/office/drawing/2014/main" id="{2F09A52C-3313-4881-8AD0-ED41A3BE1A97}"/>
              </a:ext>
            </a:extLst>
          </p:cNvPr>
          <p:cNvSpPr/>
          <p:nvPr/>
        </p:nvSpPr>
        <p:spPr>
          <a:xfrm>
            <a:off x="376238" y="3429000"/>
            <a:ext cx="1367216" cy="369332"/>
          </a:xfrm>
          <a:prstGeom prst="rect">
            <a:avLst/>
          </a:prstGeom>
        </p:spPr>
        <p:txBody>
          <a:bodyPr wrap="square">
            <a:spAutoFit/>
          </a:bodyPr>
          <a:lstStyle/>
          <a:p>
            <a:pPr indent="-285750">
              <a:buFont typeface="Arial" panose="020B0604020202020204" pitchFamily="34" charset="0"/>
              <a:buChar char="•"/>
            </a:pPr>
            <a:r>
              <a:rPr lang="en-US" dirty="0">
                <a:latin typeface="Calibri" panose="020F0502020204030204" pitchFamily="34" charset="0"/>
                <a:cs typeface="Calibri" panose="020F0502020204030204" pitchFamily="34" charset="0"/>
              </a:rPr>
              <a:t>Slicing</a:t>
            </a:r>
          </a:p>
        </p:txBody>
      </p:sp>
      <p:pic>
        <p:nvPicPr>
          <p:cNvPr id="4" name="Picture 3" descr="A close up of a logo&#10;&#10;Description automatically generated">
            <a:extLst>
              <a:ext uri="{FF2B5EF4-FFF2-40B4-BE49-F238E27FC236}">
                <a16:creationId xmlns:a16="http://schemas.microsoft.com/office/drawing/2014/main" id="{A36BDA75-7F3D-404C-A30F-FFFF69C7A702}"/>
              </a:ext>
            </a:extLst>
          </p:cNvPr>
          <p:cNvPicPr>
            <a:picLocks noChangeAspect="1"/>
          </p:cNvPicPr>
          <p:nvPr/>
        </p:nvPicPr>
        <p:blipFill>
          <a:blip r:embed="rId2"/>
          <a:stretch>
            <a:fillRect/>
          </a:stretch>
        </p:blipFill>
        <p:spPr>
          <a:xfrm>
            <a:off x="2660710" y="1586671"/>
            <a:ext cx="3344883" cy="1532863"/>
          </a:xfrm>
          <a:prstGeom prst="rect">
            <a:avLst/>
          </a:prstGeom>
        </p:spPr>
      </p:pic>
      <p:pic>
        <p:nvPicPr>
          <p:cNvPr id="9" name="Picture 8" descr="A close up of a keyboard&#10;&#10;Description automatically generated">
            <a:extLst>
              <a:ext uri="{FF2B5EF4-FFF2-40B4-BE49-F238E27FC236}">
                <a16:creationId xmlns:a16="http://schemas.microsoft.com/office/drawing/2014/main" id="{032C3BA8-3ACE-4177-82F3-A70BF35CD599}"/>
              </a:ext>
            </a:extLst>
          </p:cNvPr>
          <p:cNvPicPr>
            <a:picLocks noChangeAspect="1"/>
          </p:cNvPicPr>
          <p:nvPr/>
        </p:nvPicPr>
        <p:blipFill>
          <a:blip r:embed="rId3"/>
          <a:stretch>
            <a:fillRect/>
          </a:stretch>
        </p:blipFill>
        <p:spPr>
          <a:xfrm>
            <a:off x="2521535" y="4139154"/>
            <a:ext cx="3623231" cy="1532863"/>
          </a:xfrm>
          <a:prstGeom prst="rect">
            <a:avLst/>
          </a:prstGeom>
        </p:spPr>
      </p:pic>
    </p:spTree>
    <p:extLst>
      <p:ext uri="{BB962C8B-B14F-4D97-AF65-F5344CB8AC3E}">
        <p14:creationId xmlns:p14="http://schemas.microsoft.com/office/powerpoint/2010/main" val="28844812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7" y="317499"/>
            <a:ext cx="6270748" cy="513011"/>
          </a:xfrm>
        </p:spPr>
        <p:txBody>
          <a:bodyPr/>
          <a:lstStyle/>
          <a:p>
            <a:r>
              <a:rPr lang="en-US" sz="3200" dirty="0"/>
              <a:t>Object Oriented Programming</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Object-orientated programming is programming with custom data types. In Python that means using classes and instances.</a:t>
            </a:r>
          </a:p>
        </p:txBody>
      </p:sp>
      <p:sp>
        <p:nvSpPr>
          <p:cNvPr id="8" name="Rectangle 7">
            <a:extLst>
              <a:ext uri="{FF2B5EF4-FFF2-40B4-BE49-F238E27FC236}">
                <a16:creationId xmlns:a16="http://schemas.microsoft.com/office/drawing/2014/main" id="{2F09A52C-3313-4881-8AD0-ED41A3BE1A97}"/>
              </a:ext>
            </a:extLst>
          </p:cNvPr>
          <p:cNvSpPr/>
          <p:nvPr/>
        </p:nvSpPr>
        <p:spPr>
          <a:xfrm>
            <a:off x="376237" y="4707054"/>
            <a:ext cx="8214309" cy="2462213"/>
          </a:xfrm>
          <a:prstGeom prst="rect">
            <a:avLst/>
          </a:prstGeom>
        </p:spPr>
        <p:txBody>
          <a:bodyPr wrap="square">
            <a:spAutoFit/>
          </a:bodyPr>
          <a:lstStyle/>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Methods and attributes</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self</a:t>
            </a:r>
            <a:r>
              <a:rPr lang="en-US" dirty="0">
                <a:latin typeface="Calibri" panose="020F0502020204030204" pitchFamily="34" charset="0"/>
                <a:cs typeface="Calibri" panose="020F0502020204030204" pitchFamily="34" charset="0"/>
              </a:rPr>
              <a:t> represents the instance of the class.</a:t>
            </a:r>
          </a:p>
          <a:p>
            <a:pPr marL="285750" indent="-285750">
              <a:buFont typeface="Arial" panose="020B0604020202020204" pitchFamily="34" charset="0"/>
              <a:buChar char="•"/>
            </a:pPr>
            <a:r>
              <a:rPr lang="en-US" altLang="en-US" i="1" dirty="0">
                <a:latin typeface="Calibri" panose="020F0502020204030204" pitchFamily="34" charset="0"/>
                <a:cs typeface="Calibri" panose="020F0502020204030204" pitchFamily="34" charset="0"/>
              </a:rPr>
              <a:t>__</a:t>
            </a:r>
            <a:r>
              <a:rPr lang="en-US" altLang="en-US" i="1" dirty="0" err="1">
                <a:latin typeface="Calibri" panose="020F0502020204030204" pitchFamily="34" charset="0"/>
                <a:cs typeface="Calibri" panose="020F0502020204030204" pitchFamily="34" charset="0"/>
              </a:rPr>
              <a:t>init</a:t>
            </a:r>
            <a:r>
              <a:rPr lang="en-US" altLang="en-US" i="1" dirty="0">
                <a:latin typeface="Calibri" panose="020F0502020204030204" pitchFamily="34" charset="0"/>
                <a:cs typeface="Calibri" panose="020F0502020204030204" pitchFamily="34" charset="0"/>
              </a:rPr>
              <a:t>__</a:t>
            </a:r>
            <a:r>
              <a:rPr lang="en-US" altLang="en-US" dirty="0">
                <a:latin typeface="Calibri" panose="020F0502020204030204" pitchFamily="34" charset="0"/>
                <a:cs typeface="Calibri" panose="020F0502020204030204" pitchFamily="34" charset="0"/>
              </a:rPr>
              <a:t> is a special method, and it's ran when a new instance of a class is created. It does nothing by default.</a:t>
            </a:r>
            <a:r>
              <a:rPr lang="en-US" altLang="en-US" sz="1100" b="1" dirty="0">
                <a:solidFill>
                  <a:srgbClr val="24292E"/>
                </a:solidFill>
                <a:latin typeface="SFMono-Regular"/>
              </a:rPr>
              <a:t> </a:t>
            </a:r>
          </a:p>
          <a:p>
            <a:pPr marL="285750" indent="-285750">
              <a:buFont typeface="Arial" panose="020B0604020202020204" pitchFamily="34" charset="0"/>
              <a:buChar char="•"/>
            </a:pPr>
            <a:r>
              <a:rPr lang="en-US" altLang="en-US" dirty="0" err="1">
                <a:latin typeface="Calibri" panose="020F0502020204030204" pitchFamily="34" charset="0"/>
                <a:cs typeface="Calibri" panose="020F0502020204030204" pitchFamily="34" charset="0"/>
              </a:rPr>
              <a:t>Class.method</a:t>
            </a:r>
            <a:r>
              <a:rPr lang="en-US" altLang="en-US" dirty="0">
                <a:latin typeface="Calibri" panose="020F0502020204030204" pitchFamily="34" charset="0"/>
                <a:cs typeface="Calibri" panose="020F0502020204030204" pitchFamily="34" charset="0"/>
              </a:rPr>
              <a:t>(instance) does the same thing as </a:t>
            </a:r>
            <a:r>
              <a:rPr lang="en-US" altLang="en-US" dirty="0" err="1">
                <a:latin typeface="Calibri" panose="020F0502020204030204" pitchFamily="34" charset="0"/>
                <a:cs typeface="Calibri" panose="020F0502020204030204" pitchFamily="34" charset="0"/>
              </a:rPr>
              <a:t>instance.method</a:t>
            </a:r>
            <a:r>
              <a:rPr lang="en-US" altLang="en-US" dirty="0">
                <a:latin typeface="Calibri" panose="020F0502020204030204" pitchFamily="34" charset="0"/>
                <a:cs typeface="Calibri" panose="020F0502020204030204" pitchFamily="34" charset="0"/>
              </a:rPr>
              <a:t>(). This also works with built-in classes, for example '</a:t>
            </a:r>
            <a:r>
              <a:rPr lang="en-US" altLang="en-US" dirty="0" err="1">
                <a:latin typeface="Calibri" panose="020F0502020204030204" pitchFamily="34" charset="0"/>
                <a:cs typeface="Calibri" panose="020F0502020204030204" pitchFamily="34" charset="0"/>
              </a:rPr>
              <a:t>hello'.lower</a:t>
            </a:r>
            <a:r>
              <a:rPr lang="en-US" altLang="en-US" dirty="0">
                <a:latin typeface="Calibri" panose="020F0502020204030204" pitchFamily="34" charset="0"/>
                <a:cs typeface="Calibri" panose="020F0502020204030204" pitchFamily="34" charset="0"/>
              </a:rPr>
              <a:t>() is same as </a:t>
            </a:r>
            <a:r>
              <a:rPr lang="en-US" altLang="en-US" dirty="0" err="1">
                <a:latin typeface="Calibri" panose="020F0502020204030204" pitchFamily="34" charset="0"/>
                <a:cs typeface="Calibri" panose="020F0502020204030204" pitchFamily="34" charset="0"/>
              </a:rPr>
              <a:t>str.lower</a:t>
            </a:r>
            <a:r>
              <a:rPr lang="en-US" altLang="en-US" dirty="0">
                <a:latin typeface="Calibri" panose="020F0502020204030204" pitchFamily="34" charset="0"/>
                <a:cs typeface="Calibri" panose="020F0502020204030204" pitchFamily="34" charset="0"/>
              </a:rPr>
              <a:t>('hello') </a:t>
            </a:r>
          </a:p>
          <a:p>
            <a:pPr marL="285750" indent="-28575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en-US" sz="2800" dirty="0">
              <a:latin typeface="Arial" panose="020B0604020202020204" pitchFamily="34" charset="0"/>
            </a:endParaRPr>
          </a:p>
        </p:txBody>
      </p:sp>
      <p:sp>
        <p:nvSpPr>
          <p:cNvPr id="4" name="Rectangle 1">
            <a:extLst>
              <a:ext uri="{FF2B5EF4-FFF2-40B4-BE49-F238E27FC236}">
                <a16:creationId xmlns:a16="http://schemas.microsoft.com/office/drawing/2014/main" id="{D3F5EFEB-F332-426B-9991-D446410503B2}"/>
              </a:ext>
            </a:extLst>
          </p:cNvPr>
          <p:cNvSpPr>
            <a:spLocks noChangeArrowheads="1"/>
          </p:cNvSpPr>
          <p:nvPr/>
        </p:nvSpPr>
        <p:spPr bwMode="auto">
          <a:xfrm>
            <a:off x="0" y="-138500"/>
            <a:ext cx="8015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6CA4F73F-67E4-435E-834E-526E9B2C481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5801FE3B-1099-4BA6-80C3-152785F6C591}"/>
              </a:ext>
            </a:extLst>
          </p:cNvPr>
          <p:cNvPicPr>
            <a:picLocks noChangeAspect="1"/>
          </p:cNvPicPr>
          <p:nvPr/>
        </p:nvPicPr>
        <p:blipFill>
          <a:blip r:embed="rId3"/>
          <a:stretch>
            <a:fillRect/>
          </a:stretch>
        </p:blipFill>
        <p:spPr>
          <a:xfrm>
            <a:off x="2282875" y="1766113"/>
            <a:ext cx="4543425" cy="2771775"/>
          </a:xfrm>
          <a:prstGeom prst="rect">
            <a:avLst/>
          </a:prstGeom>
        </p:spPr>
      </p:pic>
    </p:spTree>
    <p:extLst>
      <p:ext uri="{BB962C8B-B14F-4D97-AF65-F5344CB8AC3E}">
        <p14:creationId xmlns:p14="http://schemas.microsoft.com/office/powerpoint/2010/main" val="2313703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7" y="317499"/>
            <a:ext cx="2830601" cy="513011"/>
          </a:xfrm>
        </p:spPr>
        <p:txBody>
          <a:bodyPr/>
          <a:lstStyle/>
          <a:p>
            <a:r>
              <a:rPr lang="en-US" sz="3200" dirty="0"/>
              <a:t>File Handling</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Python supports file handling and allows users to handle files i.e., to read and write files, along with many other file handling options, to operate on files.</a:t>
            </a:r>
          </a:p>
        </p:txBody>
      </p:sp>
      <p:sp>
        <p:nvSpPr>
          <p:cNvPr id="8" name="Rectangle 7">
            <a:extLst>
              <a:ext uri="{FF2B5EF4-FFF2-40B4-BE49-F238E27FC236}">
                <a16:creationId xmlns:a16="http://schemas.microsoft.com/office/drawing/2014/main" id="{2F09A52C-3313-4881-8AD0-ED41A3BE1A97}"/>
              </a:ext>
            </a:extLst>
          </p:cNvPr>
          <p:cNvSpPr/>
          <p:nvPr/>
        </p:nvSpPr>
        <p:spPr>
          <a:xfrm>
            <a:off x="376237" y="4539703"/>
            <a:ext cx="8214309" cy="1200329"/>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Python treats file differently as text or binary.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Each line of code includes a sequence of characters and they form text file.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Each line of a file is terminated with a special character, called the EOL (End of Line). It ends the current line and tells the interpreter a new one has begun.</a:t>
            </a:r>
          </a:p>
        </p:txBody>
      </p:sp>
      <p:sp>
        <p:nvSpPr>
          <p:cNvPr id="9" name="Rectangle 8">
            <a:extLst>
              <a:ext uri="{FF2B5EF4-FFF2-40B4-BE49-F238E27FC236}">
                <a16:creationId xmlns:a16="http://schemas.microsoft.com/office/drawing/2014/main" id="{57BF00C4-F69E-4EFE-B938-434539055209}"/>
              </a:ext>
            </a:extLst>
          </p:cNvPr>
          <p:cNvSpPr/>
          <p:nvPr/>
        </p:nvSpPr>
        <p:spPr>
          <a:xfrm>
            <a:off x="5950162" y="2329661"/>
            <a:ext cx="2640384" cy="1477328"/>
          </a:xfrm>
          <a:prstGeom prst="rect">
            <a:avLst/>
          </a:prstGeom>
          <a:noFill/>
          <a:ln w="9525" cap="flat" cmpd="sng" algn="ctr">
            <a:solidFill>
              <a:schemeClr val="accent1"/>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 for reading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 for writing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for appending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 for both reading and writing</a:t>
            </a:r>
          </a:p>
        </p:txBody>
      </p:sp>
      <p:pic>
        <p:nvPicPr>
          <p:cNvPr id="2" name="Picture 1">
            <a:extLst>
              <a:ext uri="{FF2B5EF4-FFF2-40B4-BE49-F238E27FC236}">
                <a16:creationId xmlns:a16="http://schemas.microsoft.com/office/drawing/2014/main" id="{C3952D8C-63B3-4327-87A7-9D7570F36573}"/>
              </a:ext>
            </a:extLst>
          </p:cNvPr>
          <p:cNvPicPr>
            <a:picLocks noChangeAspect="1"/>
          </p:cNvPicPr>
          <p:nvPr/>
        </p:nvPicPr>
        <p:blipFill>
          <a:blip r:embed="rId2"/>
          <a:stretch>
            <a:fillRect/>
          </a:stretch>
        </p:blipFill>
        <p:spPr>
          <a:xfrm>
            <a:off x="909550" y="2468250"/>
            <a:ext cx="4371975" cy="1200150"/>
          </a:xfrm>
          <a:prstGeom prst="rect">
            <a:avLst/>
          </a:prstGeom>
        </p:spPr>
      </p:pic>
    </p:spTree>
    <p:extLst>
      <p:ext uri="{BB962C8B-B14F-4D97-AF65-F5344CB8AC3E}">
        <p14:creationId xmlns:p14="http://schemas.microsoft.com/office/powerpoint/2010/main" val="26506736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7" y="317499"/>
            <a:ext cx="2830601" cy="513011"/>
          </a:xfrm>
        </p:spPr>
        <p:txBody>
          <a:bodyPr/>
          <a:lstStyle/>
          <a:p>
            <a:r>
              <a:rPr lang="en-US" sz="3200" dirty="0"/>
              <a:t>Exceptions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92333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An error that can occur in our program. If an exception occurs, the program will stop and we get an error message. The interactive prompt will display an error message and keep going.</a:t>
            </a:r>
          </a:p>
        </p:txBody>
      </p:sp>
      <p:sp>
        <p:nvSpPr>
          <p:cNvPr id="8" name="Rectangle 7">
            <a:extLst>
              <a:ext uri="{FF2B5EF4-FFF2-40B4-BE49-F238E27FC236}">
                <a16:creationId xmlns:a16="http://schemas.microsoft.com/office/drawing/2014/main" id="{2F09A52C-3313-4881-8AD0-ED41A3BE1A97}"/>
              </a:ext>
            </a:extLst>
          </p:cNvPr>
          <p:cNvSpPr/>
          <p:nvPr/>
        </p:nvSpPr>
        <p:spPr>
          <a:xfrm>
            <a:off x="376237" y="4401293"/>
            <a:ext cx="8356701" cy="2739211"/>
          </a:xfrm>
          <a:prstGeom prst="rect">
            <a:avLst/>
          </a:prstGeom>
        </p:spPr>
        <p:txBody>
          <a:bodyPr wrap="square">
            <a:spAutoFit/>
          </a:bodyPr>
          <a:lstStyle/>
          <a:p>
            <a:pPr marL="285750" lvl="0" indent="-285750" fontAlgn="base">
              <a:spcBef>
                <a:spcPct val="0"/>
              </a:spcBef>
              <a:spcAft>
                <a:spcPct val="0"/>
              </a:spcAft>
              <a:buFont typeface="Arial" panose="020B0604020202020204" pitchFamily="34" charset="0"/>
              <a:buChar char="•"/>
            </a:pPr>
            <a:r>
              <a:rPr lang="en-US" altLang="en-US" dirty="0">
                <a:latin typeface="Calibri" panose="020F0502020204030204" pitchFamily="34" charset="0"/>
                <a:cs typeface="Calibri" panose="020F0502020204030204" pitchFamily="34" charset="0"/>
              </a:rPr>
              <a:t>Exceptions are classes and they can be used just like all other classes.</a:t>
            </a:r>
          </a:p>
          <a:p>
            <a:pPr marL="285750" lvl="0" indent="-285750" fontAlgn="base">
              <a:spcBef>
                <a:spcPct val="0"/>
              </a:spcBef>
              <a:spcAft>
                <a:spcPct val="0"/>
              </a:spcAft>
              <a:buFont typeface="Arial" panose="020B0604020202020204" pitchFamily="34" charset="0"/>
              <a:buChar char="•"/>
            </a:pPr>
            <a:r>
              <a:rPr lang="en-US" altLang="en-US" dirty="0">
                <a:latin typeface="Calibri" panose="020F0502020204030204" pitchFamily="34" charset="0"/>
                <a:cs typeface="Calibri" panose="020F0502020204030204" pitchFamily="34" charset="0"/>
              </a:rPr>
              <a:t>The </a:t>
            </a:r>
            <a:r>
              <a:rPr lang="en-US" altLang="en-US" i="1" dirty="0">
                <a:latin typeface="Calibri" panose="020F0502020204030204" pitchFamily="34" charset="0"/>
                <a:cs typeface="Calibri" panose="020F0502020204030204" pitchFamily="34" charset="0"/>
              </a:rPr>
              <a:t>try</a:t>
            </a:r>
            <a:r>
              <a:rPr lang="en-US" altLang="en-US" dirty="0">
                <a:latin typeface="Calibri" panose="020F0502020204030204" pitchFamily="34" charset="0"/>
                <a:cs typeface="Calibri" panose="020F0502020204030204" pitchFamily="34" charset="0"/>
              </a:rPr>
              <a:t> and </a:t>
            </a:r>
            <a:r>
              <a:rPr lang="en-US" altLang="en-US" i="1" dirty="0">
                <a:latin typeface="Calibri" panose="020F0502020204030204" pitchFamily="34" charset="0"/>
                <a:cs typeface="Calibri" panose="020F0502020204030204" pitchFamily="34" charset="0"/>
              </a:rPr>
              <a:t>except</a:t>
            </a:r>
            <a:r>
              <a:rPr lang="en-US" altLang="en-US" dirty="0">
                <a:latin typeface="Calibri" panose="020F0502020204030204" pitchFamily="34" charset="0"/>
                <a:cs typeface="Calibri" panose="020F0502020204030204" pitchFamily="34" charset="0"/>
              </a:rPr>
              <a:t> keywords can be used for attempting to do something and then doing something else if we get an error. This is known as catching exceptions.</a:t>
            </a:r>
          </a:p>
          <a:p>
            <a:pPr marL="285750" lvl="0" indent="-285750" fontAlgn="base">
              <a:spcBef>
                <a:spcPct val="0"/>
              </a:spcBef>
              <a:spcAft>
                <a:spcPct val="0"/>
              </a:spcAft>
              <a:buFont typeface="Arial" panose="020B0604020202020204" pitchFamily="34" charset="0"/>
              <a:buChar char="•"/>
            </a:pPr>
            <a:r>
              <a:rPr lang="en-US" altLang="en-US" dirty="0">
                <a:latin typeface="Calibri" panose="020F0502020204030204" pitchFamily="34" charset="0"/>
                <a:cs typeface="Calibri" panose="020F0502020204030204" pitchFamily="34" charset="0"/>
              </a:rPr>
              <a:t>It's possible to raise exceptions with the raise keyword. This is also known as throwing exceptions.</a:t>
            </a:r>
          </a:p>
          <a:p>
            <a:pPr marL="285750" lvl="0" indent="-285750" fontAlgn="base">
              <a:spcBef>
                <a:spcPct val="0"/>
              </a:spcBef>
              <a:spcAft>
                <a:spcPct val="0"/>
              </a:spcAft>
              <a:buFont typeface="Arial" panose="020B0604020202020204" pitchFamily="34" charset="0"/>
              <a:buChar char="•"/>
            </a:pPr>
            <a:r>
              <a:rPr lang="en-US" altLang="en-US" dirty="0">
                <a:latin typeface="Calibri" panose="020F0502020204030204" pitchFamily="34" charset="0"/>
                <a:cs typeface="Calibri" panose="020F0502020204030204" pitchFamily="34" charset="0"/>
              </a:rPr>
              <a:t>Raise exceptions if they are meant to be displayed for programmers and use </a:t>
            </a:r>
            <a:r>
              <a:rPr lang="en-US" altLang="en-US" dirty="0" err="1">
                <a:latin typeface="Calibri" panose="020F0502020204030204" pitchFamily="34" charset="0"/>
                <a:cs typeface="Calibri" panose="020F0502020204030204" pitchFamily="34" charset="0"/>
              </a:rPr>
              <a:t>sys.stderr</a:t>
            </a:r>
            <a:r>
              <a:rPr lang="en-US" altLang="en-US" dirty="0">
                <a:latin typeface="Calibri" panose="020F0502020204030204" pitchFamily="34" charset="0"/>
                <a:cs typeface="Calibri" panose="020F0502020204030204" pitchFamily="34" charset="0"/>
              </a:rPr>
              <a:t> and </a:t>
            </a:r>
            <a:r>
              <a:rPr lang="en-US" altLang="en-US" dirty="0" err="1">
                <a:latin typeface="Calibri" panose="020F0502020204030204" pitchFamily="34" charset="0"/>
                <a:cs typeface="Calibri" panose="020F0502020204030204" pitchFamily="34" charset="0"/>
              </a:rPr>
              <a:t>sys.exit</a:t>
            </a:r>
            <a:r>
              <a:rPr lang="en-US" altLang="en-US" dirty="0">
                <a:latin typeface="Calibri" panose="020F0502020204030204" pitchFamily="34" charset="0"/>
                <a:cs typeface="Calibri" panose="020F0502020204030204" pitchFamily="34" charset="0"/>
              </a:rPr>
              <a:t> otherwise.</a:t>
            </a:r>
          </a:p>
          <a:p>
            <a:pPr lvl="0" eaLnBrk="0" fontAlgn="base" hangingPunct="0">
              <a:spcBef>
                <a:spcPct val="0"/>
              </a:spcBef>
              <a:spcAft>
                <a:spcPct val="0"/>
              </a:spcAft>
            </a:pPr>
            <a:endParaRPr lang="en-US" altLang="en-US" sz="2800" dirty="0">
              <a:latin typeface="Arial" panose="020B060402020202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57BF00C4-F69E-4EFE-B938-434539055209}"/>
              </a:ext>
            </a:extLst>
          </p:cNvPr>
          <p:cNvSpPr/>
          <p:nvPr/>
        </p:nvSpPr>
        <p:spPr>
          <a:xfrm>
            <a:off x="5950162" y="2329661"/>
            <a:ext cx="2640384" cy="923330"/>
          </a:xfrm>
          <a:prstGeom prst="rect">
            <a:avLst/>
          </a:prstGeom>
          <a:noFill/>
          <a:ln w="9525" cap="flat" cmpd="sng" algn="ctr">
            <a:noFill/>
            <a:prstDash val="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except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C3952D8C-63B3-4327-87A7-9D7570F36573}"/>
              </a:ext>
            </a:extLst>
          </p:cNvPr>
          <p:cNvPicPr>
            <a:picLocks noChangeAspect="1"/>
          </p:cNvPicPr>
          <p:nvPr/>
        </p:nvPicPr>
        <p:blipFill>
          <a:blip r:embed="rId3"/>
          <a:stretch>
            <a:fillRect/>
          </a:stretch>
        </p:blipFill>
        <p:spPr>
          <a:xfrm>
            <a:off x="909550" y="2468250"/>
            <a:ext cx="4371975" cy="1200150"/>
          </a:xfrm>
          <a:prstGeom prst="rect">
            <a:avLst/>
          </a:prstGeom>
        </p:spPr>
      </p:pic>
      <p:sp>
        <p:nvSpPr>
          <p:cNvPr id="5" name="Rectangle 2">
            <a:extLst>
              <a:ext uri="{FF2B5EF4-FFF2-40B4-BE49-F238E27FC236}">
                <a16:creationId xmlns:a16="http://schemas.microsoft.com/office/drawing/2014/main" id="{18841970-4E0A-4337-8587-9A7B0337CBDD}"/>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8796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3B999-CF6E-4E68-B99D-25F1FABDD7FB}"/>
              </a:ext>
            </a:extLst>
          </p:cNvPr>
          <p:cNvSpPr>
            <a:spLocks noGrp="1"/>
          </p:cNvSpPr>
          <p:nvPr>
            <p:ph type="title"/>
          </p:nvPr>
        </p:nvSpPr>
        <p:spPr>
          <a:xfrm>
            <a:off x="376238" y="317499"/>
            <a:ext cx="2257906" cy="513011"/>
          </a:xfrm>
        </p:spPr>
        <p:txBody>
          <a:bodyPr/>
          <a:lstStyle/>
          <a:p>
            <a:r>
              <a:rPr lang="en-US" sz="3200" dirty="0"/>
              <a:t>Docstrings</a:t>
            </a:r>
          </a:p>
        </p:txBody>
      </p:sp>
      <p:sp>
        <p:nvSpPr>
          <p:cNvPr id="6" name="Rectangle 5">
            <a:extLst>
              <a:ext uri="{FF2B5EF4-FFF2-40B4-BE49-F238E27FC236}">
                <a16:creationId xmlns:a16="http://schemas.microsoft.com/office/drawing/2014/main" id="{85EAA296-A600-4A93-A5F0-9AD5074C79BB}"/>
              </a:ext>
            </a:extLst>
          </p:cNvPr>
          <p:cNvSpPr/>
          <p:nvPr/>
        </p:nvSpPr>
        <p:spPr>
          <a:xfrm>
            <a:off x="376238" y="950616"/>
            <a:ext cx="8356701"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Python documentation strings (or docstrings) provide a convenient way of associating documentation with Python modules, functions, classes, and methods.</a:t>
            </a:r>
          </a:p>
        </p:txBody>
      </p:sp>
      <p:pic>
        <p:nvPicPr>
          <p:cNvPr id="7" name="Picture 6">
            <a:extLst>
              <a:ext uri="{FF2B5EF4-FFF2-40B4-BE49-F238E27FC236}">
                <a16:creationId xmlns:a16="http://schemas.microsoft.com/office/drawing/2014/main" id="{44FD894D-D4DD-400A-8809-FEB8FFA70FC7}"/>
              </a:ext>
            </a:extLst>
          </p:cNvPr>
          <p:cNvPicPr>
            <a:picLocks noChangeAspect="1"/>
          </p:cNvPicPr>
          <p:nvPr/>
        </p:nvPicPr>
        <p:blipFill>
          <a:blip r:embed="rId2"/>
          <a:stretch>
            <a:fillRect/>
          </a:stretch>
        </p:blipFill>
        <p:spPr>
          <a:xfrm>
            <a:off x="756005" y="1953900"/>
            <a:ext cx="6915150" cy="2228850"/>
          </a:xfrm>
          <a:prstGeom prst="rect">
            <a:avLst/>
          </a:prstGeom>
        </p:spPr>
      </p:pic>
      <p:sp>
        <p:nvSpPr>
          <p:cNvPr id="8" name="Rectangle 7">
            <a:extLst>
              <a:ext uri="{FF2B5EF4-FFF2-40B4-BE49-F238E27FC236}">
                <a16:creationId xmlns:a16="http://schemas.microsoft.com/office/drawing/2014/main" id="{2F09A52C-3313-4881-8AD0-ED41A3BE1A97}"/>
              </a:ext>
            </a:extLst>
          </p:cNvPr>
          <p:cNvSpPr/>
          <p:nvPr/>
        </p:nvSpPr>
        <p:spPr>
          <a:xfrm>
            <a:off x="376238" y="4539703"/>
            <a:ext cx="7674684" cy="1015663"/>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Docstrings are quite helpful when writing code that other people will import.</a:t>
            </a:r>
          </a:p>
          <a:p>
            <a:pPr marL="285750" indent="-285750">
              <a:buFont typeface="Arial" panose="020B0604020202020204" pitchFamily="34" charset="0"/>
              <a:buChar char="•"/>
            </a:pPr>
            <a:endParaRPr lang="en-US" sz="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Helps other people reading your code in understanding the purpose it, without having to read through all of the code.</a:t>
            </a:r>
          </a:p>
        </p:txBody>
      </p:sp>
    </p:spTree>
    <p:extLst>
      <p:ext uri="{BB962C8B-B14F-4D97-AF65-F5344CB8AC3E}">
        <p14:creationId xmlns:p14="http://schemas.microsoft.com/office/powerpoint/2010/main" val="160043965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B5E629FB-557E-4890-973F-EA09679927CB}" vid="{99CFBA93-2B06-410D-82E0-251713AD58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Deloitte_Timesaver_US</Template>
  <TotalTime>965</TotalTime>
  <Words>391</Words>
  <Application>Microsoft Office PowerPoint</Application>
  <PresentationFormat>On-screen Show (4:3)</PresentationFormat>
  <Paragraphs>66</Paragraphs>
  <Slides>9</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Consolas</vt:lpstr>
      <vt:lpstr>SFMono-Regular</vt:lpstr>
      <vt:lpstr>Verdana</vt:lpstr>
      <vt:lpstr>Deloitte 16_9 onscreen</vt:lpstr>
      <vt:lpstr>think-cell Slide</vt:lpstr>
      <vt:lpstr>PowerPoint Presentation</vt:lpstr>
      <vt:lpstr>PowerPoint Presentation</vt:lpstr>
      <vt:lpstr>Data Structures</vt:lpstr>
      <vt:lpstr>Strings</vt:lpstr>
      <vt:lpstr>Strings</vt:lpstr>
      <vt:lpstr>Object Oriented Programming</vt:lpstr>
      <vt:lpstr>File Handling</vt:lpstr>
      <vt:lpstr>Exceptions</vt:lpstr>
      <vt:lpstr>Docstrings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Taneja</dc:creator>
  <cp:lastModifiedBy>Taneja, Pranav</cp:lastModifiedBy>
  <cp:revision>27</cp:revision>
  <cp:lastPrinted>2014-06-25T02:16:22Z</cp:lastPrinted>
  <dcterms:created xsi:type="dcterms:W3CDTF">2020-05-10T14:44:42Z</dcterms:created>
  <dcterms:modified xsi:type="dcterms:W3CDTF">2020-05-11T07:14:16Z</dcterms:modified>
</cp:coreProperties>
</file>