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1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1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0957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97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5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gisayarkavramlari.com/2008/12/09/parcalama-agaci-parse-tre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gisayarkavramlari.com/2008/12/09/parcalama-agaci-parse-tre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gisayarkavramlari.com/2009/03/20/icerikten-bagimsiz-dil-context-free-langu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041072" y="143692"/>
            <a:ext cx="9448800" cy="5100315"/>
          </a:xfrm>
        </p:spPr>
        <p:txBody>
          <a:bodyPr>
            <a:normAutofit/>
          </a:bodyPr>
          <a:lstStyle/>
          <a:p>
            <a:pPr marL="0" indent="0"/>
            <a:r>
              <a:rPr lang="tr-TR" sz="5400" dirty="0"/>
              <a:t>CYK parçalama </a:t>
            </a:r>
            <a:r>
              <a:rPr lang="tr-TR" sz="5400" dirty="0" err="1" smtClean="0"/>
              <a:t>algoritmasI</a:t>
            </a:r>
            <a:r>
              <a:rPr lang="tr-TR" sz="5400" dirty="0" smtClean="0"/>
              <a:t/>
            </a:r>
            <a:br>
              <a:rPr lang="tr-TR" sz="5400" dirty="0" smtClean="0"/>
            </a:br>
            <a:r>
              <a:rPr lang="tr-TR" sz="6600" dirty="0"/>
              <a:t/>
            </a:r>
            <a:br>
              <a:rPr lang="tr-TR" sz="6600" dirty="0"/>
            </a:br>
            <a:r>
              <a:rPr lang="tr-TR" sz="3100" dirty="0"/>
              <a:t>Serkan KUMRU</a:t>
            </a:r>
            <a:br>
              <a:rPr lang="tr-TR" sz="3100" dirty="0"/>
            </a:br>
            <a:r>
              <a:rPr lang="tr-TR" sz="3100" dirty="0"/>
              <a:t>152802042 </a:t>
            </a:r>
            <a:br>
              <a:rPr lang="tr-TR" sz="3100" dirty="0"/>
            </a:br>
            <a:r>
              <a:rPr lang="tr-TR" sz="3100" dirty="0"/>
              <a:t>Taner YILDIRIM</a:t>
            </a:r>
            <a:br>
              <a:rPr lang="tr-TR" sz="3100" dirty="0"/>
            </a:br>
            <a:r>
              <a:rPr lang="tr-TR" sz="3100" dirty="0"/>
              <a:t>152802052 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697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28400"/>
              </p:ext>
            </p:extLst>
          </p:nvPr>
        </p:nvGraphicFramePr>
        <p:xfrm>
          <a:off x="1088348" y="2530555"/>
          <a:ext cx="9854470" cy="2331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0894"/>
                <a:gridCol w="1970894"/>
                <a:gridCol w="1970894"/>
                <a:gridCol w="1970894"/>
                <a:gridCol w="1970894"/>
              </a:tblGrid>
              <a:tr h="0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8348" y="1154491"/>
            <a:ext cx="100343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O halde ab girdisi için CFL üzerinde AB, CB aranacak. Bu değerlerden, AB’ye S,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CB’ye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A’dan ulaşılabiliyor o halde bu hücreye S,A yazıyoruz.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Diğer hücreler de benzer şekilde hesaplanır: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85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14597" y="1387471"/>
            <a:ext cx="113175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Open Sans"/>
              </a:rPr>
              <a:t>Bir üst satırı da benzer şekilde hesaplayalım. Burada ilk sütuna aba girdisinin sonucu yazılacak. Bu girdi ab + a veya </a:t>
            </a:r>
            <a:r>
              <a:rPr lang="tr-TR" sz="2400" dirty="0" err="1">
                <a:latin typeface="Open Sans"/>
              </a:rPr>
              <a:t>a+ab</a:t>
            </a:r>
            <a:r>
              <a:rPr lang="tr-TR" sz="2400" dirty="0">
                <a:latin typeface="Open Sans"/>
              </a:rPr>
              <a:t> şeklinde yazılabilir. O halde bir önceki satırlardan hesapladığımız değerleri bu denkleme yazacak olursak:</a:t>
            </a:r>
          </a:p>
          <a:p>
            <a:r>
              <a:rPr lang="tr-TR" sz="2400" dirty="0" smtClean="0">
                <a:latin typeface="Open Sans"/>
              </a:rPr>
              <a:t>	ab </a:t>
            </a:r>
            <a:r>
              <a:rPr lang="tr-TR" sz="2400" dirty="0">
                <a:latin typeface="Open Sans"/>
              </a:rPr>
              <a:t>-&gt; S,A</a:t>
            </a:r>
          </a:p>
          <a:p>
            <a:r>
              <a:rPr lang="tr-TR" sz="2400" dirty="0" smtClean="0">
                <a:latin typeface="Open Sans"/>
              </a:rPr>
              <a:t>	a </a:t>
            </a:r>
            <a:r>
              <a:rPr lang="tr-TR" sz="2400" dirty="0">
                <a:latin typeface="Open Sans"/>
              </a:rPr>
              <a:t>-&gt; A,C</a:t>
            </a:r>
          </a:p>
          <a:p>
            <a:r>
              <a:rPr lang="tr-TR" sz="2400" dirty="0" smtClean="0">
                <a:latin typeface="Open Sans"/>
              </a:rPr>
              <a:t>	</a:t>
            </a:r>
            <a:r>
              <a:rPr lang="tr-TR" sz="2400" dirty="0" err="1" smtClean="0">
                <a:latin typeface="Open Sans"/>
              </a:rPr>
              <a:t>ba</a:t>
            </a:r>
            <a:r>
              <a:rPr lang="tr-TR" sz="2400" dirty="0" smtClean="0">
                <a:latin typeface="Open Sans"/>
              </a:rPr>
              <a:t> </a:t>
            </a:r>
            <a:r>
              <a:rPr lang="tr-TR" sz="2400" dirty="0">
                <a:latin typeface="Open Sans"/>
              </a:rPr>
              <a:t>-&gt; A</a:t>
            </a:r>
          </a:p>
          <a:p>
            <a:r>
              <a:rPr lang="tr-TR" sz="2400" dirty="0" smtClean="0">
                <a:latin typeface="Open Sans"/>
              </a:rPr>
              <a:t>	b </a:t>
            </a:r>
            <a:r>
              <a:rPr lang="tr-TR" sz="2400" dirty="0">
                <a:latin typeface="Open Sans"/>
              </a:rPr>
              <a:t>-&gt; B</a:t>
            </a:r>
          </a:p>
          <a:p>
            <a:r>
              <a:rPr lang="tr-TR" sz="2400" dirty="0">
                <a:latin typeface="Open Sans"/>
              </a:rPr>
              <a:t>ihtimaller şunlar olacaktır:</a:t>
            </a:r>
          </a:p>
          <a:p>
            <a:r>
              <a:rPr lang="tr-TR" sz="2400" dirty="0" smtClean="0">
                <a:latin typeface="Open Sans"/>
              </a:rPr>
              <a:t>	SA,SC,AA,AC,AB</a:t>
            </a:r>
            <a:endParaRPr lang="tr-TR" sz="2400" dirty="0">
              <a:latin typeface="Open Sans"/>
            </a:endParaRPr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343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37218"/>
              </p:ext>
            </p:extLst>
          </p:nvPr>
        </p:nvGraphicFramePr>
        <p:xfrm>
          <a:off x="1154244" y="3147931"/>
          <a:ext cx="10088380" cy="29380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17676"/>
                <a:gridCol w="2017676"/>
                <a:gridCol w="2017676"/>
                <a:gridCol w="2017676"/>
                <a:gridCol w="2017676"/>
              </a:tblGrid>
              <a:tr h="489679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89679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89679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89679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89679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489679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9331" y="850543"/>
            <a:ext cx="1062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Bu ihtimalleri içeren devamlılar sırasıyla aşağıda verilmiştir: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S , X, X, C ,S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Yukarıdaki satırda bulunan X değerlerine geçiş olmadığı gösterilir. Yani CFL üzerinde SC veya AA sonucuna ulaşılan bir devamlı yoktur.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Diğer hücreleri de aşağıdaki şekilde doldurabiliriz: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</a:rPr>
            </a:b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055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94281" y="434714"/>
            <a:ext cx="10148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Open Sans"/>
              </a:rPr>
              <a:t>Bir üst satırda ilk hücre için bakılacak alternatifler aşağıdadır:</a:t>
            </a:r>
          </a:p>
          <a:p>
            <a:r>
              <a:rPr lang="tr-TR" sz="2400" dirty="0" smtClean="0">
                <a:latin typeface="Open Sans"/>
              </a:rPr>
              <a:t>	</a:t>
            </a:r>
            <a:r>
              <a:rPr lang="tr-TR" sz="2400" dirty="0" err="1" smtClean="0">
                <a:latin typeface="Open Sans"/>
              </a:rPr>
              <a:t>aba+b</a:t>
            </a:r>
            <a:r>
              <a:rPr lang="tr-TR" sz="2400" dirty="0" smtClean="0">
                <a:latin typeface="Open Sans"/>
              </a:rPr>
              <a:t> </a:t>
            </a:r>
            <a:r>
              <a:rPr lang="tr-TR" sz="2400" dirty="0">
                <a:latin typeface="Open Sans"/>
              </a:rPr>
              <a:t>veya a + </a:t>
            </a:r>
            <a:r>
              <a:rPr lang="tr-TR" sz="2400" dirty="0" err="1">
                <a:latin typeface="Open Sans"/>
              </a:rPr>
              <a:t>bab</a:t>
            </a:r>
            <a:endParaRPr lang="tr-TR" sz="2400" dirty="0">
              <a:latin typeface="Open Sans"/>
            </a:endParaRPr>
          </a:p>
          <a:p>
            <a:r>
              <a:rPr lang="tr-TR" sz="2400" dirty="0">
                <a:latin typeface="Open Sans"/>
              </a:rPr>
              <a:t>B</a:t>
            </a:r>
            <a:r>
              <a:rPr lang="tr-TR" sz="2400" dirty="0" smtClean="0">
                <a:latin typeface="Open Sans"/>
              </a:rPr>
              <a:t>u </a:t>
            </a:r>
            <a:r>
              <a:rPr lang="tr-TR" sz="2400" dirty="0">
                <a:latin typeface="Open Sans"/>
              </a:rPr>
              <a:t>alternatiflerden aba + b için </a:t>
            </a:r>
            <a:r>
              <a:rPr lang="tr-TR" sz="2400" dirty="0" smtClean="0">
                <a:latin typeface="Open Sans"/>
              </a:rPr>
              <a:t>:	S,C </a:t>
            </a:r>
            <a:r>
              <a:rPr lang="tr-TR" sz="2400" dirty="0">
                <a:latin typeface="Open Sans"/>
              </a:rPr>
              <a:t>+ B -&gt; SB, CB</a:t>
            </a:r>
          </a:p>
          <a:p>
            <a:r>
              <a:rPr lang="tr-TR" sz="2400" dirty="0">
                <a:latin typeface="Open Sans"/>
              </a:rPr>
              <a:t>diğer alternatif olan a +</a:t>
            </a:r>
            <a:r>
              <a:rPr lang="tr-TR" sz="2400" dirty="0" err="1">
                <a:latin typeface="Open Sans"/>
              </a:rPr>
              <a:t>bab</a:t>
            </a:r>
            <a:r>
              <a:rPr lang="tr-TR" sz="2400" dirty="0">
                <a:latin typeface="Open Sans"/>
              </a:rPr>
              <a:t> için </a:t>
            </a:r>
            <a:r>
              <a:rPr lang="tr-TR" sz="2400" dirty="0" smtClean="0">
                <a:latin typeface="Open Sans"/>
              </a:rPr>
              <a:t>	A,C </a:t>
            </a:r>
            <a:r>
              <a:rPr lang="tr-TR" sz="2400" dirty="0">
                <a:latin typeface="Open Sans"/>
              </a:rPr>
              <a:t>+ S,A -&gt; AS, CS, AA, CA</a:t>
            </a:r>
          </a:p>
          <a:p>
            <a:r>
              <a:rPr lang="tr-TR" sz="2400" dirty="0">
                <a:latin typeface="Open Sans"/>
              </a:rPr>
              <a:t>Toplamda alternatiflerimiz : </a:t>
            </a:r>
            <a:r>
              <a:rPr lang="tr-TR" sz="2400" dirty="0" smtClean="0">
                <a:latin typeface="Open Sans"/>
              </a:rPr>
              <a:t>		SB</a:t>
            </a:r>
            <a:r>
              <a:rPr lang="tr-TR" sz="2400" dirty="0">
                <a:latin typeface="Open Sans"/>
              </a:rPr>
              <a:t>, CB, AS, CS, AA, CA</a:t>
            </a:r>
          </a:p>
          <a:p>
            <a:r>
              <a:rPr lang="tr-TR" sz="2400" dirty="0">
                <a:latin typeface="Open Sans"/>
              </a:rPr>
              <a:t>Bu alternatiflerin dilimizdeki tanımlarına bakarsak </a:t>
            </a:r>
            <a:r>
              <a:rPr lang="tr-TR" sz="2400" dirty="0" smtClean="0">
                <a:latin typeface="Open Sans"/>
              </a:rPr>
              <a:t>: </a:t>
            </a:r>
            <a:r>
              <a:rPr lang="tr-TR" sz="2400" dirty="0">
                <a:latin typeface="Open Sans"/>
              </a:rPr>
              <a:t>X, A, X, X, X, X</a:t>
            </a:r>
          </a:p>
          <a:p>
            <a:r>
              <a:rPr lang="tr-TR" sz="2400" dirty="0">
                <a:latin typeface="Open Sans"/>
              </a:rPr>
              <a:t>Sadece A sonucu çıkar.</a:t>
            </a:r>
            <a:endParaRPr lang="tr-TR" sz="2400" b="0" i="0" dirty="0">
              <a:effectLst/>
              <a:latin typeface="Open Sans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19165"/>
              </p:ext>
            </p:extLst>
          </p:nvPr>
        </p:nvGraphicFramePr>
        <p:xfrm>
          <a:off x="1208271" y="3112369"/>
          <a:ext cx="8895100" cy="32650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79020"/>
                <a:gridCol w="1779020"/>
                <a:gridCol w="1779020"/>
                <a:gridCol w="1779020"/>
                <a:gridCol w="1779020"/>
              </a:tblGrid>
              <a:tr h="544176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  <a:tr h="544176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  <a:tr h="544176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  <a:tr h="544176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  <a:tr h="544176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  <a:tr h="544176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20776"/>
              </p:ext>
            </p:extLst>
          </p:nvPr>
        </p:nvGraphicFramePr>
        <p:xfrm>
          <a:off x="1514006" y="2443400"/>
          <a:ext cx="9439745" cy="32366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87949"/>
                <a:gridCol w="1887949"/>
                <a:gridCol w="1887949"/>
                <a:gridCol w="1887949"/>
                <a:gridCol w="1887949"/>
              </a:tblGrid>
              <a:tr h="602428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26842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26842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26842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26842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526842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3987" y="1109521"/>
            <a:ext cx="96836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Bir yanındaki sütun için alternatiflerimiz : BS, BC, SA, SC, AA, AC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Bu alternatiflerin dilimizdeki tanımları: X, X, S, X, X, C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Sonuç olarak S,C bulunur: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04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09806"/>
              </p:ext>
            </p:extLst>
          </p:nvPr>
        </p:nvGraphicFramePr>
        <p:xfrm>
          <a:off x="1687954" y="3250083"/>
          <a:ext cx="8925080" cy="28659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85016"/>
                <a:gridCol w="1785016"/>
                <a:gridCol w="1785016"/>
                <a:gridCol w="1785016"/>
                <a:gridCol w="1785016"/>
              </a:tblGrid>
              <a:tr h="477651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C,B</a:t>
                      </a:r>
                    </a:p>
                  </a:txBody>
                  <a:tcPr marL="66675" marR="66675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7765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7765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7765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S,A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47765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47765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83024" y="616362"/>
            <a:ext cx="90300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Son satırımızdaki ihtimaller ise: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a+baba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: AS, AC, CS, CC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abab+a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: AA, AC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Bütün ihtimaller bu durumda: AS, AC, CS, CC, AA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Bu ihtimallerin dilde tanımları : X, C, X, B, X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Dolayısıyla bu hücrenin değeri CB olarak bulunur.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48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38" y="1649526"/>
            <a:ext cx="7212287" cy="513352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64758" y="396840"/>
            <a:ext cx="11452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Open Sans"/>
              </a:rPr>
              <a:t>Örneğin girdimiz </a:t>
            </a:r>
            <a:r>
              <a:rPr lang="tr-TR" sz="2400" dirty="0" err="1">
                <a:latin typeface="Open Sans"/>
              </a:rPr>
              <a:t>ababa</a:t>
            </a:r>
            <a:r>
              <a:rPr lang="tr-TR" sz="2400" dirty="0">
                <a:latin typeface="Open Sans"/>
              </a:rPr>
              <a:t> ise, bu girdi için C veya B’den başlanarak parçalama yapılmalıdır. Örneğin dilimiz, S ile başlamak zorundaysa bu girdi parçalanamaz.</a:t>
            </a:r>
          </a:p>
          <a:p>
            <a:r>
              <a:rPr lang="tr-TR" sz="2400" dirty="0">
                <a:latin typeface="Open Sans"/>
              </a:rPr>
              <a:t>Yukarıdaki bu tablonun bir </a:t>
            </a:r>
            <a:r>
              <a:rPr lang="tr-TR" sz="2400" dirty="0">
                <a:latin typeface="Open Sans"/>
                <a:hlinkClick r:id="rId3"/>
              </a:rPr>
              <a:t>parçalama ağacı (</a:t>
            </a:r>
            <a:r>
              <a:rPr lang="tr-TR" sz="2400" dirty="0" err="1">
                <a:latin typeface="Open Sans"/>
                <a:hlinkClick r:id="rId3"/>
              </a:rPr>
              <a:t>parse</a:t>
            </a:r>
            <a:r>
              <a:rPr lang="tr-TR" sz="2400" dirty="0">
                <a:latin typeface="Open Sans"/>
                <a:hlinkClick r:id="rId3"/>
              </a:rPr>
              <a:t> </a:t>
            </a:r>
            <a:r>
              <a:rPr lang="tr-TR" sz="2400" dirty="0" err="1">
                <a:latin typeface="Open Sans"/>
                <a:hlinkClick r:id="rId3"/>
              </a:rPr>
              <a:t>tree</a:t>
            </a:r>
            <a:r>
              <a:rPr lang="tr-TR" sz="2400" dirty="0">
                <a:latin typeface="Open Sans"/>
                <a:hlinkClick r:id="rId3"/>
              </a:rPr>
              <a:t>)</a:t>
            </a:r>
            <a:r>
              <a:rPr lang="tr-TR" sz="2400" dirty="0">
                <a:latin typeface="Open Sans"/>
              </a:rPr>
              <a:t> şeklinde çizimi aşağıdadır:</a:t>
            </a:r>
            <a:endParaRPr lang="tr-TR" sz="24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093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14203" y="1798820"/>
            <a:ext cx="106130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Open Sans"/>
              </a:rPr>
              <a:t>Yukarıdaki şekilde C veya B ile başlayan iki ayrı </a:t>
            </a:r>
            <a:r>
              <a:rPr lang="tr-TR" sz="2400" dirty="0">
                <a:latin typeface="Open Sans"/>
                <a:hlinkClick r:id="rId2"/>
              </a:rPr>
              <a:t>parçalama ağacı (</a:t>
            </a:r>
            <a:r>
              <a:rPr lang="tr-TR" sz="2400" dirty="0" err="1">
                <a:latin typeface="Open Sans"/>
                <a:hlinkClick r:id="rId2"/>
              </a:rPr>
              <a:t>parse</a:t>
            </a:r>
            <a:r>
              <a:rPr lang="tr-TR" sz="2400" dirty="0">
                <a:latin typeface="Open Sans"/>
                <a:hlinkClick r:id="rId2"/>
              </a:rPr>
              <a:t> </a:t>
            </a:r>
            <a:r>
              <a:rPr lang="tr-TR" sz="2400" dirty="0" err="1">
                <a:latin typeface="Open Sans"/>
                <a:hlinkClick r:id="rId2"/>
              </a:rPr>
              <a:t>tree</a:t>
            </a:r>
            <a:r>
              <a:rPr lang="tr-TR" sz="2400" dirty="0">
                <a:latin typeface="Open Sans"/>
                <a:hlinkClick r:id="rId2"/>
              </a:rPr>
              <a:t>)</a:t>
            </a:r>
            <a:r>
              <a:rPr lang="tr-TR" sz="2400" dirty="0">
                <a:latin typeface="Open Sans"/>
              </a:rPr>
              <a:t> örneği gösterilmiştir.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Open Sans"/>
              </a:rPr>
              <a:t>İki taraftan da </a:t>
            </a:r>
            <a:r>
              <a:rPr lang="tr-TR" sz="2400" dirty="0" err="1">
                <a:latin typeface="Open Sans"/>
              </a:rPr>
              <a:t>ababa</a:t>
            </a:r>
            <a:r>
              <a:rPr lang="tr-TR" sz="2400" dirty="0">
                <a:latin typeface="Open Sans"/>
              </a:rPr>
              <a:t> sonucuna ulaşıldığı görülebilir. Elbette bu parçalama işlemi sırasında farklı alt dallardan da dolaşılması söz konusu olabilir. Örneğin turuncu </a:t>
            </a:r>
            <a:r>
              <a:rPr lang="tr-TR" sz="2400" dirty="0" err="1">
                <a:latin typeface="Open Sans"/>
              </a:rPr>
              <a:t>renke</a:t>
            </a:r>
            <a:r>
              <a:rPr lang="tr-TR" sz="2400" dirty="0">
                <a:latin typeface="Open Sans"/>
              </a:rPr>
              <a:t> gösterilen A düğümünü ele alalım. </a:t>
            </a:r>
            <a:endParaRPr lang="tr-TR" sz="2400" dirty="0" smtClean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Open Sans"/>
              </a:rPr>
              <a:t>Bu </a:t>
            </a:r>
            <a:r>
              <a:rPr lang="tr-TR" sz="2400" dirty="0">
                <a:latin typeface="Open Sans"/>
              </a:rPr>
              <a:t>düğüm A-&gt;AB şeklinde açılmıştır. </a:t>
            </a:r>
            <a:endParaRPr lang="tr-TR" sz="2400" dirty="0" smtClean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Open Sans"/>
              </a:rPr>
              <a:t>Oysaki </a:t>
            </a:r>
            <a:r>
              <a:rPr lang="tr-TR" sz="2400" dirty="0">
                <a:latin typeface="Open Sans"/>
              </a:rPr>
              <a:t>aynı düğümün CB şeklinde açılıp buradan da “ab” girdisine indirilmesi mümkün </a:t>
            </a:r>
            <a:r>
              <a:rPr lang="tr-TR" sz="2400" dirty="0" smtClean="0">
                <a:latin typeface="Open Sans"/>
              </a:rPr>
              <a:t>olabilirdi.</a:t>
            </a:r>
            <a:endParaRPr lang="tr-TR" sz="24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28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dirty="0"/>
              <a:t>CYK parçalama algoritması (</a:t>
            </a:r>
            <a:r>
              <a:rPr lang="tr-TR" sz="3200" dirty="0" err="1"/>
              <a:t>parse</a:t>
            </a:r>
            <a:r>
              <a:rPr lang="tr-TR" sz="3200" dirty="0"/>
              <a:t> </a:t>
            </a:r>
            <a:r>
              <a:rPr lang="tr-TR" sz="3200" dirty="0" err="1"/>
              <a:t>algorithm</a:t>
            </a:r>
            <a:r>
              <a:rPr lang="tr-TR" sz="3200" dirty="0"/>
              <a:t>), verilen girdinin (</a:t>
            </a:r>
            <a:r>
              <a:rPr lang="tr-TR" sz="3200" dirty="0" err="1"/>
              <a:t>input</a:t>
            </a:r>
            <a:r>
              <a:rPr lang="tr-TR" sz="3200" dirty="0"/>
              <a:t>), </a:t>
            </a:r>
            <a:r>
              <a:rPr lang="tr-TR" sz="3200" dirty="0">
                <a:hlinkClick r:id="rId2"/>
              </a:rPr>
              <a:t>bir içerikten bağımsız dil (</a:t>
            </a:r>
            <a:r>
              <a:rPr lang="tr-TR" sz="3200" dirty="0" err="1">
                <a:hlinkClick r:id="rId2"/>
              </a:rPr>
              <a:t>context</a:t>
            </a:r>
            <a:r>
              <a:rPr lang="tr-TR" sz="3200" dirty="0">
                <a:hlinkClick r:id="rId2"/>
              </a:rPr>
              <a:t> </a:t>
            </a:r>
            <a:r>
              <a:rPr lang="tr-TR" sz="3200" dirty="0" err="1">
                <a:hlinkClick r:id="rId2"/>
              </a:rPr>
              <a:t>free</a:t>
            </a:r>
            <a:r>
              <a:rPr lang="tr-TR" sz="3200" dirty="0">
                <a:hlinkClick r:id="rId2"/>
              </a:rPr>
              <a:t> </a:t>
            </a:r>
            <a:r>
              <a:rPr lang="tr-TR" sz="3200" dirty="0" err="1">
                <a:hlinkClick r:id="rId2"/>
              </a:rPr>
              <a:t>language</a:t>
            </a:r>
            <a:r>
              <a:rPr lang="tr-TR" sz="3200" dirty="0">
                <a:hlinkClick r:id="rId2"/>
              </a:rPr>
              <a:t>)</a:t>
            </a:r>
            <a:r>
              <a:rPr lang="tr-TR" sz="3200" dirty="0"/>
              <a:t> için nasıl parçalanabileceğini gösterir. CYK algoritmasının ismi, algoritmayı bulan kişilerin baş harflerinden oluşur: </a:t>
            </a:r>
            <a:r>
              <a:rPr lang="tr-TR" sz="3200" dirty="0" err="1"/>
              <a:t>Cocke</a:t>
            </a:r>
            <a:r>
              <a:rPr lang="tr-TR" sz="3200" dirty="0"/>
              <a:t>–</a:t>
            </a:r>
            <a:r>
              <a:rPr lang="tr-TR" sz="3200" dirty="0" err="1"/>
              <a:t>Younger</a:t>
            </a:r>
            <a:r>
              <a:rPr lang="tr-TR" sz="3200" dirty="0"/>
              <a:t>–</a:t>
            </a:r>
            <a:r>
              <a:rPr lang="tr-TR" sz="3200" dirty="0" err="1"/>
              <a:t>Kasami</a:t>
            </a:r>
            <a:r>
              <a:rPr lang="tr-TR" sz="3200" dirty="0"/>
              <a:t>.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317708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dirty="0"/>
              <a:t>Örnek olarak aşağıdaki içerikten bağımsız dili ele alalım:</a:t>
            </a:r>
          </a:p>
          <a:p>
            <a:pPr marL="0" indent="0">
              <a:buNone/>
            </a:pPr>
            <a:r>
              <a:rPr lang="tr-TR" sz="3200" dirty="0" smtClean="0"/>
              <a:t>	S </a:t>
            </a:r>
            <a:r>
              <a:rPr lang="tr-TR" sz="3200" dirty="0"/>
              <a:t>-&gt; AB | SA</a:t>
            </a:r>
          </a:p>
          <a:p>
            <a:pPr marL="0" indent="0">
              <a:buNone/>
            </a:pPr>
            <a:r>
              <a:rPr lang="tr-TR" sz="3200" dirty="0" smtClean="0"/>
              <a:t>	A </a:t>
            </a:r>
            <a:r>
              <a:rPr lang="tr-TR" sz="3200" dirty="0"/>
              <a:t>-&gt; BA | CB | a</a:t>
            </a:r>
          </a:p>
          <a:p>
            <a:pPr marL="0" indent="0">
              <a:buNone/>
            </a:pPr>
            <a:r>
              <a:rPr lang="tr-TR" sz="3200" dirty="0" smtClean="0"/>
              <a:t>	B </a:t>
            </a:r>
            <a:r>
              <a:rPr lang="tr-TR" sz="3200" dirty="0"/>
              <a:t>-&gt; CC | b</a:t>
            </a:r>
          </a:p>
          <a:p>
            <a:pPr marL="0" indent="0">
              <a:buNone/>
            </a:pPr>
            <a:r>
              <a:rPr lang="tr-TR" sz="3200" dirty="0" smtClean="0"/>
              <a:t>	C </a:t>
            </a:r>
            <a:r>
              <a:rPr lang="tr-TR" sz="3200" dirty="0"/>
              <a:t>-&gt; SS | </a:t>
            </a:r>
            <a:r>
              <a:rPr lang="tr-TR" sz="3200" dirty="0" err="1" smtClean="0"/>
              <a:t>AC|a</a:t>
            </a:r>
            <a:endParaRPr lang="tr-TR" sz="3200" dirty="0"/>
          </a:p>
          <a:p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269382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dirty="0"/>
              <a:t>B</a:t>
            </a:r>
            <a:r>
              <a:rPr lang="tr-TR" sz="3200" dirty="0" smtClean="0"/>
              <a:t>u </a:t>
            </a:r>
            <a:r>
              <a:rPr lang="tr-TR" sz="3200" dirty="0"/>
              <a:t>dil için örnek girdimiz (</a:t>
            </a:r>
            <a:r>
              <a:rPr lang="tr-TR" sz="3200" dirty="0" err="1" smtClean="0"/>
              <a:t>input</a:t>
            </a:r>
            <a:r>
              <a:rPr lang="tr-TR" sz="3200" dirty="0"/>
              <a:t>) : “</a:t>
            </a:r>
            <a:r>
              <a:rPr lang="tr-TR" sz="3200" dirty="0" err="1" smtClean="0"/>
              <a:t>ababa</a:t>
            </a:r>
            <a:r>
              <a:rPr lang="tr-TR" sz="3200" dirty="0"/>
              <a:t>” olsun ve biz bu girdiyi CYK algoritmasına göre parçalamaya </a:t>
            </a:r>
            <a:r>
              <a:rPr lang="tr-TR" sz="3200" dirty="0" smtClean="0"/>
              <a:t>çalışalım.</a:t>
            </a:r>
            <a:endParaRPr lang="tr-TR" sz="3200" dirty="0"/>
          </a:p>
          <a:p>
            <a:r>
              <a:rPr lang="tr-TR" sz="3200" dirty="0"/>
              <a:t>Bu durumu bir tablo yardımıyla yapıyoruz.</a:t>
            </a:r>
          </a:p>
          <a:p>
            <a:r>
              <a:rPr lang="tr-TR" sz="3200" dirty="0"/>
              <a:t>Tablomuz, girdimizin uzunluğu 5 olduğu için, 5×5 boyutlarında </a:t>
            </a:r>
            <a:r>
              <a:rPr lang="tr-TR" sz="3200" dirty="0" smtClean="0"/>
              <a:t>oluyor.</a:t>
            </a:r>
            <a:endParaRPr lang="tr-TR" sz="3200" dirty="0"/>
          </a:p>
          <a:p>
            <a:pPr marL="0" indent="0">
              <a:buNone/>
            </a:pP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19462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96568"/>
              </p:ext>
            </p:extLst>
          </p:nvPr>
        </p:nvGraphicFramePr>
        <p:xfrm>
          <a:off x="1371600" y="650706"/>
          <a:ext cx="9486900" cy="31453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7380"/>
                <a:gridCol w="1897380"/>
                <a:gridCol w="1897380"/>
                <a:gridCol w="1897380"/>
                <a:gridCol w="1897380"/>
              </a:tblGrid>
              <a:tr h="62907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2907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2907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2907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2907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17648"/>
              </p:ext>
            </p:extLst>
          </p:nvPr>
        </p:nvGraphicFramePr>
        <p:xfrm>
          <a:off x="1371600" y="3870108"/>
          <a:ext cx="9486900" cy="388620"/>
        </p:xfrm>
        <a:graphic>
          <a:graphicData uri="http://schemas.openxmlformats.org/drawingml/2006/table">
            <a:tbl>
              <a:tblPr/>
              <a:tblGrid>
                <a:gridCol w="1897380"/>
                <a:gridCol w="1897380"/>
                <a:gridCol w="1897380"/>
                <a:gridCol w="1897380"/>
                <a:gridCol w="1897380"/>
              </a:tblGrid>
              <a:tr h="328409"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1371600" y="4345637"/>
            <a:ext cx="9486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Open Sans"/>
              </a:rPr>
              <a:t>Yukarıda görüldüğü üzere bir tablo oluşturduk ve bu tablonun her sütunun altına, girdimizdeki bir harfi yerleştirdik.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562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88737"/>
              </p:ext>
            </p:extLst>
          </p:nvPr>
        </p:nvGraphicFramePr>
        <p:xfrm>
          <a:off x="1487800" y="2404365"/>
          <a:ext cx="9188785" cy="36899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7757"/>
                <a:gridCol w="1837757"/>
                <a:gridCol w="1837757"/>
                <a:gridCol w="1837757"/>
                <a:gridCol w="1837757"/>
              </a:tblGrid>
              <a:tr h="599532"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ababa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692339"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abab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baba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99532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aba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bab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aba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99532">
                <a:tc>
                  <a:txBody>
                    <a:bodyPr/>
                    <a:lstStyle/>
                    <a:p>
                      <a:r>
                        <a:rPr lang="tr-TR" dirty="0" smtClean="0">
                          <a:effectLst/>
                        </a:rPr>
                        <a:t>Ab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ba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ba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99532">
                <a:tc>
                  <a:txBody>
                    <a:bodyPr/>
                    <a:lstStyle/>
                    <a:p>
                      <a:r>
                        <a:rPr lang="tr-TR" dirty="0" smtClean="0">
                          <a:effectLst/>
                        </a:rPr>
                        <a:t>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99532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  <a:endParaRPr lang="tr-T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4769" y="997977"/>
            <a:ext cx="96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CYK algoritması, bu tablo üzerinde bir merdivenin basamaklarını tırmanır gibi sırasıyla her seviyede, altında kalan kelimeyi bulacaktır.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Bu durum aşağıdaki tabloda gösterilmiştir: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14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dirty="0"/>
              <a:t>Görüldüğü üzere, tablodaki en üst satırda bütün girdinin parçalanmış hali yer alacaktır. Bunun altında girdi boyutunun bir eksiği, onun altında iki eksiği … nihayet en altta tek boyutlu girdiler yer alacaktır.</a:t>
            </a:r>
          </a:p>
          <a:p>
            <a:r>
              <a:rPr lang="tr-TR" sz="3200" dirty="0"/>
              <a:t>CYK algoritmasının amacı bu tek boyutlu girdilerden yukarı doğru girdinin tamamını oluşturmaktır.</a:t>
            </a:r>
          </a:p>
        </p:txBody>
      </p:sp>
    </p:spTree>
    <p:extLst>
      <p:ext uri="{BB962C8B-B14F-4D97-AF65-F5344CB8AC3E}">
        <p14:creationId xmlns:p14="http://schemas.microsoft.com/office/powerpoint/2010/main" val="5921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5070"/>
              </p:ext>
            </p:extLst>
          </p:nvPr>
        </p:nvGraphicFramePr>
        <p:xfrm>
          <a:off x="1533524" y="2476485"/>
          <a:ext cx="8998225" cy="37768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645"/>
                <a:gridCol w="1799645"/>
                <a:gridCol w="1799645"/>
                <a:gridCol w="1799645"/>
                <a:gridCol w="1799645"/>
              </a:tblGrid>
              <a:tr h="629479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629479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629479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629479"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629479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629479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4" y="800808"/>
            <a:ext cx="94827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Şimdi CYK algoritması ile çalışmaya hazırız, önce her sonlu (terminal) için dilimizde tanımlı devamlıları 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non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-terminal) yerleştiriyoruz.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Örneğin a harfi için A ve b harfi için B devamlılarını yazabiliriz: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888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47008"/>
              </p:ext>
            </p:extLst>
          </p:nvPr>
        </p:nvGraphicFramePr>
        <p:xfrm>
          <a:off x="1372718" y="2330712"/>
          <a:ext cx="9555110" cy="30207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11022"/>
                <a:gridCol w="1911022"/>
                <a:gridCol w="1911022"/>
                <a:gridCol w="1911022"/>
                <a:gridCol w="1911022"/>
              </a:tblGrid>
              <a:tr h="503463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03463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03463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03463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marL="66675" marR="66675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endParaRPr lang="tr-TR">
                        <a:effectLst/>
                      </a:endParaRPr>
                    </a:p>
                  </a:txBody>
                  <a:tcPr marL="66675" marR="66675" marT="57150" marB="57150" anchor="ctr"/>
                </a:tc>
              </a:tr>
              <a:tr h="503463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A,C</a:t>
                      </a:r>
                    </a:p>
                  </a:txBody>
                  <a:tcPr marL="66675" marR="66675" marT="57150" marB="57150" anchor="ctr"/>
                </a:tc>
              </a:tr>
              <a:tr h="503463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b</a:t>
                      </a:r>
                    </a:p>
                  </a:txBody>
                  <a:tcPr marL="66675" marR="66675" marT="57150" marB="571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a</a:t>
                      </a:r>
                    </a:p>
                  </a:txBody>
                  <a:tcPr marL="66675" marR="66675" marT="57150" marB="57150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2719" y="761052"/>
            <a:ext cx="104695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Ardından iki uzunluğundaki kelimelere geçiyoruz.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Örneğin aşağıdaki tabloda gösterilen renkli hücreye gelen değer, bu hücrenin hemen altındaki iki hücrede bulunan terminallerden üretilen değerdir.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72719" y="5471233"/>
            <a:ext cx="1018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Open Sans"/>
              </a:rPr>
              <a:t>Bu hücreye, altında kalan ab girdisinin değeri yazılacaktır. Bu girdiyi belirleyen değer ise a girdisi ve b girdisi için yazılan bir alt satırdaki değerlerdir.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2649744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272</TotalTime>
  <Words>639</Words>
  <Application>Microsoft Office PowerPoint</Application>
  <PresentationFormat>Özel</PresentationFormat>
  <Paragraphs>190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Uçak İzi</vt:lpstr>
      <vt:lpstr>CYK parçalama algoritmasI  Serkan KUMRU 152802042  Taner YILDIRIM 152802052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 ile 8 vezir probleminin çözümü</dc:title>
  <dc:creator>Serkan KUMRU</dc:creator>
  <cp:lastModifiedBy>Taner Yıldırım</cp:lastModifiedBy>
  <cp:revision>26</cp:revision>
  <dcterms:created xsi:type="dcterms:W3CDTF">2017-12-10T07:15:21Z</dcterms:created>
  <dcterms:modified xsi:type="dcterms:W3CDTF">2018-05-13T16:34:12Z</dcterms:modified>
</cp:coreProperties>
</file>