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5" r:id="rId11"/>
    <p:sldId id="309" r:id="rId12"/>
    <p:sldId id="314" r:id="rId13"/>
    <p:sldId id="310" r:id="rId14"/>
  </p:sldIdLst>
  <p:sldSz cx="9144000" cy="6858000" type="screen4x3"/>
  <p:notesSz cx="7086600" cy="9374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0"/>
    <a:srgbClr val="010000"/>
    <a:srgbClr val="000101"/>
    <a:srgbClr val="000001"/>
    <a:srgbClr val="020202"/>
    <a:srgbClr val="C0C0C0"/>
    <a:srgbClr val="80808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05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40" y="-114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327D3DD7-6162-4C90-87F7-2D469BEDCAC0}" type="datetime4">
              <a:rPr lang="en-US" smtClean="0">
                <a:latin typeface="Mark Offc For MC" panose="020B0504020101010102" pitchFamily="34" charset="0"/>
              </a:rPr>
              <a:t>May 3, 2018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Mark Offc For MC" panose="020B0504020101010102" pitchFamily="34" charset="0"/>
              </a:rPr>
              <a:pPr/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6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1A4ECC2E-6B21-4EDF-9962-8B3436CAA58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8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DB84E2-6D47-4781-A017-55713C4E638B}" type="datetime4">
              <a:rPr lang="en-US" smtClean="0"/>
              <a:t>May 3,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6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2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4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1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May 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76072" y="3131220"/>
            <a:ext cx="6309360" cy="3667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ct val="90000"/>
              </a:lnSpc>
              <a:spcAft>
                <a:spcPct val="0"/>
              </a:spcAft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Arial" pitchFamily="2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6072" y="2500982"/>
            <a:ext cx="6309360" cy="5632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1344613"/>
            <a:ext cx="7389812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49750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6072" y="4835525"/>
            <a:ext cx="6309360" cy="10341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Section Divider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5000">
              <a:srgbClr val="AFAFAF"/>
            </a:gs>
            <a:gs pos="11000">
              <a:srgbClr val="BBBBBB"/>
            </a:gs>
            <a:gs pos="4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72" y="1827213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76072" y="717550"/>
            <a:ext cx="688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2" r:id="rId2"/>
    <p:sldLayoutId id="2147483653" r:id="rId3"/>
    <p:sldLayoutId id="2147483656" r:id="rId4"/>
    <p:sldLayoutId id="2147483655" r:id="rId5"/>
    <p:sldLayoutId id="2147483657" r:id="rId6"/>
    <p:sldLayoutId id="2147483659" r:id="rId7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Mark Offc For MC" panose="020B0504020101010102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8925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2200">
          <a:solidFill>
            <a:schemeClr val="tx1"/>
          </a:solidFill>
          <a:latin typeface="+mn-lt"/>
        </a:defRPr>
      </a:lvl2pPr>
      <a:lvl3pPr marL="96837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–"/>
        <a:defRPr sz="2000">
          <a:solidFill>
            <a:schemeClr val="tx1"/>
          </a:solidFill>
          <a:latin typeface="+mn-lt"/>
        </a:defRPr>
      </a:lvl3pPr>
      <a:lvl4pPr marL="1368425" indent="-225425" algn="l" rtl="0" eaLnBrk="1" fontAlgn="base" hangingPunct="1">
        <a:spcBef>
          <a:spcPct val="0"/>
        </a:spcBef>
        <a:spcAft>
          <a:spcPct val="40000"/>
        </a:spcAft>
        <a:buFont typeface="Arial" pitchFamily="2" charset="0"/>
        <a:buChar char="–"/>
        <a:defRPr>
          <a:solidFill>
            <a:schemeClr val="tx1"/>
          </a:solidFill>
          <a:latin typeface="+mn-lt"/>
        </a:defRPr>
      </a:lvl4pPr>
      <a:lvl5pPr marL="17097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5pPr>
      <a:lvl6pPr marL="21669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6pPr>
      <a:lvl7pPr marL="26241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7pPr>
      <a:lvl8pPr marL="30813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8pPr>
      <a:lvl9pPr marL="35385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2030084"/>
            <a:ext cx="6309360" cy="1034129"/>
          </a:xfrm>
        </p:spPr>
        <p:txBody>
          <a:bodyPr/>
          <a:lstStyle/>
          <a:p>
            <a:r>
              <a:rPr lang="tr-TR" dirty="0" smtClean="0"/>
              <a:t>YAMAS – Yaşlı İzleme ve Alarm 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131220"/>
            <a:ext cx="6309360" cy="369332"/>
          </a:xfrm>
        </p:spPr>
        <p:txBody>
          <a:bodyPr/>
          <a:lstStyle/>
          <a:p>
            <a:r>
              <a:rPr lang="tr-TR" dirty="0" smtClean="0"/>
              <a:t>3 Mayıs, 2018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76072" y="3565911"/>
            <a:ext cx="6309360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85000"/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628650" indent="-288925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6837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SzPct val="85000"/>
              <a:buFont typeface="Arial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842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Font typeface="Arial" pitchFamily="2" charset="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7097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21669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6241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0813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5385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1600" dirty="0" smtClean="0"/>
              <a:t>Taner Eşme</a:t>
            </a:r>
            <a:endParaRPr lang="tr-TR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13" y="5936608"/>
            <a:ext cx="4372119" cy="76581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576072" y="3945202"/>
            <a:ext cx="630936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85000"/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628650" indent="-288925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6837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SzPct val="85000"/>
              <a:buFont typeface="Arial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842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Font typeface="Arial" pitchFamily="2" charset="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7097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21669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6241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0813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5385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1200" dirty="0" smtClean="0"/>
              <a:t>Smarter Software Solutions, </a:t>
            </a:r>
            <a:r>
              <a:rPr lang="en-US" sz="1200" dirty="0"/>
              <a:t>Boğaziçi Üniversitesi Teknokent, Hisarüstü / Etiler / İstanbul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Proje Organizasyon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87" y="1631527"/>
            <a:ext cx="6407688" cy="400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4854" y="5708197"/>
            <a:ext cx="2554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smtClean="0">
                <a:latin typeface="+mn-lt"/>
              </a:rPr>
              <a:t>Hakem: Hüseyin Şevki Topuz</a:t>
            </a:r>
            <a:endParaRPr lang="en-US" sz="9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0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Proje Planı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sp>
        <p:nvSpPr>
          <p:cNvPr id="2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2" y="1312864"/>
            <a:ext cx="7394575" cy="4556124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 smtClean="0"/>
              <a:t>Toplam proje süresi 12 ay</a:t>
            </a:r>
            <a:endParaRPr lang="en-US" sz="20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8746"/>
              </p:ext>
            </p:extLst>
          </p:nvPr>
        </p:nvGraphicFramePr>
        <p:xfrm>
          <a:off x="576072" y="2118540"/>
          <a:ext cx="7867136" cy="26758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99191"/>
                <a:gridCol w="1117962"/>
                <a:gridCol w="1366397"/>
                <a:gridCol w="1283586"/>
              </a:tblGrid>
              <a:tr h="262696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Task Name</a:t>
                      </a:r>
                      <a:endParaRPr lang="en-U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Duration</a:t>
                      </a:r>
                      <a:endParaRPr lang="en-U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Start</a:t>
                      </a:r>
                      <a:endParaRPr lang="en-U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Finish</a:t>
                      </a:r>
                      <a:endParaRPr lang="en-U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8782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PACK-1:Teknik </a:t>
                      </a:r>
                      <a:r>
                        <a:rPr lang="en-US" sz="1100" dirty="0" err="1">
                          <a:effectLst/>
                        </a:rPr>
                        <a:t>araştırma</a:t>
                      </a:r>
                      <a:r>
                        <a:rPr lang="en-US" sz="1100" dirty="0">
                          <a:effectLst/>
                        </a:rPr>
                        <a:t> ve </a:t>
                      </a:r>
                      <a:r>
                        <a:rPr lang="en-US" sz="1100" dirty="0" err="1">
                          <a:effectLst/>
                        </a:rPr>
                        <a:t>danışman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sözleşmeleri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effectLst/>
                        </a:rPr>
                        <a:t>Tue 5/1/18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Thu 5/31/18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46131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PACK-2:Gereksinimlerin belirlenmesi, yaşlı aileleri ile görüşme, anket çalışmaları ve test senaryoları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Fri 6/1/18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Fri 6/29/18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31395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PACK-3:Tasarım ve dökümantasyon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45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 7/2/18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Fri 8/31/18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40273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PACK-4:Prototip oluşturma (Bu pakette tasarım ve gereksinimler güncellenebilir)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10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 9/3/18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Fri 9/14/18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31395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PACK-5:Implementasyon ve Test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120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 9/17/18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Fri 3/1/19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31395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PACK-6:Saha testleri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31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 3/4/19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 4/15/19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31944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PACK-7:Paketleme, </a:t>
                      </a:r>
                      <a:r>
                        <a:rPr lang="en-US" sz="1200" dirty="0" err="1">
                          <a:effectLst/>
                        </a:rPr>
                        <a:t>satış</a:t>
                      </a:r>
                      <a:r>
                        <a:rPr lang="en-US" sz="1200" dirty="0">
                          <a:effectLst/>
                        </a:rPr>
                        <a:t> ve </a:t>
                      </a:r>
                      <a:r>
                        <a:rPr lang="en-US" sz="1200" dirty="0" err="1">
                          <a:effectLst/>
                        </a:rPr>
                        <a:t>pazarlama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çalışmaları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 4/16/19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Wed 5/1/19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Proje </a:t>
            </a:r>
            <a:r>
              <a:rPr lang="tr-TR" dirty="0" smtClean="0"/>
              <a:t>Maliyet Tablosu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25420"/>
              </p:ext>
            </p:extLst>
          </p:nvPr>
        </p:nvGraphicFramePr>
        <p:xfrm>
          <a:off x="576072" y="2166547"/>
          <a:ext cx="7900662" cy="26533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38570"/>
                <a:gridCol w="748401"/>
                <a:gridCol w="748401"/>
                <a:gridCol w="829362"/>
                <a:gridCol w="829362"/>
                <a:gridCol w="1066322"/>
                <a:gridCol w="1540244"/>
              </a:tblGrid>
              <a:tr h="35692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Maliyet Kalemi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2018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2019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TOPLAM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(TL)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TOPLAM MALİYET İÇİNDEKİ ORANI (%)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3958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>
                          <a:effectLst/>
                        </a:rPr>
                        <a:t>I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>
                          <a:effectLst/>
                        </a:rPr>
                        <a:t>II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II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Personel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600012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600012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1.224.000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77.6%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294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Seyahat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1200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1800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3000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0.2%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294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Yurtiçi Hizmet Alımı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300000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19%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3489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b="1" dirty="0">
                          <a:effectLst/>
                        </a:rPr>
                        <a:t>Malzeme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50600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100" dirty="0">
                          <a:effectLst/>
                        </a:rPr>
                        <a:t>3.2%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343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b="1" dirty="0">
                          <a:effectLst/>
                        </a:rPr>
                        <a:t>TOPLAM MALİYET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601212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601812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1.577.600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  <a:tr h="325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b="1" dirty="0">
                          <a:effectLst/>
                        </a:rPr>
                        <a:t>BİRİKİMLİ MALİYET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601212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601812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b="1" dirty="0">
                          <a:effectLst/>
                        </a:rPr>
                        <a:t>1.577.600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100%</a:t>
                      </a:r>
                      <a:r>
                        <a:rPr lang="tr-TR" sz="11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75" marR="152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4619" y="2489325"/>
            <a:ext cx="6332473" cy="646331"/>
          </a:xfrm>
        </p:spPr>
        <p:txBody>
          <a:bodyPr/>
          <a:lstStyle/>
          <a:p>
            <a:pPr algn="ctr"/>
            <a:r>
              <a:rPr lang="tr-TR" sz="4000" dirty="0" smtClean="0"/>
              <a:t>Teşekkürler!</a:t>
            </a:r>
            <a:endParaRPr 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0900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06594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24152" y="1486061"/>
            <a:ext cx="7419848" cy="4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 smtClean="0"/>
              <a:t>Smarter Software Solutions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2015 </a:t>
            </a:r>
            <a:r>
              <a:rPr lang="en-US" sz="2000" dirty="0" err="1"/>
              <a:t>yılında</a:t>
            </a:r>
            <a:r>
              <a:rPr lang="en-US" sz="2000" dirty="0"/>
              <a:t>, </a:t>
            </a:r>
            <a:r>
              <a:rPr lang="en-US" sz="2000" dirty="0" err="1"/>
              <a:t>bireysel</a:t>
            </a:r>
            <a:r>
              <a:rPr lang="en-US" sz="2000" dirty="0"/>
              <a:t> yada </a:t>
            </a:r>
            <a:r>
              <a:rPr lang="en-US" sz="2000" dirty="0" err="1"/>
              <a:t>kurumsal</a:t>
            </a:r>
            <a:r>
              <a:rPr lang="en-US" sz="2000" dirty="0"/>
              <a:t> </a:t>
            </a:r>
            <a:r>
              <a:rPr lang="en-US" sz="2000" dirty="0" err="1"/>
              <a:t>kullanıcılara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akıllı</a:t>
            </a:r>
            <a:r>
              <a:rPr lang="en-US" sz="2000" dirty="0"/>
              <a:t> </a:t>
            </a:r>
            <a:r>
              <a:rPr lang="en-US" sz="2000" dirty="0" err="1"/>
              <a:t>çözümler</a:t>
            </a:r>
            <a:r>
              <a:rPr lang="en-US" sz="2000" dirty="0"/>
              <a:t> </a:t>
            </a:r>
            <a:r>
              <a:rPr lang="en-US" sz="2000" dirty="0" err="1"/>
              <a:t>sunabilmek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kuruldu</a:t>
            </a:r>
            <a:r>
              <a:rPr lang="en-US" sz="2000" dirty="0"/>
              <a:t>. 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Ağırlıklı</a:t>
            </a:r>
            <a:r>
              <a:rPr lang="en-US" sz="2000" dirty="0" smtClean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son </a:t>
            </a:r>
            <a:r>
              <a:rPr lang="en-US" sz="2000" dirty="0" err="1"/>
              <a:t>yıllarda</a:t>
            </a:r>
            <a:r>
              <a:rPr lang="en-US" sz="2000" dirty="0"/>
              <a:t> </a:t>
            </a:r>
            <a:r>
              <a:rPr lang="en-US" sz="2000" dirty="0" err="1"/>
              <a:t>adını</a:t>
            </a:r>
            <a:r>
              <a:rPr lang="en-US" sz="2000" dirty="0"/>
              <a:t> </a:t>
            </a:r>
            <a:r>
              <a:rPr lang="en-US" sz="2000" dirty="0" err="1"/>
              <a:t>sıkça</a:t>
            </a:r>
            <a:r>
              <a:rPr lang="en-US" sz="2000" dirty="0"/>
              <a:t> </a:t>
            </a:r>
            <a:r>
              <a:rPr lang="en-US" sz="2000" dirty="0" err="1"/>
              <a:t>duyduğumuz</a:t>
            </a:r>
            <a:r>
              <a:rPr lang="en-US" sz="2000" dirty="0"/>
              <a:t> </a:t>
            </a:r>
            <a:r>
              <a:rPr lang="en-US" sz="2000" dirty="0" err="1"/>
              <a:t>akıllı</a:t>
            </a:r>
            <a:r>
              <a:rPr lang="en-US" sz="2000" dirty="0"/>
              <a:t> </a:t>
            </a:r>
            <a:r>
              <a:rPr lang="en-US" sz="2000" dirty="0" err="1"/>
              <a:t>şehirler</a:t>
            </a:r>
            <a:r>
              <a:rPr lang="en-US" sz="2000" dirty="0"/>
              <a:t> (smart cities) ve Internet of Things (IoT) </a:t>
            </a:r>
            <a:r>
              <a:rPr lang="en-US" sz="2000" dirty="0" err="1"/>
              <a:t>kavramları</a:t>
            </a:r>
            <a:r>
              <a:rPr lang="en-US" sz="2000" dirty="0"/>
              <a:t> </a:t>
            </a:r>
            <a:r>
              <a:rPr lang="en-US" sz="2000" dirty="0" err="1"/>
              <a:t>kapsamında</a:t>
            </a:r>
            <a:r>
              <a:rPr lang="en-US" sz="2000" dirty="0"/>
              <a:t> </a:t>
            </a:r>
            <a:r>
              <a:rPr lang="en-US" sz="2000" dirty="0" err="1"/>
              <a:t>projeler</a:t>
            </a:r>
            <a:r>
              <a:rPr lang="en-US" sz="2000" dirty="0"/>
              <a:t> </a:t>
            </a:r>
            <a:r>
              <a:rPr lang="en-US" sz="2000" dirty="0" err="1"/>
              <a:t>geliştirmektedir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endParaRPr lang="tr-TR" sz="2000" dirty="0" smtClean="0"/>
          </a:p>
          <a:p>
            <a:r>
              <a:rPr lang="en-US" sz="2000" dirty="0" err="1"/>
              <a:t>Başlıca</a:t>
            </a:r>
            <a:r>
              <a:rPr lang="en-US" sz="2000" dirty="0"/>
              <a:t> </a:t>
            </a:r>
            <a:r>
              <a:rPr lang="en-US" sz="2000" dirty="0" err="1"/>
              <a:t>hizmetlerimiz</a:t>
            </a:r>
            <a:r>
              <a:rPr lang="en-US" sz="2000" dirty="0"/>
              <a:t> </a:t>
            </a:r>
            <a:endParaRPr lang="tr-TR" sz="2000" dirty="0" smtClean="0"/>
          </a:p>
          <a:p>
            <a:pPr lvl="1"/>
            <a:r>
              <a:rPr lang="tr-TR" sz="2000" dirty="0" smtClean="0"/>
              <a:t>Digital Altyapı Danışmanlığı</a:t>
            </a:r>
          </a:p>
          <a:p>
            <a:pPr lvl="1"/>
            <a:r>
              <a:rPr lang="tr-TR" sz="2000" dirty="0" smtClean="0"/>
              <a:t>Data Analytics Danışmanlığı</a:t>
            </a:r>
          </a:p>
          <a:p>
            <a:pPr lvl="1"/>
            <a:r>
              <a:rPr lang="tr-TR" sz="2000" dirty="0" smtClean="0"/>
              <a:t>Akıllı Şehir </a:t>
            </a:r>
            <a:r>
              <a:rPr lang="tr-TR" sz="2000" dirty="0" smtClean="0"/>
              <a:t>Çözümleri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Biz Kimiz?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6072" y="1344613"/>
            <a:ext cx="7389812" cy="461665"/>
          </a:xfrm>
        </p:spPr>
        <p:txBody>
          <a:bodyPr/>
          <a:lstStyle/>
          <a:p>
            <a:r>
              <a:rPr lang="tr-TR" dirty="0" smtClean="0"/>
              <a:t>Akıllı Çöp Kutusu Sistemi</a:t>
            </a:r>
            <a:endParaRPr lang="en-US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3" y="1827212"/>
            <a:ext cx="3921786" cy="4041775"/>
          </a:xfrm>
        </p:spPr>
        <p:txBody>
          <a:bodyPr/>
          <a:lstStyle/>
          <a:p>
            <a:r>
              <a:rPr lang="en-US" sz="2000" dirty="0" err="1" smtClean="0"/>
              <a:t>Şehir</a:t>
            </a:r>
            <a:r>
              <a:rPr lang="en-US" sz="2000" dirty="0" smtClean="0"/>
              <a:t> </a:t>
            </a:r>
            <a:r>
              <a:rPr lang="en-US" sz="2000" dirty="0" err="1"/>
              <a:t>içlerindeki</a:t>
            </a:r>
            <a:r>
              <a:rPr lang="en-US" sz="2000" dirty="0"/>
              <a:t> </a:t>
            </a:r>
            <a:r>
              <a:rPr lang="en-US" sz="2000" dirty="0" err="1"/>
              <a:t>çöp</a:t>
            </a:r>
            <a:r>
              <a:rPr lang="en-US" sz="2000" dirty="0"/>
              <a:t> </a:t>
            </a:r>
            <a:r>
              <a:rPr lang="en-US" sz="2000" dirty="0" err="1"/>
              <a:t>kutularının</a:t>
            </a:r>
            <a:r>
              <a:rPr lang="en-US" sz="2000" dirty="0"/>
              <a:t> </a:t>
            </a:r>
            <a:r>
              <a:rPr lang="en-US" sz="2000" dirty="0" err="1"/>
              <a:t>doluluk</a:t>
            </a:r>
            <a:r>
              <a:rPr lang="en-US" sz="2000" dirty="0"/>
              <a:t> </a:t>
            </a:r>
            <a:r>
              <a:rPr lang="en-US" sz="2000" dirty="0" err="1"/>
              <a:t>oranının</a:t>
            </a:r>
            <a:r>
              <a:rPr lang="en-US" sz="2000" dirty="0"/>
              <a:t> </a:t>
            </a:r>
            <a:r>
              <a:rPr lang="en-US" sz="2000" dirty="0" err="1"/>
              <a:t>ölçülerek</a:t>
            </a:r>
            <a:r>
              <a:rPr lang="en-US" sz="2000" dirty="0"/>
              <a:t>, </a:t>
            </a:r>
            <a:r>
              <a:rPr lang="en-US" sz="2000" dirty="0" err="1"/>
              <a:t>belediye</a:t>
            </a:r>
            <a:r>
              <a:rPr lang="en-US" sz="2000" dirty="0"/>
              <a:t> </a:t>
            </a:r>
            <a:r>
              <a:rPr lang="en-US" sz="2000" dirty="0" err="1"/>
              <a:t>çöp</a:t>
            </a:r>
            <a:r>
              <a:rPr lang="en-US" sz="2000" dirty="0"/>
              <a:t> </a:t>
            </a:r>
            <a:r>
              <a:rPr lang="en-US" sz="2000" dirty="0" err="1"/>
              <a:t>toplama</a:t>
            </a:r>
            <a:r>
              <a:rPr lang="en-US" sz="2000" dirty="0"/>
              <a:t> </a:t>
            </a:r>
            <a:r>
              <a:rPr lang="en-US" sz="2000" dirty="0" err="1"/>
              <a:t>hizmetlerinin</a:t>
            </a:r>
            <a:r>
              <a:rPr lang="en-US" sz="2000" dirty="0"/>
              <a:t> </a:t>
            </a:r>
            <a:r>
              <a:rPr lang="en-US" sz="2000" dirty="0" err="1"/>
              <a:t>maaliyetlerini</a:t>
            </a:r>
            <a:r>
              <a:rPr lang="en-US" sz="2000" dirty="0"/>
              <a:t> </a:t>
            </a:r>
            <a:r>
              <a:rPr lang="en-US" sz="2000" dirty="0" err="1"/>
              <a:t>azaltmayı</a:t>
            </a:r>
            <a:r>
              <a:rPr lang="en-US" sz="2000" dirty="0"/>
              <a:t> </a:t>
            </a:r>
            <a:r>
              <a:rPr lang="en-US" sz="2000" dirty="0" err="1"/>
              <a:t>amaçlayan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 smtClean="0"/>
              <a:t>proje</a:t>
            </a:r>
            <a:r>
              <a:rPr lang="tr-TR" sz="2000" dirty="0" smtClean="0"/>
              <a:t>dir.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Biz Kimiz? – Akıllı Şehir Çözümleri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53" y="1984078"/>
            <a:ext cx="3651891" cy="24345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6072" y="1344613"/>
            <a:ext cx="7389812" cy="461665"/>
          </a:xfrm>
        </p:spPr>
        <p:txBody>
          <a:bodyPr/>
          <a:lstStyle/>
          <a:p>
            <a:r>
              <a:rPr lang="tr-TR" dirty="0" smtClean="0"/>
              <a:t>Dinamik Trafik Işığı Sistemi</a:t>
            </a:r>
            <a:endParaRPr lang="en-US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3905312" cy="4041775"/>
          </a:xfrm>
        </p:spPr>
        <p:txBody>
          <a:bodyPr/>
          <a:lstStyle/>
          <a:p>
            <a:r>
              <a:rPr lang="en-US" sz="2000" dirty="0" smtClean="0"/>
              <a:t>Bu </a:t>
            </a:r>
            <a:r>
              <a:rPr lang="en-US" sz="2000" dirty="0" err="1"/>
              <a:t>proje</a:t>
            </a:r>
            <a:r>
              <a:rPr lang="en-US" sz="2000" dirty="0"/>
              <a:t> </a:t>
            </a:r>
            <a:r>
              <a:rPr lang="en-US" sz="2000" dirty="0" err="1"/>
              <a:t>trafik</a:t>
            </a:r>
            <a:r>
              <a:rPr lang="en-US" sz="2000" dirty="0"/>
              <a:t> </a:t>
            </a:r>
            <a:r>
              <a:rPr lang="en-US" sz="2000" dirty="0" err="1"/>
              <a:t>ışıklarında</a:t>
            </a:r>
            <a:r>
              <a:rPr lang="en-US" sz="2000" dirty="0"/>
              <a:t> </a:t>
            </a:r>
            <a:r>
              <a:rPr lang="en-US" sz="2000" dirty="0" err="1"/>
              <a:t>bekleyen</a:t>
            </a:r>
            <a:r>
              <a:rPr lang="en-US" sz="2000" dirty="0"/>
              <a:t> </a:t>
            </a:r>
            <a:r>
              <a:rPr lang="en-US" sz="2000" dirty="0" err="1"/>
              <a:t>yaşlı</a:t>
            </a:r>
            <a:r>
              <a:rPr lang="en-US" sz="2000" dirty="0"/>
              <a:t> ve </a:t>
            </a:r>
            <a:r>
              <a:rPr lang="en-US" sz="2000" dirty="0" err="1"/>
              <a:t>hamileler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geliştirilmiş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kişilerin</a:t>
            </a:r>
            <a:r>
              <a:rPr lang="en-US" sz="2000" dirty="0"/>
              <a:t> </a:t>
            </a:r>
            <a:r>
              <a:rPr lang="en-US" sz="2000" dirty="0" err="1"/>
              <a:t>ulaşım</a:t>
            </a:r>
            <a:r>
              <a:rPr lang="en-US" sz="2000" dirty="0"/>
              <a:t> </a:t>
            </a:r>
            <a:r>
              <a:rPr lang="en-US" sz="2000" dirty="0" err="1"/>
              <a:t>kartlarını</a:t>
            </a:r>
            <a:r>
              <a:rPr lang="en-US" sz="2000" dirty="0"/>
              <a:t> </a:t>
            </a:r>
            <a:r>
              <a:rPr lang="en-US" sz="2000" dirty="0" smtClean="0"/>
              <a:t>(İSTANBULKART</a:t>
            </a:r>
            <a:r>
              <a:rPr lang="en-US" sz="2000" dirty="0"/>
              <a:t>) </a:t>
            </a:r>
            <a:r>
              <a:rPr lang="en-US" sz="2000" dirty="0" err="1"/>
              <a:t>direk</a:t>
            </a:r>
            <a:r>
              <a:rPr lang="en-US" sz="2000" dirty="0"/>
              <a:t> </a:t>
            </a:r>
            <a:r>
              <a:rPr lang="en-US" sz="2000" dirty="0" err="1"/>
              <a:t>üzerindeki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okuyucuya</a:t>
            </a:r>
            <a:r>
              <a:rPr lang="en-US" sz="2000" dirty="0"/>
              <a:t> </a:t>
            </a:r>
            <a:r>
              <a:rPr lang="en-US" sz="2000" dirty="0" err="1"/>
              <a:t>okutarak</a:t>
            </a:r>
            <a:r>
              <a:rPr lang="en-US" sz="2000" dirty="0"/>
              <a:t>, </a:t>
            </a:r>
            <a:r>
              <a:rPr lang="en-US" sz="2000" dirty="0" err="1"/>
              <a:t>yeşil</a:t>
            </a:r>
            <a:r>
              <a:rPr lang="en-US" sz="2000" dirty="0"/>
              <a:t> </a:t>
            </a:r>
            <a:r>
              <a:rPr lang="en-US" sz="2000" dirty="0" err="1"/>
              <a:t>yaya</a:t>
            </a:r>
            <a:r>
              <a:rPr lang="en-US" sz="2000" dirty="0"/>
              <a:t> </a:t>
            </a:r>
            <a:r>
              <a:rPr lang="en-US" sz="2000" dirty="0" err="1"/>
              <a:t>ışığının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uzun</a:t>
            </a:r>
            <a:r>
              <a:rPr lang="en-US" sz="2000" dirty="0"/>
              <a:t> </a:t>
            </a:r>
            <a:r>
              <a:rPr lang="en-US" sz="2000" dirty="0" err="1"/>
              <a:t>süre</a:t>
            </a:r>
            <a:r>
              <a:rPr lang="en-US" sz="2000" dirty="0"/>
              <a:t> </a:t>
            </a:r>
            <a:r>
              <a:rPr lang="en-US" sz="2000" dirty="0" err="1"/>
              <a:t>yanık</a:t>
            </a:r>
            <a:r>
              <a:rPr lang="en-US" sz="2000" dirty="0"/>
              <a:t> </a:t>
            </a:r>
            <a:r>
              <a:rPr lang="en-US" sz="2000" dirty="0" err="1"/>
              <a:t>kalmasını</a:t>
            </a:r>
            <a:r>
              <a:rPr lang="en-US" sz="2000" dirty="0"/>
              <a:t> </a:t>
            </a:r>
            <a:r>
              <a:rPr lang="en-US" sz="2000" dirty="0" err="1"/>
              <a:t>sağlayabilmektedir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Biz Kimiz? – Akıllı Şehir Çözümleri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70" y="1984078"/>
            <a:ext cx="3784367" cy="21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9" y="1614616"/>
            <a:ext cx="8115616" cy="4044778"/>
          </a:xfrm>
          <a:prstGeom prst="rect">
            <a:avLst/>
          </a:prstGeom>
        </p:spPr>
      </p:pic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Yaşlanıyoruz! - Dünya</a:t>
            </a:r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Yaşlanıyoruz! - Türkiye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0" y="1680520"/>
            <a:ext cx="8096081" cy="3698788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r>
              <a:rPr lang="tr-TR" sz="2000" dirty="0" smtClean="0"/>
              <a:t>Istatistikler </a:t>
            </a:r>
            <a:r>
              <a:rPr lang="en-US" sz="2000" dirty="0" smtClean="0"/>
              <a:t>hem </a:t>
            </a:r>
            <a:r>
              <a:rPr lang="en-US" sz="2000" dirty="0" err="1"/>
              <a:t>Türkiye</a:t>
            </a:r>
            <a:r>
              <a:rPr lang="en-US" sz="2000" dirty="0"/>
              <a:t> </a:t>
            </a:r>
            <a:r>
              <a:rPr lang="en-US" sz="2000" dirty="0" err="1"/>
              <a:t>hemde</a:t>
            </a:r>
            <a:r>
              <a:rPr lang="en-US" sz="2000" dirty="0"/>
              <a:t> </a:t>
            </a:r>
            <a:r>
              <a:rPr lang="en-US" sz="2000" dirty="0" err="1"/>
              <a:t>dünya</a:t>
            </a:r>
            <a:r>
              <a:rPr lang="en-US" sz="2000" dirty="0"/>
              <a:t> </a:t>
            </a:r>
            <a:r>
              <a:rPr lang="en-US" sz="2000" dirty="0" err="1"/>
              <a:t>nüfusunun</a:t>
            </a:r>
            <a:r>
              <a:rPr lang="en-US" sz="2000" dirty="0"/>
              <a:t> </a:t>
            </a:r>
            <a:r>
              <a:rPr lang="en-US" sz="2000" dirty="0" err="1"/>
              <a:t>gittikçe</a:t>
            </a:r>
            <a:r>
              <a:rPr lang="en-US" sz="2000" dirty="0"/>
              <a:t> </a:t>
            </a:r>
            <a:r>
              <a:rPr lang="en-US" sz="2000" dirty="0" err="1"/>
              <a:t>yaşlandığını</a:t>
            </a:r>
            <a:r>
              <a:rPr lang="en-US" sz="2000" dirty="0"/>
              <a:t> </a:t>
            </a:r>
            <a:r>
              <a:rPr lang="en-US" sz="2000" dirty="0" err="1"/>
              <a:t>göstermektedir</a:t>
            </a:r>
            <a:r>
              <a:rPr lang="en-US" sz="2000" dirty="0"/>
              <a:t>. </a:t>
            </a:r>
            <a:r>
              <a:rPr lang="en-US" sz="2000" dirty="0" err="1"/>
              <a:t>Yaşlanan</a:t>
            </a:r>
            <a:r>
              <a:rPr lang="en-US" sz="2000" dirty="0"/>
              <a:t> </a:t>
            </a:r>
            <a:r>
              <a:rPr lang="en-US" sz="2000" dirty="0" err="1"/>
              <a:t>nüfus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beraber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kişilere</a:t>
            </a:r>
            <a:r>
              <a:rPr lang="en-US" sz="2000" dirty="0"/>
              <a:t> </a:t>
            </a:r>
            <a:r>
              <a:rPr lang="en-US" sz="2000" dirty="0" err="1"/>
              <a:t>karşı</a:t>
            </a:r>
            <a:r>
              <a:rPr lang="en-US" sz="2000" dirty="0"/>
              <a:t> </a:t>
            </a:r>
            <a:r>
              <a:rPr lang="en-US" sz="2000" dirty="0" err="1" smtClean="0"/>
              <a:t>soru</a:t>
            </a:r>
            <a:r>
              <a:rPr lang="tr-TR" sz="2000" dirty="0" smtClean="0"/>
              <a:t>m</a:t>
            </a:r>
            <a:r>
              <a:rPr lang="en-US" sz="2000" dirty="0" err="1" smtClean="0"/>
              <a:t>lu</a:t>
            </a:r>
            <a:r>
              <a:rPr lang="en-US" sz="2000" dirty="0" smtClean="0"/>
              <a:t> </a:t>
            </a:r>
            <a:r>
              <a:rPr lang="en-US" sz="2000" dirty="0" err="1"/>
              <a:t>olan</a:t>
            </a:r>
            <a:r>
              <a:rPr lang="en-US" sz="2000" dirty="0"/>
              <a:t>, </a:t>
            </a:r>
            <a:r>
              <a:rPr lang="en-US" sz="2000" dirty="0" err="1"/>
              <a:t>onlara</a:t>
            </a:r>
            <a:r>
              <a:rPr lang="en-US" sz="2000" dirty="0"/>
              <a:t> </a:t>
            </a:r>
            <a:r>
              <a:rPr lang="en-US" sz="2000" dirty="0" err="1"/>
              <a:t>bakımla</a:t>
            </a:r>
            <a:r>
              <a:rPr lang="en-US" sz="2000" dirty="0"/>
              <a:t> </a:t>
            </a:r>
            <a:r>
              <a:rPr lang="en-US" sz="2000" dirty="0" err="1"/>
              <a:t>yükümlü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aileler</a:t>
            </a:r>
            <a:r>
              <a:rPr lang="en-US" sz="2000" dirty="0"/>
              <a:t>, </a:t>
            </a:r>
            <a:r>
              <a:rPr lang="en-US" sz="2000" dirty="0" err="1"/>
              <a:t>kurumlar</a:t>
            </a:r>
            <a:r>
              <a:rPr lang="en-US" sz="2000" dirty="0"/>
              <a:t> ve </a:t>
            </a:r>
            <a:r>
              <a:rPr lang="en-US" sz="2000" dirty="0" err="1"/>
              <a:t>kişilerin</a:t>
            </a:r>
            <a:r>
              <a:rPr lang="en-US" sz="2000" dirty="0"/>
              <a:t> </a:t>
            </a:r>
            <a:r>
              <a:rPr lang="en-US" sz="2000" dirty="0" err="1"/>
              <a:t>kontrolünü</a:t>
            </a:r>
            <a:r>
              <a:rPr lang="en-US" sz="2000" dirty="0"/>
              <a:t> ve </a:t>
            </a:r>
            <a:r>
              <a:rPr lang="en-US" sz="2000" dirty="0" err="1"/>
              <a:t>olası</a:t>
            </a:r>
            <a:r>
              <a:rPr lang="en-US" sz="2000" dirty="0"/>
              <a:t> </a:t>
            </a:r>
            <a:r>
              <a:rPr lang="en-US" sz="2000" dirty="0" err="1"/>
              <a:t>riskleri</a:t>
            </a:r>
            <a:r>
              <a:rPr lang="en-US" sz="2000" dirty="0"/>
              <a:t> </a:t>
            </a:r>
            <a:r>
              <a:rPr lang="en-US" sz="2000" dirty="0" err="1"/>
              <a:t>azaltmak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bazı</a:t>
            </a:r>
            <a:r>
              <a:rPr lang="en-US" sz="2000" dirty="0"/>
              <a:t> </a:t>
            </a:r>
            <a:r>
              <a:rPr lang="en-US" sz="2000" dirty="0" err="1"/>
              <a:t>çözümlere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ihtiyaç</a:t>
            </a:r>
            <a:r>
              <a:rPr lang="en-US" sz="2000" dirty="0"/>
              <a:t> </a:t>
            </a:r>
            <a:r>
              <a:rPr lang="en-US" sz="2000" dirty="0" err="1"/>
              <a:t>kaçınılmaz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artacaktır</a:t>
            </a:r>
            <a:r>
              <a:rPr lang="en-US" sz="2000" dirty="0"/>
              <a:t>. </a:t>
            </a:r>
            <a:r>
              <a:rPr lang="en-US" sz="2000" dirty="0" err="1"/>
              <a:t>Yaşlı</a:t>
            </a:r>
            <a:r>
              <a:rPr lang="en-US" sz="2000" dirty="0"/>
              <a:t> </a:t>
            </a:r>
            <a:r>
              <a:rPr lang="en-US" sz="2000" dirty="0" err="1"/>
              <a:t>nüfusun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risk </a:t>
            </a:r>
            <a:r>
              <a:rPr lang="en-US" sz="2000" dirty="0" err="1"/>
              <a:t>altında</a:t>
            </a:r>
            <a:r>
              <a:rPr lang="en-US" sz="2000" dirty="0"/>
              <a:t> </a:t>
            </a:r>
            <a:r>
              <a:rPr lang="en-US" sz="2000" dirty="0" err="1"/>
              <a:t>kaldığı</a:t>
            </a:r>
            <a:r>
              <a:rPr lang="en-US" sz="2000" dirty="0"/>
              <a:t> </a:t>
            </a:r>
            <a:r>
              <a:rPr lang="en-US" sz="2000" dirty="0" err="1"/>
              <a:t>durumlar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yanlız</a:t>
            </a:r>
            <a:r>
              <a:rPr lang="en-US" sz="2000" dirty="0"/>
              <a:t> </a:t>
            </a:r>
            <a:r>
              <a:rPr lang="en-US" sz="2000" dirty="0" err="1"/>
              <a:t>oldukları</a:t>
            </a:r>
            <a:r>
              <a:rPr lang="en-US" sz="2000" dirty="0"/>
              <a:t>, </a:t>
            </a:r>
            <a:r>
              <a:rPr lang="en-US" sz="2000" dirty="0" err="1"/>
              <a:t>hiç</a:t>
            </a:r>
            <a:r>
              <a:rPr lang="en-US" sz="2000" dirty="0"/>
              <a:t> </a:t>
            </a:r>
            <a:r>
              <a:rPr lang="en-US" sz="2000" dirty="0" err="1"/>
              <a:t>kimsenin</a:t>
            </a:r>
            <a:r>
              <a:rPr lang="en-US" sz="2000" dirty="0"/>
              <a:t> </a:t>
            </a:r>
            <a:r>
              <a:rPr lang="en-US" sz="2000" dirty="0" err="1"/>
              <a:t>gözetimi</a:t>
            </a:r>
            <a:r>
              <a:rPr lang="en-US" sz="2000" dirty="0"/>
              <a:t> </a:t>
            </a:r>
            <a:r>
              <a:rPr lang="en-US" sz="2000" dirty="0" err="1"/>
              <a:t>altında</a:t>
            </a:r>
            <a:r>
              <a:rPr lang="en-US" sz="2000" dirty="0"/>
              <a:t> </a:t>
            </a:r>
            <a:r>
              <a:rPr lang="en-US" sz="2000" dirty="0" err="1"/>
              <a:t>olmadıkları</a:t>
            </a:r>
            <a:r>
              <a:rPr lang="en-US" sz="2000" dirty="0"/>
              <a:t> </a:t>
            </a:r>
            <a:r>
              <a:rPr lang="en-US" sz="2000" dirty="0" err="1"/>
              <a:t>zamanlardır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Yaşlanıyoruz!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2" y="1312863"/>
            <a:ext cx="4751013" cy="4750185"/>
          </a:xfrm>
        </p:spPr>
        <p:txBody>
          <a:bodyPr/>
          <a:lstStyle/>
          <a:p>
            <a:r>
              <a:rPr lang="tr-TR" sz="2000" dirty="0" smtClean="0"/>
              <a:t>AI</a:t>
            </a:r>
            <a:r>
              <a:rPr lang="tr-TR" sz="2000" dirty="0"/>
              <a:t>, deep learning ve data analytics temelli izleme ve alarm sistemi. Bu yaklaşım ile yaşlılar hakkında akademik olarak da kullanılabilecek veriler elde edilecektir. </a:t>
            </a:r>
          </a:p>
          <a:p>
            <a:r>
              <a:rPr lang="tr-TR" sz="2000" dirty="0"/>
              <a:t>Genişletilebilir kullanım alanı (güvenlik, çocuk ve engelli bakımı). </a:t>
            </a:r>
          </a:p>
          <a:p>
            <a:r>
              <a:rPr lang="tr-TR" sz="2000" dirty="0"/>
              <a:t>Özel hayatının gizliliğini ön planda tutan bir çözüm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YAMAS </a:t>
            </a:r>
            <a:r>
              <a:rPr lang="en-US" sz="2000" dirty="0" err="1"/>
              <a:t>araçılığıyla</a:t>
            </a:r>
            <a:r>
              <a:rPr lang="en-US" sz="2000" dirty="0"/>
              <a:t>, </a:t>
            </a:r>
            <a:r>
              <a:rPr lang="en-US" sz="2000" dirty="0" err="1"/>
              <a:t>yaşlı</a:t>
            </a:r>
            <a:r>
              <a:rPr lang="en-US" sz="2000" dirty="0"/>
              <a:t> </a:t>
            </a:r>
            <a:r>
              <a:rPr lang="en-US" sz="2000" dirty="0" err="1"/>
              <a:t>nüfus</a:t>
            </a:r>
            <a:r>
              <a:rPr lang="en-US" sz="2000" dirty="0"/>
              <a:t> </a:t>
            </a:r>
            <a:r>
              <a:rPr lang="en-US" sz="2000" dirty="0" err="1"/>
              <a:t>konusunda</a:t>
            </a:r>
            <a:r>
              <a:rPr lang="en-US" sz="2000" dirty="0"/>
              <a:t> </a:t>
            </a:r>
            <a:r>
              <a:rPr lang="en-US" sz="2000" dirty="0" err="1"/>
              <a:t>oldukça</a:t>
            </a:r>
            <a:r>
              <a:rPr lang="en-US" sz="2000" dirty="0"/>
              <a:t> </a:t>
            </a:r>
            <a:r>
              <a:rPr lang="en-US" sz="2000" dirty="0" err="1"/>
              <a:t>ciddi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edilecek</a:t>
            </a:r>
            <a:r>
              <a:rPr lang="en-US" sz="2000" dirty="0"/>
              <a:t> ve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öğrenciler</a:t>
            </a:r>
            <a:r>
              <a:rPr lang="en-US" sz="2000" dirty="0"/>
              <a:t> ve </a:t>
            </a:r>
            <a:r>
              <a:rPr lang="en-US" sz="2000" dirty="0" err="1"/>
              <a:t>akademisler</a:t>
            </a:r>
            <a:r>
              <a:rPr lang="en-US" sz="2000" dirty="0"/>
              <a:t>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akademik</a:t>
            </a:r>
            <a:r>
              <a:rPr lang="en-US" sz="2000" dirty="0"/>
              <a:t> </a:t>
            </a:r>
            <a:r>
              <a:rPr lang="en-US" sz="2000" dirty="0" err="1"/>
              <a:t>amaçlar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kullanılabilecek</a:t>
            </a:r>
            <a:r>
              <a:rPr lang="en-US" sz="2000" dirty="0"/>
              <a:t>. </a:t>
            </a: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YAMAS Nedir?</a:t>
            </a: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4" y="1312863"/>
            <a:ext cx="3428430" cy="19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072" y="1312864"/>
            <a:ext cx="4751014" cy="4556124"/>
          </a:xfrm>
        </p:spPr>
        <p:txBody>
          <a:bodyPr/>
          <a:lstStyle/>
          <a:p>
            <a:r>
              <a:rPr lang="en-US" sz="2000" dirty="0"/>
              <a:t>YAMAS </a:t>
            </a:r>
            <a:r>
              <a:rPr lang="en-US" sz="2000" dirty="0" err="1"/>
              <a:t>evin</a:t>
            </a:r>
            <a:r>
              <a:rPr lang="en-US" sz="2000" dirty="0"/>
              <a:t> belli </a:t>
            </a:r>
            <a:r>
              <a:rPr lang="en-US" sz="2000" dirty="0" err="1"/>
              <a:t>bölgelerine</a:t>
            </a:r>
            <a:r>
              <a:rPr lang="en-US" sz="2000" dirty="0"/>
              <a:t> </a:t>
            </a:r>
            <a:r>
              <a:rPr lang="en-US" sz="2000" dirty="0" err="1"/>
              <a:t>yerleştirilmiş</a:t>
            </a:r>
            <a:r>
              <a:rPr lang="en-US" sz="2000" dirty="0"/>
              <a:t> </a:t>
            </a:r>
            <a:r>
              <a:rPr lang="en-US" sz="2000" dirty="0" err="1"/>
              <a:t>hareket</a:t>
            </a:r>
            <a:r>
              <a:rPr lang="en-US" sz="2000" dirty="0"/>
              <a:t> </a:t>
            </a:r>
            <a:r>
              <a:rPr lang="en-US" sz="2000" dirty="0" err="1"/>
              <a:t>sensörleriyle</a:t>
            </a:r>
            <a:r>
              <a:rPr lang="en-US" sz="2000" dirty="0"/>
              <a:t> ve </a:t>
            </a:r>
            <a:r>
              <a:rPr lang="en-US" sz="2000" dirty="0" err="1"/>
              <a:t>yaşlı</a:t>
            </a:r>
            <a:r>
              <a:rPr lang="en-US" sz="2000" dirty="0"/>
              <a:t> </a:t>
            </a:r>
            <a:r>
              <a:rPr lang="en-US" sz="2000" dirty="0" err="1"/>
              <a:t>kişilerin</a:t>
            </a:r>
            <a:r>
              <a:rPr lang="en-US" sz="2000" dirty="0"/>
              <a:t> </a:t>
            </a:r>
            <a:r>
              <a:rPr lang="en-US" sz="2000" dirty="0" err="1"/>
              <a:t>takacağı</a:t>
            </a:r>
            <a:r>
              <a:rPr lang="en-US" sz="2000" dirty="0"/>
              <a:t> </a:t>
            </a:r>
            <a:r>
              <a:rPr lang="en-US" sz="2000" dirty="0" err="1"/>
              <a:t>akıllı</a:t>
            </a:r>
            <a:r>
              <a:rPr lang="en-US" sz="2000" dirty="0"/>
              <a:t> </a:t>
            </a:r>
            <a:r>
              <a:rPr lang="en-US" sz="2000" dirty="0" err="1"/>
              <a:t>bilekliklerle</a:t>
            </a:r>
            <a:r>
              <a:rPr lang="en-US" sz="2000" dirty="0"/>
              <a:t> </a:t>
            </a:r>
            <a:r>
              <a:rPr lang="en-US" sz="2000" dirty="0" err="1"/>
              <a:t>evdeki</a:t>
            </a:r>
            <a:r>
              <a:rPr lang="en-US" sz="2000" dirty="0"/>
              <a:t> </a:t>
            </a:r>
            <a:r>
              <a:rPr lang="en-US" sz="2000" dirty="0" err="1"/>
              <a:t>hareketliliği</a:t>
            </a:r>
            <a:r>
              <a:rPr lang="en-US" sz="2000" dirty="0"/>
              <a:t> ve </a:t>
            </a:r>
            <a:r>
              <a:rPr lang="en-US" sz="2000" dirty="0" err="1"/>
              <a:t>vüvut</a:t>
            </a:r>
            <a:r>
              <a:rPr lang="en-US" sz="2000" dirty="0"/>
              <a:t> </a:t>
            </a:r>
            <a:r>
              <a:rPr lang="en-US" sz="2000" dirty="0" err="1"/>
              <a:t>verilerini</a:t>
            </a:r>
            <a:r>
              <a:rPr lang="en-US" sz="2000" dirty="0"/>
              <a:t> </a:t>
            </a:r>
            <a:r>
              <a:rPr lang="en-US" sz="2000" dirty="0" err="1"/>
              <a:t>izleyip</a:t>
            </a:r>
            <a:r>
              <a:rPr lang="en-US" sz="2000" dirty="0"/>
              <a:t>, </a:t>
            </a:r>
            <a:r>
              <a:rPr lang="en-US" sz="2000" dirty="0" err="1"/>
              <a:t>öğrenen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sistemdir</a:t>
            </a:r>
            <a:r>
              <a:rPr lang="en-US" sz="2000" dirty="0"/>
              <a:t> ve </a:t>
            </a:r>
            <a:r>
              <a:rPr lang="en-US" sz="2000" dirty="0" err="1"/>
              <a:t>öğrendiği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desenlerinin</a:t>
            </a:r>
            <a:r>
              <a:rPr lang="en-US" sz="2000" dirty="0"/>
              <a:t> </a:t>
            </a:r>
            <a:r>
              <a:rPr lang="en-US" sz="2000" dirty="0" err="1"/>
              <a:t>dışında</a:t>
            </a:r>
            <a:r>
              <a:rPr lang="en-US" sz="2000" dirty="0"/>
              <a:t> </a:t>
            </a:r>
            <a:r>
              <a:rPr lang="en-US" sz="2000" dirty="0" err="1"/>
              <a:t>anarmol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durum </a:t>
            </a:r>
            <a:r>
              <a:rPr lang="en-US" sz="2000" dirty="0" err="1"/>
              <a:t>gerçekleşmesi</a:t>
            </a:r>
            <a:r>
              <a:rPr lang="en-US" sz="2000" dirty="0"/>
              <a:t> </a:t>
            </a:r>
            <a:r>
              <a:rPr lang="en-US" sz="2000" dirty="0" err="1"/>
              <a:t>durumunda</a:t>
            </a:r>
            <a:r>
              <a:rPr lang="en-US" sz="2000" dirty="0"/>
              <a:t> </a:t>
            </a:r>
            <a:r>
              <a:rPr lang="en-US" sz="2000" dirty="0" err="1"/>
              <a:t>bunu</a:t>
            </a:r>
            <a:r>
              <a:rPr lang="en-US" sz="2000" dirty="0"/>
              <a:t> </a:t>
            </a:r>
            <a:r>
              <a:rPr lang="en-US" sz="2000" dirty="0" err="1"/>
              <a:t>belirlenen</a:t>
            </a:r>
            <a:r>
              <a:rPr lang="en-US" sz="2000" dirty="0"/>
              <a:t> </a:t>
            </a:r>
            <a:r>
              <a:rPr lang="en-US" sz="2000" dirty="0" err="1"/>
              <a:t>kişilere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uygulaması</a:t>
            </a:r>
            <a:r>
              <a:rPr lang="en-US" sz="2000" dirty="0"/>
              <a:t> </a:t>
            </a:r>
            <a:r>
              <a:rPr lang="en-US" sz="2000" dirty="0" err="1"/>
              <a:t>yardımıyla</a:t>
            </a:r>
            <a:r>
              <a:rPr lang="en-US" sz="2000" dirty="0"/>
              <a:t> </a:t>
            </a:r>
            <a:r>
              <a:rPr lang="en-US" sz="2000" dirty="0" err="1"/>
              <a:t>iletir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Ayrıca</a:t>
            </a:r>
            <a:r>
              <a:rPr lang="en-US" sz="2000" dirty="0"/>
              <a:t> </a:t>
            </a:r>
            <a:r>
              <a:rPr lang="en-US" sz="2000" dirty="0" err="1"/>
              <a:t>akıllı</a:t>
            </a:r>
            <a:r>
              <a:rPr lang="en-US" sz="2000" dirty="0"/>
              <a:t> </a:t>
            </a:r>
            <a:r>
              <a:rPr lang="en-US" sz="2000" dirty="0" err="1"/>
              <a:t>bileklikten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olası</a:t>
            </a:r>
            <a:r>
              <a:rPr lang="en-US" sz="2000" dirty="0"/>
              <a:t> </a:t>
            </a:r>
            <a:r>
              <a:rPr lang="en-US" sz="2000" dirty="0" err="1"/>
              <a:t>hastalık</a:t>
            </a:r>
            <a:r>
              <a:rPr lang="en-US" sz="2000" dirty="0"/>
              <a:t> ve </a:t>
            </a:r>
            <a:r>
              <a:rPr lang="en-US" sz="2000" dirty="0" err="1"/>
              <a:t>rahatsızlık</a:t>
            </a:r>
            <a:r>
              <a:rPr lang="en-US" sz="2000" dirty="0"/>
              <a:t> </a:t>
            </a:r>
            <a:r>
              <a:rPr lang="en-US" sz="2000" dirty="0" err="1"/>
              <a:t>olaylarının</a:t>
            </a:r>
            <a:r>
              <a:rPr lang="en-US" sz="2000" dirty="0"/>
              <a:t> </a:t>
            </a:r>
            <a:r>
              <a:rPr lang="en-US" sz="2000" dirty="0" err="1"/>
              <a:t>önceden</a:t>
            </a:r>
            <a:r>
              <a:rPr lang="en-US" sz="2000" dirty="0"/>
              <a:t> </a:t>
            </a:r>
            <a:r>
              <a:rPr lang="en-US" sz="2000" dirty="0" err="1"/>
              <a:t>tespiti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analiz</a:t>
            </a:r>
            <a:r>
              <a:rPr lang="en-US" sz="2000" dirty="0"/>
              <a:t> </a:t>
            </a:r>
            <a:r>
              <a:rPr lang="en-US" sz="2000" dirty="0" err="1"/>
              <a:t>edilecek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tr-TR" dirty="0" smtClean="0"/>
              <a:t>YAMAS Nedir?</a:t>
            </a:r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35875" y="6621463"/>
            <a:ext cx="1277938" cy="161925"/>
          </a:xfrm>
        </p:spPr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2"/>
          </p:nvPr>
        </p:nvSpPr>
        <p:spPr>
          <a:xfrm>
            <a:off x="7635875" y="6475413"/>
            <a:ext cx="1277938" cy="152400"/>
          </a:xfrm>
        </p:spPr>
        <p:txBody>
          <a:bodyPr/>
          <a:lstStyle/>
          <a:p>
            <a:r>
              <a:rPr lang="tr-TR" dirty="0" smtClean="0"/>
              <a:t>May 3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4616" y="6475413"/>
            <a:ext cx="2961955" cy="304800"/>
          </a:xfrm>
        </p:spPr>
        <p:txBody>
          <a:bodyPr/>
          <a:lstStyle/>
          <a:p>
            <a:r>
              <a:rPr lang="tr-TR" dirty="0" smtClean="0"/>
              <a:t>YAMAS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3" y="6504311"/>
            <a:ext cx="1410163" cy="247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86" y="1312864"/>
            <a:ext cx="3096040" cy="23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blank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Mark Offc For MC" panose="020B0504020101010102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mw_template 1">
        <a:dk1>
          <a:srgbClr val="000000"/>
        </a:dk1>
        <a:lt1>
          <a:srgbClr val="FFFFFF"/>
        </a:lt1>
        <a:dk2>
          <a:srgbClr val="6B6B6B"/>
        </a:dk2>
        <a:lt2>
          <a:srgbClr val="FF9900"/>
        </a:lt2>
        <a:accent1>
          <a:srgbClr val="D86006"/>
        </a:accent1>
        <a:accent2>
          <a:srgbClr val="449BBA"/>
        </a:accent2>
        <a:accent3>
          <a:srgbClr val="FFFFFF"/>
        </a:accent3>
        <a:accent4>
          <a:srgbClr val="000000"/>
        </a:accent4>
        <a:accent5>
          <a:srgbClr val="E9B6AA"/>
        </a:accent5>
        <a:accent6>
          <a:srgbClr val="3D8CA8"/>
        </a:accent6>
        <a:hlink>
          <a:srgbClr val="9F3F71"/>
        </a:hlink>
        <a:folHlink>
          <a:srgbClr val="48B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_blank.potx" id="{1234B1A8-D2C1-4E0D-AAA6-2008766474F7}" vid="{22B94902-F1F0-41FD-9820-C27DF48C10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mc_blank</Template>
  <TotalTime>955</TotalTime>
  <Words>642</Words>
  <Application>Microsoft Office PowerPoint</Application>
  <PresentationFormat>On-screen Show (4:3)</PresentationFormat>
  <Paragraphs>184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Mark Offc For MC</vt:lpstr>
      <vt:lpstr>Mark Offc For MC Light</vt:lpstr>
      <vt:lpstr>MarkForMC Nrw O</vt:lpstr>
      <vt:lpstr>Segoe UI</vt:lpstr>
      <vt:lpstr>Times New Roman</vt:lpstr>
      <vt:lpstr>mw_blank</vt:lpstr>
      <vt:lpstr>YAMAS – Yaşlı İzleme ve Alarm Sistemi</vt:lpstr>
      <vt:lpstr>Biz Kimiz?</vt:lpstr>
      <vt:lpstr>Biz Kimiz? – Akıllı Şehir Çözümleri</vt:lpstr>
      <vt:lpstr>Biz Kimiz? – Akıllı Şehir Çözümleri</vt:lpstr>
      <vt:lpstr>Yaşlanıyoruz! - Dünya</vt:lpstr>
      <vt:lpstr>Yaşlanıyoruz! - Türkiye</vt:lpstr>
      <vt:lpstr>Yaşlanıyoruz!</vt:lpstr>
      <vt:lpstr>YAMAS Nedir?</vt:lpstr>
      <vt:lpstr>YAMAS Nedir?</vt:lpstr>
      <vt:lpstr>Proje Organizasyon</vt:lpstr>
      <vt:lpstr>Proje Planı</vt:lpstr>
      <vt:lpstr>Proje Maliyet Tablosu</vt:lpstr>
      <vt:lpstr>Teşekkürler!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– Questions &amp; Answers</dc:title>
  <dc:creator>Taner Esme</dc:creator>
  <dc:description>Office 2007 Template</dc:description>
  <cp:lastModifiedBy>Taner Esme</cp:lastModifiedBy>
  <cp:revision>67</cp:revision>
  <dcterms:created xsi:type="dcterms:W3CDTF">2018-03-04T19:32:21Z</dcterms:created>
  <dcterms:modified xsi:type="dcterms:W3CDTF">2018-05-04T06:58:05Z</dcterms:modified>
</cp:coreProperties>
</file>