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69" r:id="rId9"/>
    <p:sldId id="263" r:id="rId10"/>
  </p:sldIdLst>
  <p:sldSz cx="10080625" cy="5670550"/>
  <p:notesSz cx="7559675" cy="10691813"/>
  <p:defaultTextStyle>
    <a:defPPr>
      <a:defRPr lang="en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89"/>
    <p:restoredTop sz="94728"/>
  </p:normalViewPr>
  <p:slideViewPr>
    <p:cSldViewPr snapToGrid="0" snapToObjects="1">
      <p:cViewPr varScale="1">
        <p:scale>
          <a:sx n="256" d="100"/>
          <a:sy n="256" d="100"/>
        </p:scale>
        <p:origin x="11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F9A850-0D94-8E42-BD12-E6669691063B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CF43EC-423B-D344-AEF6-BBD38DC6D450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B77D79-25F0-3040-BD7B-E3B8DE754A2B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32F128-FDDB-2042-B1F2-A816346D0346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81EB685-6066-AA47-A5BC-51E149B8F8A5}" type="slidenum">
              <a:t>‹#›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002335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BD9CC9-746F-1743-BD3F-695B0ED756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19998" y="899998"/>
            <a:ext cx="6119996" cy="34416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127398-637A-1E47-80C4-B08892A6B591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19998" y="4679999"/>
            <a:ext cx="6119996" cy="5039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13ABFC3A-F518-794E-9FF9-EEE056DDC066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79B04-B8B9-C444-9ACA-3E9CAD952AF3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1DC86-C1D4-E94D-B6CF-DB5D8FC3D58C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440F6-74C9-814E-96A9-D4A6078EABE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fld id="{3B954907-F37A-2844-8EA8-3769FD97E5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0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US" sz="2000" b="0" i="0" u="none" strike="noStrike" kern="1200" cap="none" spc="0" baseline="0">
        <a:solidFill>
          <a:srgbClr val="000000"/>
        </a:solidFill>
        <a:uFillTx/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9A783680-D054-9045-82E2-376E930386B2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93DBD2E-DE5C-2A45-8C81-0456A3CCB536}" type="slidenum">
              <a:t>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AA2EEFB1-38C0-AC41-842F-2D214B896E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20720" y="900117"/>
            <a:ext cx="6119814" cy="3441701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584DAB8C-75E3-924E-B649-5C24EA5A0C7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042"/>
          </a:xfrm>
        </p:spPr>
        <p:txBody>
          <a:bodyPr>
            <a:spAutoFit/>
          </a:bodyPr>
          <a:lstStyle/>
          <a:p>
            <a:endParaRPr lang="en-R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CF6BFD18-7F55-344A-95B2-8C062849867C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42E7C9F-A3B5-BC4D-B68E-C07EC962A02F}" type="slidenum">
              <a:t>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409C64A6-A2A2-BD42-8AE4-8757CC1736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20720" y="900117"/>
            <a:ext cx="6119814" cy="3441701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F745166F-AA99-9449-BED1-C5D196D98FE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RO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597BDF29-D85C-714A-BE61-680EF1926365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099DF16-B512-4A44-8E49-F876CC7E2FDD}" type="slidenum">
              <a:t>3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7E2F777B-8084-1147-B984-4DF160C156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5EBFE252-A467-0347-8545-9E52B0334E4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RO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4070F84F-9731-F449-A2AB-27F78BA46A3F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493853E-CC2F-1D4F-829D-752B6E6F1546}" type="slidenum">
              <a:t>4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6C463001-0BF6-CB45-9DB0-B65F943D2C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0C1033EA-A3A0-0C45-9F01-6E1F68DE736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RO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22753480-DD13-5D44-BF54-5E6F2317A322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EAD2787-9D2A-654E-B733-1DE30D31D2E4}" type="slidenum">
              <a:t>5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961BC4C7-1522-6641-A6B1-813253BE01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20720" y="900117"/>
            <a:ext cx="6119814" cy="3441701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108D642E-7552-6D4A-AB4F-3A51D71BA4B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RO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0973D057-FA0B-A14C-911F-E7D4481AE444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6532843-18F6-BF4E-88E8-50F56F9A98C4}" type="slidenum">
              <a:t>6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E030E92D-F4BA-C34A-A129-3E3BF92C47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F26F7B68-1E25-4644-9E9D-9755D9A1FCF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RO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DE076749-9F8D-184B-86C4-880800179D8E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4B94AC3-911A-194C-AD5B-692CE704D190}" type="slidenum">
              <a:t>7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714EE951-1C79-E34A-AD9A-E91948CF27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20720" y="900117"/>
            <a:ext cx="6119814" cy="3441701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194A0916-15BE-B44F-B6B5-B6956BC5303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RO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7841CF29-F2D5-0A4B-AEA6-189B45D1D322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22D61C5-03B9-E84C-8E4F-FF698962A3FA}" type="slidenum">
              <a:t>8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F8D17E12-CA85-474B-90EE-FD0435E704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245BB91B-155C-E441-ABB6-6DF8630E066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RO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9B5117FD-A09D-C84A-8B45-730CCABE1356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3C8479B-06BA-7948-8B37-91D900500BFB}" type="slidenum">
              <a:t>9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28D4ABB6-1B80-464D-A2BE-3CE4190183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4B01521F-2084-F44D-9E53-E424E1165F6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R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A6A89-6152-A34C-B368-24DBAD4B56A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0472" y="928692"/>
            <a:ext cx="7559673" cy="1973266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C7C872-1137-5A4A-8B99-5F70D26E9D7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0472" y="2978145"/>
            <a:ext cx="7559673" cy="1370008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90DE1-4FF8-DE4A-A250-52A94336527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8550E-9445-2F48-90A5-6A85E5B4937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3B5F8-0764-6D4C-979E-F181770450F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629E7F5-1035-AA45-8E76-D14DCCE937A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1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7F506-5BE8-E04F-8B26-2CD6BBD07C4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5C4860-BEFE-404B-97AD-1AED54DA398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buSzPct val="100000"/>
              <a:buFont typeface="Arial" pitchFamily="34"/>
              <a:buChar char="•"/>
              <a:defRPr/>
            </a:lvl2pPr>
            <a:lvl3pPr>
              <a:buSzPct val="100000"/>
              <a:buFont typeface="Arial" pitchFamily="34"/>
              <a:buChar char="•"/>
              <a:defRPr/>
            </a:lvl3pPr>
            <a:lvl4pPr>
              <a:buSzPct val="100000"/>
              <a:buFont typeface="Arial" pitchFamily="34"/>
              <a:buChar char="•"/>
              <a:defRPr/>
            </a:lvl4pPr>
            <a:lvl5pPr>
              <a:buSzPct val="100000"/>
              <a:buFont typeface="Arial" pitchFamily="34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33E3B-3CC0-C245-B8DD-6E6810A9093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3F40A-1B84-7040-BC44-56DD11333A3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B212E-FF97-8E4D-9F8A-98B179C7A26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1AA3139-596F-5041-AFE3-2DF95BE0144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84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DFE39-8F26-DA46-ACBC-DA0AD7C74337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308854" y="215898"/>
            <a:ext cx="2266953" cy="4440234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D67E7-C051-DC48-BA8E-B53FFDDC021C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503240" y="215898"/>
            <a:ext cx="6653210" cy="4440234"/>
          </a:xfrm>
        </p:spPr>
        <p:txBody>
          <a:bodyPr vert="eaVert"/>
          <a:lstStyle>
            <a:lvl1pPr>
              <a:defRPr/>
            </a:lvl1pPr>
            <a:lvl2pPr>
              <a:buSzPct val="100000"/>
              <a:buFont typeface="Arial" pitchFamily="34"/>
              <a:buChar char="•"/>
              <a:defRPr/>
            </a:lvl2pPr>
            <a:lvl3pPr>
              <a:buSzPct val="100000"/>
              <a:buFont typeface="Arial" pitchFamily="34"/>
              <a:buChar char="•"/>
              <a:defRPr/>
            </a:lvl3pPr>
            <a:lvl4pPr>
              <a:buSzPct val="100000"/>
              <a:buFont typeface="Arial" pitchFamily="34"/>
              <a:buChar char="•"/>
              <a:defRPr/>
            </a:lvl4pPr>
            <a:lvl5pPr>
              <a:buSzPct val="100000"/>
              <a:buFont typeface="Arial" pitchFamily="34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F2883-D515-6946-BEFE-B4202DD5801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5FA0C-634D-EA44-8D23-E60B207AAEA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E2416-CFD9-3C49-A8FD-C3837B9B268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1C90E6B-0CFA-A84F-AC72-65343FFDFFB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21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A0980-3684-5647-B2F9-1397781592F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01A0E-4B53-CC4A-AC62-AE5B12DB1FA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buSzPct val="100000"/>
              <a:buFont typeface="Arial" pitchFamily="34"/>
              <a:buChar char="•"/>
              <a:defRPr/>
            </a:lvl2pPr>
            <a:lvl3pPr>
              <a:buSzPct val="100000"/>
              <a:buFont typeface="Arial" pitchFamily="34"/>
              <a:buChar char="•"/>
              <a:defRPr/>
            </a:lvl3pPr>
            <a:lvl4pPr>
              <a:buSzPct val="100000"/>
              <a:buFont typeface="Arial" pitchFamily="34"/>
              <a:buChar char="•"/>
              <a:defRPr/>
            </a:lvl4pPr>
            <a:lvl5pPr>
              <a:buSzPct val="100000"/>
              <a:buFont typeface="Arial" pitchFamily="34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CAB3E-E263-D14A-85CE-2B15850F912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5C8E9-2070-F649-9530-62E2DE3C9DC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FDDA4-775D-B14C-B907-BCBCFFE0C47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0B0BBD7-4981-2244-933C-B9547D2C2E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17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8B72-7B8C-8044-B736-6C3DCA5F93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391" y="1414467"/>
            <a:ext cx="8694736" cy="2357432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1D387-416E-FB4A-8F71-8096B14A6E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7391" y="3794129"/>
            <a:ext cx="8694736" cy="1241426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FACE9-B6FE-9144-9A45-344C9A2AE25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6B956-01BB-7643-8937-284A7836058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A3958-5F4E-D64A-A10E-EA828A8A051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5B36262-8CB4-4A45-8625-B223883D29A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41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6FE34-19F9-C24E-B9ED-0A3C01CFB5E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74B3B-D1DB-D54A-8E9C-FEE8DFC3BC7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240" y="1368427"/>
            <a:ext cx="4459291" cy="3287716"/>
          </a:xfrm>
        </p:spPr>
        <p:txBody>
          <a:bodyPr/>
          <a:lstStyle>
            <a:lvl1pPr>
              <a:defRPr/>
            </a:lvl1pPr>
            <a:lvl2pPr>
              <a:buSzPct val="100000"/>
              <a:buFont typeface="Arial" pitchFamily="34"/>
              <a:buChar char="•"/>
              <a:defRPr/>
            </a:lvl2pPr>
            <a:lvl3pPr>
              <a:buSzPct val="100000"/>
              <a:buFont typeface="Arial" pitchFamily="34"/>
              <a:buChar char="•"/>
              <a:defRPr/>
            </a:lvl3pPr>
            <a:lvl4pPr>
              <a:buSzPct val="100000"/>
              <a:buFont typeface="Arial" pitchFamily="34"/>
              <a:buChar char="•"/>
              <a:defRPr/>
            </a:lvl4pPr>
            <a:lvl5pPr>
              <a:buSzPct val="100000"/>
              <a:buFont typeface="Arial" pitchFamily="34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0B508-59DE-1148-BF85-AF14D8D38450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114925" y="1368427"/>
            <a:ext cx="4460872" cy="3287716"/>
          </a:xfrm>
        </p:spPr>
        <p:txBody>
          <a:bodyPr/>
          <a:lstStyle>
            <a:lvl1pPr>
              <a:defRPr/>
            </a:lvl1pPr>
            <a:lvl2pPr>
              <a:buSzPct val="100000"/>
              <a:buFont typeface="Arial" pitchFamily="34"/>
              <a:buChar char="•"/>
              <a:defRPr/>
            </a:lvl2pPr>
            <a:lvl3pPr>
              <a:buSzPct val="100000"/>
              <a:buFont typeface="Arial" pitchFamily="34"/>
              <a:buChar char="•"/>
              <a:defRPr/>
            </a:lvl3pPr>
            <a:lvl4pPr>
              <a:buSzPct val="100000"/>
              <a:buFont typeface="Arial" pitchFamily="34"/>
              <a:buChar char="•"/>
              <a:defRPr/>
            </a:lvl4pPr>
            <a:lvl5pPr>
              <a:buSzPct val="100000"/>
              <a:buFont typeface="Arial" pitchFamily="34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3F4EA-CBDB-E244-B68A-421A16EEF1B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2E5E9-948A-144F-A29B-63FCC9BE05A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0E38C-7FF7-F240-9C3A-E5D930362C7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78ADEB8-FB6C-714D-88FF-4E05436F45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83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014E9-40F2-CD49-A8C8-6E90E381B6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301623"/>
            <a:ext cx="8694736" cy="10969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4224D-C6D5-A442-93C5-093704D150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736" y="1390646"/>
            <a:ext cx="4265611" cy="681035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06B349-A4F1-7348-97E1-54044E5ACFD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93736" y="2071692"/>
            <a:ext cx="4265611" cy="3046415"/>
          </a:xfrm>
        </p:spPr>
        <p:txBody>
          <a:bodyPr/>
          <a:lstStyle>
            <a:lvl1pPr>
              <a:defRPr/>
            </a:lvl1pPr>
            <a:lvl2pPr>
              <a:buSzPct val="100000"/>
              <a:buFont typeface="Arial" pitchFamily="34"/>
              <a:buChar char="•"/>
              <a:defRPr/>
            </a:lvl2pPr>
            <a:lvl3pPr>
              <a:buSzPct val="100000"/>
              <a:buFont typeface="Arial" pitchFamily="34"/>
              <a:buChar char="•"/>
              <a:defRPr/>
            </a:lvl3pPr>
            <a:lvl4pPr>
              <a:buSzPct val="100000"/>
              <a:buFont typeface="Arial" pitchFamily="34"/>
              <a:buChar char="•"/>
              <a:defRPr/>
            </a:lvl4pPr>
            <a:lvl5pPr>
              <a:buSzPct val="100000"/>
              <a:buFont typeface="Arial" pitchFamily="34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FA3E4D-F04C-FD45-ABC4-173F0C8501BA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03815" y="1390646"/>
            <a:ext cx="4284658" cy="681035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A73A64-0B57-7044-BE0D-6937904D71DF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103815" y="2071692"/>
            <a:ext cx="4284658" cy="3046415"/>
          </a:xfrm>
        </p:spPr>
        <p:txBody>
          <a:bodyPr/>
          <a:lstStyle>
            <a:lvl1pPr>
              <a:defRPr/>
            </a:lvl1pPr>
            <a:lvl2pPr>
              <a:buSzPct val="100000"/>
              <a:buFont typeface="Arial" pitchFamily="34"/>
              <a:buChar char="•"/>
              <a:defRPr/>
            </a:lvl2pPr>
            <a:lvl3pPr>
              <a:buSzPct val="100000"/>
              <a:buFont typeface="Arial" pitchFamily="34"/>
              <a:buChar char="•"/>
              <a:defRPr/>
            </a:lvl3pPr>
            <a:lvl4pPr>
              <a:buSzPct val="100000"/>
              <a:buFont typeface="Arial" pitchFamily="34"/>
              <a:buChar char="•"/>
              <a:defRPr/>
            </a:lvl4pPr>
            <a:lvl5pPr>
              <a:buSzPct val="100000"/>
              <a:buFont typeface="Arial" pitchFamily="34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338AE2-AD77-004C-BF8A-F41C12EED6A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82C220-19B8-8B43-9131-CA13155DF54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A04D99-759C-2B4F-A4AA-53B55C4A272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D12A40A-E599-E44F-9D57-275E76EBA73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07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2F5A7-A103-B742-9C13-171271762F9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9424AF-C64C-D143-85EF-3E72E05ADC4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A6E43F-FD46-8B45-B4C7-392DE93D8F9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9DF639-463A-BB47-80A3-A12F3F13886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2F3FBA5-4FEF-054F-8E6C-862712E8605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32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A1C342-7CEF-D941-B49D-1ADECD00C4E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87EFE4-7A74-AF46-9187-92A40BF49E2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3D408-BC1B-4E48-945E-8D8ED2B128C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7F1DD15-5527-8B4A-8045-E9B15A28AE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1649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423A2-59D7-ED48-96FC-7E434B8DA0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377820"/>
            <a:ext cx="3251204" cy="1323978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B5FB5-CC94-E241-B4D1-97CB79DF58E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286249" y="815973"/>
            <a:ext cx="5102223" cy="4030666"/>
          </a:xfrm>
        </p:spPr>
        <p:txBody>
          <a:bodyPr/>
          <a:lstStyle>
            <a:lvl1pPr>
              <a:defRPr sz="3200"/>
            </a:lvl1pPr>
            <a:lvl2pPr>
              <a:buSzPct val="100000"/>
              <a:buFont typeface="Arial" pitchFamily="34"/>
              <a:buChar char="•"/>
              <a:defRPr sz="2800"/>
            </a:lvl2pPr>
            <a:lvl3pPr>
              <a:buSzPct val="100000"/>
              <a:buFont typeface="Arial" pitchFamily="34"/>
              <a:buChar char="•"/>
              <a:defRPr sz="2400"/>
            </a:lvl3pPr>
            <a:lvl4pPr>
              <a:buSzPct val="100000"/>
              <a:buFont typeface="Arial" pitchFamily="34"/>
              <a:buChar char="•"/>
              <a:defRPr sz="2000"/>
            </a:lvl4pPr>
            <a:lvl5pPr>
              <a:buSzPct val="100000"/>
              <a:buFont typeface="Arial" pitchFamily="34"/>
              <a:buChar char="•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3BD009-4B08-5C4B-8538-471729B67276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1701798"/>
            <a:ext cx="3251204" cy="315118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CD894A-7AC9-2B4E-94D0-30B0A4C1DAC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1B3AD-D885-3143-B6AF-DBDC589017D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E1DB5-0B24-CB48-8792-4E89C03BF58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A68BB3-4E35-C048-9C6A-E18AFAB647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26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852E-1126-404B-B429-FEC86DED63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377820"/>
            <a:ext cx="3251204" cy="1323978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FE45E1-0FDB-3442-9703-A70A788FCB88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4286249" y="815973"/>
            <a:ext cx="5102223" cy="4030666"/>
          </a:xfrm>
        </p:spPr>
        <p:txBody>
          <a:bodyPr/>
          <a:lstStyle>
            <a:lvl1pPr>
              <a:defRPr lang="ro-RO" sz="3200"/>
            </a:lvl1pPr>
          </a:lstStyle>
          <a:p>
            <a:pPr lvl="0"/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30F89-2E69-4746-9EFA-2C6259111B4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1701798"/>
            <a:ext cx="3251204" cy="315118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47E46-4CA3-DB4C-ACBA-01C521AD419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DBFEA1-77BF-514D-85D8-08E005C92FC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2AA6E-D668-154C-B5E8-6D06EE3F74C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4D91C38-F9C3-3F4A-A2C0-BC6EA2C049E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88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E6C30F2F-3BF5-F142-8B2A-8054EBD3D9FE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>
            <a:off x="-58320" y="80997"/>
            <a:ext cx="7794363" cy="120563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E36EFD7B-FE72-F747-966E-815DC7B387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8" y="215999"/>
            <a:ext cx="7020004" cy="93599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B795F-7C6B-3947-8FC3-5610EBA9E4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8" y="1367997"/>
            <a:ext cx="9072000" cy="328823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6A3CD-57E9-9F43-AABE-5C33AD11A7C3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8" y="5164924"/>
            <a:ext cx="2348279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4D719-3AD2-FE4F-9CA7-7AA9390D175E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004" y="5164924"/>
            <a:ext cx="3194995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9F739-D6C8-5846-AF64-5BDD66B9928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6996" y="5164924"/>
            <a:ext cx="2348279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fld id="{EBBB2E2E-730C-9C45-AFBC-95B9E3700FD9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3570" b="0" i="0" u="none" strike="noStrike" kern="1200" cap="none" spc="0" baseline="0">
          <a:solidFill>
            <a:srgbClr val="FFFFFF"/>
          </a:solidFill>
          <a:uFillTx/>
          <a:latin typeface="Liberation Sans" pitchFamily="34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150"/>
        </a:spcAft>
        <a:buNone/>
        <a:tabLst/>
        <a:defRPr lang="en-US" sz="2600" b="0" i="0" u="none" strike="noStrike" kern="1200" cap="none" spc="0" baseline="0">
          <a:solidFill>
            <a:srgbClr val="000000"/>
          </a:solidFill>
          <a:uFillTx/>
          <a:latin typeface="Liberation Sans" pitchFamily="34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None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None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None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None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uting.llnl.gov/tutorials/openMP/#SECTION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uting.llnl.gov/tutorials/openMP/#SINGL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hM_ssgwVBg&amp;ab_channel=IntroductiontoParallelProgramminginOpenM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K84-zInk_ec&amp;ab_channel=IntroductiontoParallelProgramminginOpenM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87CE640-A959-6B40-B8A1-CCDF4754832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8" y="215999"/>
            <a:ext cx="7020004" cy="4340163"/>
          </a:xfrm>
        </p:spPr>
        <p:txBody>
          <a:bodyPr anchor="ctr" anchorCtr="1"/>
          <a:lstStyle/>
          <a:p>
            <a:pPr lvl="0" algn="ctr"/>
            <a:r>
              <a:rPr lang="en-US" sz="3200">
                <a:latin typeface="Arial" pitchFamily="18"/>
              </a:rPr>
              <a:t>OpenMP</a:t>
            </a:r>
          </a:p>
          <a:p>
            <a:pPr lvl="0" algn="ctr"/>
            <a:r>
              <a:rPr lang="en-US" sz="3200">
                <a:latin typeface="Arial" pitchFamily="18"/>
              </a:rPr>
              <a:t>- Lab 3 -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9C632-281B-1041-9D18-95DD8E56BAF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Sumar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69467-9F86-7A4D-B947-C6E541575D7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/>
        <p:txBody>
          <a:bodyPr anchor="ctr" anchorCtr="1"/>
          <a:lstStyle/>
          <a:p>
            <a:pPr lvl="0" algn="ctr"/>
            <a:r>
              <a:rPr lang="en-US"/>
              <a:t>- </a:t>
            </a:r>
            <a:r>
              <a:rPr lang="ro-RO"/>
              <a:t>Constructii de partajare a taskurilor/threadurilor</a:t>
            </a:r>
            <a:endParaRPr lang="en-US"/>
          </a:p>
          <a:p>
            <a:pPr lvl="0" algn="ctr"/>
            <a:r>
              <a:rPr lang="en-US"/>
              <a:t>- Constructii de sincronizare </a:t>
            </a:r>
            <a:r>
              <a:rPr lang="ro-RO"/>
              <a:t>a taskurilor/threadurilor</a:t>
            </a:r>
          </a:p>
          <a:p>
            <a:pPr marL="457200" lvl="0" indent="-457200" algn="ctr">
              <a:buSzPct val="100000"/>
              <a:buChar char="-"/>
            </a:pPr>
            <a:r>
              <a:rPr lang="ro-RO"/>
              <a:t>Copii locale ale variabilelor globale</a:t>
            </a:r>
          </a:p>
          <a:p>
            <a:pPr lvl="0" algn="ctr"/>
            <a:r>
              <a:rPr lang="ro-RO"/>
              <a:t>- Contextul variabilelor si al datelor</a:t>
            </a:r>
          </a:p>
          <a:p>
            <a:pPr marL="457200" lvl="0" indent="-457200" algn="ctr">
              <a:buSzPct val="100000"/>
              <a:buChar char="-"/>
            </a:pP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C23D0-3639-B944-B3DB-6C3B425574C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8" y="191557"/>
            <a:ext cx="7020004" cy="984881"/>
          </a:xfrm>
        </p:spPr>
        <p:txBody>
          <a:bodyPr>
            <a:spAutoFit/>
          </a:bodyPr>
          <a:lstStyle/>
          <a:p>
            <a:pPr lvl="0"/>
            <a:r>
              <a:rPr lang="ro-RO" sz="3200"/>
              <a:t>Constructii de partajare a taskurilor/threadurilor</a:t>
            </a:r>
            <a:endParaRPr lang="en-US" sz="3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0A52E2-77FD-434B-9AA1-AB9F12DE754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8" y="1367997"/>
            <a:ext cx="9072000" cy="3785652"/>
          </a:xfrm>
        </p:spPr>
        <p:txBody>
          <a:bodyPr>
            <a:spAutoFit/>
          </a:bodyPr>
          <a:lstStyle/>
          <a:p>
            <a:pPr lvl="0" algn="l"/>
            <a:r>
              <a:rPr lang="en-US" sz="2000" dirty="0">
                <a:latin typeface="Arial" pitchFamily="18"/>
              </a:rPr>
              <a:t>SECTIONS - </a:t>
            </a:r>
            <a:r>
              <a:rPr lang="en-US" sz="2000" dirty="0">
                <a:latin typeface="Arial" pitchFamily="18"/>
                <a:hlinkClick r:id="rId3"/>
              </a:rPr>
              <a:t>docs</a:t>
            </a:r>
            <a:r>
              <a:rPr lang="en-US" sz="2000" dirty="0">
                <a:latin typeface="Arial" pitchFamily="18"/>
              </a:rPr>
              <a:t> </a:t>
            </a:r>
          </a:p>
          <a:p>
            <a:pPr marL="457200" lvl="0" indent="-457200" algn="l">
              <a:buFontTx/>
              <a:buChar char="-"/>
            </a:pPr>
            <a:r>
              <a:rPr lang="en-US" sz="2000" dirty="0">
                <a:latin typeface="Arial" pitchFamily="18"/>
              </a:rPr>
              <a:t>1 thread </a:t>
            </a:r>
            <a:r>
              <a:rPr lang="en-US" sz="2000" dirty="0" err="1">
                <a:latin typeface="Arial" pitchFamily="18"/>
              </a:rPr>
              <a:t>executa</a:t>
            </a:r>
            <a:r>
              <a:rPr lang="en-US" sz="2000" dirty="0">
                <a:latin typeface="Arial" pitchFamily="18"/>
              </a:rPr>
              <a:t> un “section”</a:t>
            </a:r>
          </a:p>
          <a:p>
            <a:pPr marL="457200" lvl="0" indent="-457200" algn="l">
              <a:buFontTx/>
              <a:buChar char="-"/>
            </a:pPr>
            <a:r>
              <a:rPr lang="en-US" sz="2000" dirty="0" err="1">
                <a:latin typeface="Arial" pitchFamily="18"/>
              </a:rPr>
              <a:t>bariera</a:t>
            </a:r>
            <a:r>
              <a:rPr lang="en-US" sz="2000" dirty="0">
                <a:latin typeface="Arial" pitchFamily="18"/>
              </a:rPr>
              <a:t> </a:t>
            </a:r>
            <a:r>
              <a:rPr lang="en-US" sz="2000" dirty="0" err="1">
                <a:latin typeface="Arial" pitchFamily="18"/>
              </a:rPr>
              <a:t>implicita</a:t>
            </a:r>
            <a:r>
              <a:rPr lang="en-US" sz="2000" dirty="0">
                <a:latin typeface="Arial" pitchFamily="18"/>
              </a:rPr>
              <a:t> la </a:t>
            </a:r>
            <a:r>
              <a:rPr lang="en-US" sz="2000" dirty="0" err="1">
                <a:latin typeface="Arial" pitchFamily="18"/>
              </a:rPr>
              <a:t>terminarea</a:t>
            </a:r>
            <a:r>
              <a:rPr lang="en-US" sz="2000" dirty="0">
                <a:latin typeface="Arial" pitchFamily="18"/>
              </a:rPr>
              <a:t> “sections”</a:t>
            </a:r>
          </a:p>
          <a:p>
            <a:pPr lvl="0" algn="l"/>
            <a:endParaRPr lang="en-US" sz="2000" dirty="0">
              <a:latin typeface="Arial" pitchFamily="18"/>
            </a:endParaRPr>
          </a:p>
          <a:p>
            <a:pPr lvl="0" algn="l">
              <a:spcAft>
                <a:spcPts val="0"/>
              </a:spcAft>
            </a:pPr>
            <a:r>
              <a:rPr lang="ro-RO" sz="1800" i="1" dirty="0"/>
              <a:t>#</a:t>
            </a:r>
            <a:r>
              <a:rPr lang="ro-RO" sz="1800" i="1" dirty="0" err="1"/>
              <a:t>pragma</a:t>
            </a:r>
            <a:r>
              <a:rPr lang="ro-RO" sz="1800" i="1" dirty="0"/>
              <a:t> </a:t>
            </a:r>
            <a:r>
              <a:rPr lang="ro-RO" sz="1800" i="1" dirty="0" err="1"/>
              <a:t>omp</a:t>
            </a:r>
            <a:r>
              <a:rPr lang="ro-RO" sz="1800" i="1" dirty="0"/>
              <a:t> </a:t>
            </a:r>
            <a:r>
              <a:rPr lang="ro-RO" sz="1800" i="1" dirty="0" err="1"/>
              <a:t>sections</a:t>
            </a:r>
            <a:r>
              <a:rPr lang="ro-RO" sz="1800" i="1" dirty="0"/>
              <a:t> [</a:t>
            </a:r>
            <a:r>
              <a:rPr lang="ro-RO" sz="1800" i="1" dirty="0" err="1"/>
              <a:t>clause</a:t>
            </a:r>
            <a:r>
              <a:rPr lang="ro-RO" sz="1800" i="1" dirty="0"/>
              <a:t> ...] </a:t>
            </a:r>
          </a:p>
          <a:p>
            <a:pPr lvl="0" algn="l">
              <a:spcAft>
                <a:spcPts val="0"/>
              </a:spcAft>
            </a:pPr>
            <a:r>
              <a:rPr lang="ro-RO" sz="1800" i="1" dirty="0"/>
              <a:t>{ </a:t>
            </a:r>
          </a:p>
          <a:p>
            <a:pPr lvl="0" algn="l">
              <a:spcAft>
                <a:spcPts val="0"/>
              </a:spcAft>
            </a:pPr>
            <a:r>
              <a:rPr lang="ro-RO" sz="1800" i="1" dirty="0"/>
              <a:t>	#</a:t>
            </a:r>
            <a:r>
              <a:rPr lang="ro-RO" sz="1800" i="1" dirty="0" err="1"/>
              <a:t>pragma</a:t>
            </a:r>
            <a:r>
              <a:rPr lang="ro-RO" sz="1800" i="1" dirty="0"/>
              <a:t> </a:t>
            </a:r>
            <a:r>
              <a:rPr lang="ro-RO" sz="1800" i="1" dirty="0" err="1"/>
              <a:t>omp</a:t>
            </a:r>
            <a:r>
              <a:rPr lang="ro-RO" sz="1800" i="1" dirty="0"/>
              <a:t> </a:t>
            </a:r>
            <a:r>
              <a:rPr lang="ro-RO" sz="1800" i="1" dirty="0" err="1"/>
              <a:t>section</a:t>
            </a:r>
            <a:r>
              <a:rPr lang="ro-RO" sz="1800" i="1" dirty="0"/>
              <a:t> </a:t>
            </a:r>
          </a:p>
          <a:p>
            <a:pPr lvl="0" algn="l">
              <a:spcAft>
                <a:spcPts val="0"/>
              </a:spcAft>
            </a:pPr>
            <a:r>
              <a:rPr lang="ro-RO" sz="1800" i="1" dirty="0"/>
              <a:t>		</a:t>
            </a:r>
            <a:r>
              <a:rPr lang="ro-RO" sz="1800" i="1" dirty="0" err="1"/>
              <a:t>structured_block</a:t>
            </a:r>
            <a:r>
              <a:rPr lang="ro-RO" sz="1800" i="1" dirty="0"/>
              <a:t> </a:t>
            </a:r>
          </a:p>
          <a:p>
            <a:pPr lvl="0" algn="l">
              <a:spcAft>
                <a:spcPts val="0"/>
              </a:spcAft>
            </a:pPr>
            <a:r>
              <a:rPr lang="ro-RO" sz="1800" i="1" dirty="0"/>
              <a:t>	#</a:t>
            </a:r>
            <a:r>
              <a:rPr lang="ro-RO" sz="1800" i="1" dirty="0" err="1"/>
              <a:t>pragma</a:t>
            </a:r>
            <a:r>
              <a:rPr lang="ro-RO" sz="1800" i="1" dirty="0"/>
              <a:t> </a:t>
            </a:r>
            <a:r>
              <a:rPr lang="ro-RO" sz="1800" i="1" dirty="0" err="1"/>
              <a:t>omp</a:t>
            </a:r>
            <a:r>
              <a:rPr lang="ro-RO" sz="1800" i="1" dirty="0"/>
              <a:t> </a:t>
            </a:r>
            <a:r>
              <a:rPr lang="ro-RO" sz="1800" i="1" dirty="0" err="1"/>
              <a:t>section</a:t>
            </a:r>
            <a:endParaRPr lang="ro-RO" sz="1800" i="1" dirty="0"/>
          </a:p>
          <a:p>
            <a:pPr lvl="0" algn="l">
              <a:spcAft>
                <a:spcPts val="0"/>
              </a:spcAft>
            </a:pPr>
            <a:r>
              <a:rPr lang="ro-RO" sz="1800" i="1" dirty="0"/>
              <a:t>		</a:t>
            </a:r>
            <a:r>
              <a:rPr lang="ro-RO" sz="1800" i="1" dirty="0" err="1"/>
              <a:t>structured_block</a:t>
            </a:r>
            <a:r>
              <a:rPr lang="ro-RO" sz="1800" i="1" dirty="0"/>
              <a:t> </a:t>
            </a:r>
          </a:p>
          <a:p>
            <a:pPr lvl="0" algn="l">
              <a:spcAft>
                <a:spcPts val="0"/>
              </a:spcAft>
            </a:pPr>
            <a:r>
              <a:rPr lang="ro-RO" sz="1800" i="1" dirty="0"/>
              <a:t>}</a:t>
            </a:r>
            <a:endParaRPr lang="en-US" sz="2800" i="1" dirty="0">
              <a:latin typeface="Arial" pitchFamily="1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1B20A-18E9-7549-8499-69367504BF7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8" y="191557"/>
            <a:ext cx="7020004" cy="984881"/>
          </a:xfrm>
        </p:spPr>
        <p:txBody>
          <a:bodyPr>
            <a:spAutoFit/>
          </a:bodyPr>
          <a:lstStyle/>
          <a:p>
            <a:pPr lvl="0"/>
            <a:r>
              <a:rPr lang="ro-RO" sz="3200"/>
              <a:t>Constructii de partajare a taskurilor/threadurilor</a:t>
            </a:r>
            <a:endParaRPr lang="en-US" sz="3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5124D0-434A-6149-B46D-3C31265C8E5E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8" y="1367997"/>
            <a:ext cx="9072000" cy="3631763"/>
          </a:xfrm>
        </p:spPr>
        <p:txBody>
          <a:bodyPr>
            <a:spAutoFit/>
          </a:bodyPr>
          <a:lstStyle/>
          <a:p>
            <a:pPr lvl="0" algn="l"/>
            <a:r>
              <a:rPr lang="en-US" sz="2000" dirty="0">
                <a:latin typeface="Arial" pitchFamily="18"/>
              </a:rPr>
              <a:t>SINGLE – </a:t>
            </a:r>
            <a:r>
              <a:rPr lang="en-US" sz="2000" dirty="0">
                <a:latin typeface="Arial" pitchFamily="18"/>
                <a:hlinkClick r:id="rId3"/>
              </a:rPr>
              <a:t>docs</a:t>
            </a:r>
            <a:endParaRPr lang="en-US" sz="2000" dirty="0">
              <a:latin typeface="Arial" pitchFamily="18"/>
            </a:endParaRPr>
          </a:p>
          <a:p>
            <a:pPr marL="342900" lvl="0" indent="-342900" algn="l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18"/>
              </a:rPr>
              <a:t>1 </a:t>
            </a:r>
            <a:r>
              <a:rPr lang="en-US" sz="2000" dirty="0" err="1">
                <a:latin typeface="Arial" pitchFamily="18"/>
              </a:rPr>
              <a:t>singur</a:t>
            </a:r>
            <a:r>
              <a:rPr lang="en-US" sz="2000" dirty="0">
                <a:latin typeface="Arial" pitchFamily="18"/>
              </a:rPr>
              <a:t> thread </a:t>
            </a:r>
            <a:r>
              <a:rPr lang="en-US" sz="2000" dirty="0" err="1">
                <a:latin typeface="Arial" pitchFamily="18"/>
              </a:rPr>
              <a:t>executa</a:t>
            </a:r>
            <a:r>
              <a:rPr lang="en-US" sz="2000" dirty="0">
                <a:latin typeface="Arial" pitchFamily="18"/>
              </a:rPr>
              <a:t> o </a:t>
            </a:r>
            <a:r>
              <a:rPr lang="en-US" sz="2000" dirty="0" err="1">
                <a:latin typeface="Arial" pitchFamily="18"/>
              </a:rPr>
              <a:t>regiune</a:t>
            </a:r>
            <a:r>
              <a:rPr lang="en-US" sz="2000" dirty="0">
                <a:latin typeface="Arial" pitchFamily="18"/>
              </a:rPr>
              <a:t> single</a:t>
            </a:r>
          </a:p>
          <a:p>
            <a:pPr marL="342900" lvl="0" indent="-342900" algn="l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18"/>
              </a:rPr>
              <a:t>util </a:t>
            </a:r>
            <a:r>
              <a:rPr lang="en-US" sz="2000" dirty="0" err="1">
                <a:latin typeface="Arial" pitchFamily="18"/>
              </a:rPr>
              <a:t>pentru</a:t>
            </a:r>
            <a:r>
              <a:rPr lang="en-US" sz="2000" dirty="0">
                <a:latin typeface="Arial" pitchFamily="18"/>
              </a:rPr>
              <a:t> zone non-thread safe</a:t>
            </a:r>
          </a:p>
          <a:p>
            <a:pPr marL="342900" lvl="0" indent="-342900" algn="l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itchFamily="18"/>
              </a:rPr>
              <a:t>restul</a:t>
            </a:r>
            <a:r>
              <a:rPr lang="en-US" sz="2000" dirty="0">
                <a:latin typeface="Arial" pitchFamily="18"/>
              </a:rPr>
              <a:t> thread-</a:t>
            </a:r>
            <a:r>
              <a:rPr lang="en-US" sz="2000" dirty="0" err="1">
                <a:latin typeface="Arial" pitchFamily="18"/>
              </a:rPr>
              <a:t>urilor</a:t>
            </a:r>
            <a:r>
              <a:rPr lang="en-US" sz="2000" dirty="0">
                <a:latin typeface="Arial" pitchFamily="18"/>
              </a:rPr>
              <a:t> </a:t>
            </a:r>
            <a:r>
              <a:rPr lang="en-US" sz="2000" dirty="0" err="1">
                <a:latin typeface="Arial" pitchFamily="18"/>
              </a:rPr>
              <a:t>asteapta</a:t>
            </a:r>
            <a:r>
              <a:rPr lang="en-US" sz="2000" dirty="0">
                <a:latin typeface="Arial" pitchFamily="18"/>
              </a:rPr>
              <a:t> </a:t>
            </a:r>
            <a:r>
              <a:rPr lang="en-US" sz="2000" dirty="0" err="1">
                <a:latin typeface="Arial" pitchFamily="18"/>
              </a:rPr>
              <a:t>terminarea</a:t>
            </a:r>
            <a:r>
              <a:rPr lang="en-US" sz="2000" dirty="0">
                <a:latin typeface="Arial" pitchFamily="18"/>
              </a:rPr>
              <a:t> SINGLE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Arial" pitchFamily="18"/>
              </a:rPr>
              <a:t>exceptie</a:t>
            </a:r>
            <a:r>
              <a:rPr lang="en-US" sz="1800" dirty="0">
                <a:latin typeface="Arial" pitchFamily="18"/>
              </a:rPr>
              <a:t> </a:t>
            </a:r>
            <a:r>
              <a:rPr lang="en-US" sz="1800" dirty="0" err="1">
                <a:latin typeface="Arial" pitchFamily="18"/>
              </a:rPr>
              <a:t>nowait</a:t>
            </a:r>
            <a:endParaRPr lang="en-US" sz="1800" dirty="0">
              <a:latin typeface="Arial" pitchFamily="18"/>
            </a:endParaRPr>
          </a:p>
          <a:p>
            <a:pPr lvl="0" algn="l"/>
            <a:endParaRPr lang="en-US" sz="2800" dirty="0">
              <a:latin typeface="Arial" pitchFamily="18"/>
            </a:endParaRPr>
          </a:p>
          <a:p>
            <a:pPr lvl="0" algn="l"/>
            <a:r>
              <a:rPr lang="en-US" i="1" dirty="0"/>
              <a:t>#pragma </a:t>
            </a:r>
            <a:r>
              <a:rPr lang="en-US" i="1" dirty="0" err="1"/>
              <a:t>omp</a:t>
            </a:r>
            <a:r>
              <a:rPr lang="en-US" i="1" dirty="0"/>
              <a:t> single [clause ...] </a:t>
            </a:r>
          </a:p>
          <a:p>
            <a:pPr lvl="0" algn="l"/>
            <a:r>
              <a:rPr lang="en-US" i="1" dirty="0"/>
              <a:t>	</a:t>
            </a:r>
            <a:r>
              <a:rPr lang="en-US" i="1" dirty="0" err="1"/>
              <a:t>structured_block</a:t>
            </a:r>
            <a:r>
              <a:rPr lang="en-US" i="1" dirty="0"/>
              <a:t> </a:t>
            </a:r>
            <a:br>
              <a:rPr lang="en-US" dirty="0"/>
            </a:br>
            <a:endParaRPr lang="en-US" i="1" dirty="0">
              <a:latin typeface="Arial" pitchFamily="1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1CCB1-F680-B249-8B25-57A152FDD55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8" y="191557"/>
            <a:ext cx="7020004" cy="984881"/>
          </a:xfrm>
        </p:spPr>
        <p:txBody>
          <a:bodyPr>
            <a:spAutoFit/>
          </a:bodyPr>
          <a:lstStyle/>
          <a:p>
            <a:pPr lvl="0"/>
            <a:r>
              <a:rPr lang="ro-RO" sz="3200"/>
              <a:t>Constructii de partajare a taskurilor/threadurilor</a:t>
            </a:r>
            <a:endParaRPr lang="en-US" sz="3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D3C457-4644-584B-A354-049AFAEE3AC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8" y="1367997"/>
            <a:ext cx="9072000" cy="4619210"/>
          </a:xfrm>
        </p:spPr>
        <p:txBody>
          <a:bodyPr>
            <a:spAutoFit/>
          </a:bodyPr>
          <a:lstStyle/>
          <a:p>
            <a:pPr lvl="0" algn="l"/>
            <a:r>
              <a:rPr lang="en-US" sz="2800">
                <a:latin typeface="Arial" pitchFamily="18"/>
              </a:rPr>
              <a:t>DIRECTIVE COMBINATE</a:t>
            </a:r>
          </a:p>
          <a:p>
            <a:pPr lvl="0" algn="l"/>
            <a:endParaRPr lang="ro-RO"/>
          </a:p>
          <a:p>
            <a:pPr lvl="0" algn="l"/>
            <a:r>
              <a:rPr lang="ro-RO" i="1"/>
              <a:t>#pragma omp parallel for \ </a:t>
            </a:r>
          </a:p>
          <a:p>
            <a:pPr lvl="0" algn="l"/>
            <a:r>
              <a:rPr lang="ro-RO" i="1"/>
              <a:t>	shared(a,b,c,chunk) private(i) \ </a:t>
            </a:r>
          </a:p>
          <a:p>
            <a:pPr lvl="0" algn="l"/>
            <a:r>
              <a:rPr lang="ro-RO" i="1"/>
              <a:t>	schedule(static,chunk) </a:t>
            </a:r>
          </a:p>
          <a:p>
            <a:pPr lvl="0" algn="l"/>
            <a:r>
              <a:rPr lang="ro-RO" i="1"/>
              <a:t>		for (i=0; i &lt; N; i++) </a:t>
            </a:r>
          </a:p>
          <a:p>
            <a:pPr lvl="0" algn="l"/>
            <a:r>
              <a:rPr lang="ro-RO" i="1"/>
              <a:t>			c[i] = a[i] + b[i]; </a:t>
            </a:r>
          </a:p>
          <a:p>
            <a:pPr lvl="0" algn="l"/>
            <a:r>
              <a:rPr lang="ro-RO" i="1"/>
              <a:t>} </a:t>
            </a:r>
            <a:br>
              <a:rPr lang="ro-RO"/>
            </a:br>
            <a:endParaRPr lang="en-US" i="1">
              <a:latin typeface="Arial" pitchFamily="1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3FA97-C001-B540-B1CF-00AA1EA5F80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8" y="191557"/>
            <a:ext cx="7020004" cy="984881"/>
          </a:xfrm>
        </p:spPr>
        <p:txBody>
          <a:bodyPr>
            <a:spAutoFit/>
          </a:bodyPr>
          <a:lstStyle/>
          <a:p>
            <a:pPr lvl="0"/>
            <a:r>
              <a:rPr lang="en-US" sz="3200"/>
              <a:t>Constructii de sincronizare </a:t>
            </a:r>
            <a:r>
              <a:rPr lang="ro-RO" sz="3200"/>
              <a:t>a taskurilor/threadurilor</a:t>
            </a:r>
            <a:endParaRPr lang="en-US" sz="3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BB6164-A2DC-A446-AAC9-7F360694631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8" y="1556421"/>
            <a:ext cx="7020004" cy="3533275"/>
          </a:xfrm>
        </p:spPr>
        <p:txBody>
          <a:bodyPr>
            <a:spAutoFit/>
          </a:bodyPr>
          <a:lstStyle/>
          <a:p>
            <a:pPr marL="457200" lvl="0" indent="-457200" algn="l">
              <a:spcAft>
                <a:spcPts val="550"/>
              </a:spcAft>
              <a:buSzPct val="100000"/>
              <a:buChar char="-"/>
            </a:pPr>
            <a:r>
              <a:rPr lang="en-US" sz="2000" dirty="0">
                <a:latin typeface="Arial" pitchFamily="18"/>
              </a:rPr>
              <a:t>MASTER – thread-ul 0 </a:t>
            </a:r>
            <a:r>
              <a:rPr lang="en-US" sz="2000" dirty="0" err="1">
                <a:latin typeface="Arial" pitchFamily="18"/>
              </a:rPr>
              <a:t>executa</a:t>
            </a:r>
            <a:r>
              <a:rPr lang="en-US" sz="2000" dirty="0">
                <a:latin typeface="Arial" pitchFamily="18"/>
              </a:rPr>
              <a:t> </a:t>
            </a:r>
            <a:r>
              <a:rPr lang="en-US" sz="2000" dirty="0" err="1">
                <a:latin typeface="Arial" pitchFamily="18"/>
              </a:rPr>
              <a:t>regiunea</a:t>
            </a:r>
            <a:endParaRPr lang="en-US" sz="2000" dirty="0">
              <a:latin typeface="Arial" pitchFamily="18"/>
            </a:endParaRPr>
          </a:p>
          <a:p>
            <a:pPr marL="457200" lvl="0" indent="-457200" algn="l">
              <a:spcAft>
                <a:spcPts val="550"/>
              </a:spcAft>
              <a:buSzPct val="100000"/>
              <a:buChar char="-"/>
            </a:pPr>
            <a:r>
              <a:rPr lang="en-US" sz="2000" dirty="0">
                <a:latin typeface="Arial" pitchFamily="18"/>
              </a:rPr>
              <a:t>CRITICAL – </a:t>
            </a:r>
            <a:r>
              <a:rPr lang="en-US" sz="2000" dirty="0" err="1">
                <a:latin typeface="Arial" pitchFamily="18"/>
              </a:rPr>
              <a:t>executie</a:t>
            </a:r>
            <a:r>
              <a:rPr lang="en-US" sz="2000" dirty="0">
                <a:latin typeface="Arial" pitchFamily="18"/>
              </a:rPr>
              <a:t> </a:t>
            </a:r>
            <a:r>
              <a:rPr lang="en-US" sz="2000" dirty="0" err="1">
                <a:latin typeface="Arial" pitchFamily="18"/>
              </a:rPr>
              <a:t>serializata</a:t>
            </a:r>
            <a:r>
              <a:rPr lang="en-US" sz="2000" dirty="0">
                <a:latin typeface="Arial" pitchFamily="18"/>
              </a:rPr>
              <a:t> a thread-</a:t>
            </a:r>
            <a:r>
              <a:rPr lang="en-US" sz="2000" dirty="0" err="1">
                <a:latin typeface="Arial" pitchFamily="18"/>
              </a:rPr>
              <a:t>urilor</a:t>
            </a:r>
            <a:endParaRPr lang="en-US" sz="2000" dirty="0">
              <a:latin typeface="Arial" pitchFamily="18"/>
            </a:endParaRPr>
          </a:p>
          <a:p>
            <a:pPr marL="457200" lvl="0" indent="-457200" algn="l">
              <a:spcAft>
                <a:spcPts val="550"/>
              </a:spcAft>
              <a:buSzPct val="100000"/>
              <a:buChar char="-"/>
            </a:pPr>
            <a:r>
              <a:rPr lang="en-US" sz="2000" dirty="0">
                <a:latin typeface="Arial" pitchFamily="18"/>
              </a:rPr>
              <a:t>BARRIER – </a:t>
            </a:r>
            <a:r>
              <a:rPr lang="en-US" sz="2000" dirty="0" err="1">
                <a:latin typeface="Arial" pitchFamily="18"/>
              </a:rPr>
              <a:t>asteapta</a:t>
            </a:r>
            <a:r>
              <a:rPr lang="en-US" sz="2000" dirty="0">
                <a:latin typeface="Arial" pitchFamily="18"/>
              </a:rPr>
              <a:t> </a:t>
            </a:r>
            <a:r>
              <a:rPr lang="en-US" sz="2000" dirty="0" err="1">
                <a:latin typeface="Arial" pitchFamily="18"/>
              </a:rPr>
              <a:t>toate</a:t>
            </a:r>
            <a:r>
              <a:rPr lang="en-US" sz="2000" dirty="0">
                <a:latin typeface="Arial" pitchFamily="18"/>
              </a:rPr>
              <a:t> thread-urile</a:t>
            </a:r>
          </a:p>
          <a:p>
            <a:pPr marL="457200" lvl="0" indent="-457200" algn="l">
              <a:spcAft>
                <a:spcPts val="550"/>
              </a:spcAft>
              <a:buSzPct val="100000"/>
              <a:buChar char="-"/>
            </a:pPr>
            <a:r>
              <a:rPr lang="en-US" sz="2000" dirty="0">
                <a:latin typeface="Arial" pitchFamily="18"/>
              </a:rPr>
              <a:t>ATOMIC – </a:t>
            </a:r>
            <a:r>
              <a:rPr lang="en-US" sz="2000" dirty="0" err="1">
                <a:latin typeface="Arial" pitchFamily="18"/>
              </a:rPr>
              <a:t>actualizare</a:t>
            </a:r>
            <a:r>
              <a:rPr lang="en-US" sz="2000" dirty="0">
                <a:latin typeface="Arial" pitchFamily="18"/>
              </a:rPr>
              <a:t> </a:t>
            </a:r>
            <a:r>
              <a:rPr lang="en-US" sz="2000" dirty="0" err="1">
                <a:latin typeface="Arial" pitchFamily="18"/>
              </a:rPr>
              <a:t>atomica</a:t>
            </a:r>
            <a:r>
              <a:rPr lang="en-US" sz="2000" dirty="0">
                <a:latin typeface="Arial" pitchFamily="18"/>
              </a:rPr>
              <a:t> a </a:t>
            </a:r>
            <a:r>
              <a:rPr lang="en-US" sz="2000" dirty="0" err="1">
                <a:latin typeface="Arial" pitchFamily="18"/>
              </a:rPr>
              <a:t>unei</a:t>
            </a:r>
            <a:r>
              <a:rPr lang="en-US" sz="2000" dirty="0">
                <a:latin typeface="Arial" pitchFamily="18"/>
              </a:rPr>
              <a:t> zone de </a:t>
            </a:r>
            <a:r>
              <a:rPr lang="en-US" sz="2000" dirty="0" err="1">
                <a:latin typeface="Arial" pitchFamily="18"/>
              </a:rPr>
              <a:t>memorie</a:t>
            </a:r>
            <a:endParaRPr lang="en-US" sz="2000" dirty="0">
              <a:latin typeface="Arial" pitchFamily="18"/>
            </a:endParaRPr>
          </a:p>
          <a:p>
            <a:pPr lvl="1" indent="0">
              <a:spcBef>
                <a:spcPts val="0"/>
              </a:spcBef>
              <a:buSzPct val="100000"/>
            </a:pPr>
            <a:r>
              <a:rPr lang="en-US" sz="1800" dirty="0">
                <a:latin typeface="Arial" pitchFamily="18"/>
              </a:rPr>
              <a:t>#pragma </a:t>
            </a:r>
            <a:r>
              <a:rPr lang="en-US" sz="1800" dirty="0" err="1">
                <a:latin typeface="Arial" pitchFamily="18"/>
              </a:rPr>
              <a:t>omp</a:t>
            </a:r>
            <a:r>
              <a:rPr lang="en-US" sz="1800" dirty="0">
                <a:latin typeface="Arial" pitchFamily="18"/>
              </a:rPr>
              <a:t> atomic</a:t>
            </a:r>
          </a:p>
          <a:p>
            <a:pPr lvl="1" indent="0">
              <a:spcBef>
                <a:spcPts val="0"/>
              </a:spcBef>
              <a:buSzPct val="100000"/>
            </a:pPr>
            <a:r>
              <a:rPr lang="en-US" sz="1800" dirty="0">
                <a:latin typeface="Arial" pitchFamily="18"/>
              </a:rPr>
              <a:t>sum += a[</a:t>
            </a:r>
            <a:r>
              <a:rPr lang="en-US" sz="1800" dirty="0" err="1">
                <a:latin typeface="Arial" pitchFamily="18"/>
              </a:rPr>
              <a:t>i</a:t>
            </a:r>
            <a:r>
              <a:rPr lang="en-US" sz="1800" dirty="0">
                <a:latin typeface="Arial" pitchFamily="18"/>
              </a:rPr>
              <a:t>]</a:t>
            </a:r>
          </a:p>
          <a:p>
            <a:pPr lvl="1" indent="0">
              <a:spcBef>
                <a:spcPts val="0"/>
              </a:spcBef>
              <a:buSzPct val="100000"/>
            </a:pPr>
            <a:endParaRPr lang="en-US" sz="1800" dirty="0">
              <a:latin typeface="Arial" pitchFamily="18"/>
            </a:endParaRPr>
          </a:p>
          <a:p>
            <a:pPr marL="457200" lvl="0" indent="-457200" algn="l">
              <a:spcAft>
                <a:spcPts val="550"/>
              </a:spcAft>
              <a:buSzPct val="100000"/>
              <a:buChar char="-"/>
            </a:pPr>
            <a:r>
              <a:rPr lang="en-US" sz="2000" dirty="0">
                <a:latin typeface="Arial" pitchFamily="18"/>
              </a:rPr>
              <a:t>ORDERED – </a:t>
            </a:r>
            <a:r>
              <a:rPr lang="en-US" sz="2000" dirty="0" err="1">
                <a:latin typeface="Arial" pitchFamily="18"/>
              </a:rPr>
              <a:t>asigura</a:t>
            </a:r>
            <a:r>
              <a:rPr lang="en-US" sz="2000" dirty="0">
                <a:latin typeface="Arial" pitchFamily="18"/>
              </a:rPr>
              <a:t> </a:t>
            </a:r>
            <a:r>
              <a:rPr lang="en-US" sz="2000" dirty="0" err="1">
                <a:latin typeface="Arial" pitchFamily="18"/>
              </a:rPr>
              <a:t>executia</a:t>
            </a:r>
            <a:r>
              <a:rPr lang="en-US" sz="2000" dirty="0">
                <a:latin typeface="Arial" pitchFamily="18"/>
              </a:rPr>
              <a:t> </a:t>
            </a:r>
            <a:r>
              <a:rPr lang="en-US" sz="2000" dirty="0" err="1">
                <a:latin typeface="Arial" pitchFamily="18"/>
              </a:rPr>
              <a:t>fireasca</a:t>
            </a:r>
            <a:r>
              <a:rPr lang="en-US" sz="2000" dirty="0">
                <a:latin typeface="Arial" pitchFamily="18"/>
              </a:rPr>
              <a:t> a chunk-</a:t>
            </a:r>
            <a:r>
              <a:rPr lang="en-US" sz="2000" dirty="0" err="1">
                <a:latin typeface="Arial" pitchFamily="18"/>
              </a:rPr>
              <a:t>urilor</a:t>
            </a:r>
            <a:r>
              <a:rPr lang="en-US" sz="2000" dirty="0">
                <a:latin typeface="Arial" pitchFamily="18"/>
              </a:rPr>
              <a:t> </a:t>
            </a:r>
            <a:r>
              <a:rPr lang="en-US" sz="2000" dirty="0" err="1">
                <a:latin typeface="Arial" pitchFamily="18"/>
              </a:rPr>
              <a:t>unui</a:t>
            </a:r>
            <a:r>
              <a:rPr lang="en-US" sz="2000" dirty="0">
                <a:latin typeface="Arial" pitchFamily="18"/>
              </a:rPr>
              <a:t> for</a:t>
            </a:r>
          </a:p>
          <a:p>
            <a:pPr lvl="1" indent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US" sz="1800" dirty="0">
                <a:latin typeface="Arial" pitchFamily="18"/>
              </a:rPr>
              <a:t># pragma </a:t>
            </a:r>
            <a:r>
              <a:rPr lang="en-US" sz="1800" dirty="0" err="1">
                <a:latin typeface="Arial" pitchFamily="18"/>
              </a:rPr>
              <a:t>omp</a:t>
            </a:r>
            <a:r>
              <a:rPr lang="en-US" sz="1800" dirty="0">
                <a:latin typeface="Arial" pitchFamily="18"/>
              </a:rPr>
              <a:t> for ordered schedule(static, chunk)</a:t>
            </a:r>
          </a:p>
          <a:p>
            <a:pPr lvl="1" indent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US" sz="1800" dirty="0">
                <a:latin typeface="Arial" pitchFamily="18"/>
              </a:rPr>
              <a:t>chunk0, chunk1, chunk2...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0867-7445-444B-A3EE-52D409AF6FE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8" y="437778"/>
            <a:ext cx="7020004" cy="492440"/>
          </a:xfrm>
        </p:spPr>
        <p:txBody>
          <a:bodyPr anchorCtr="1">
            <a:spAutoFit/>
          </a:bodyPr>
          <a:lstStyle/>
          <a:p>
            <a:pPr lvl="0" algn="ctr"/>
            <a:r>
              <a:rPr lang="ro-RO" sz="3200"/>
              <a:t>Copii locale ale variabilelor globale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67250A-07DD-5F48-A627-1874A6A12CA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644822" y="2404323"/>
            <a:ext cx="7020004" cy="1482452"/>
          </a:xfrm>
        </p:spPr>
        <p:txBody>
          <a:bodyPr>
            <a:spAutoFit/>
          </a:bodyPr>
          <a:lstStyle/>
          <a:p>
            <a:pPr lvl="0" algn="l"/>
            <a:r>
              <a:rPr lang="en-US">
                <a:latin typeface="Arial" pitchFamily="18"/>
              </a:rPr>
              <a:t>THREADPRIVATE</a:t>
            </a:r>
          </a:p>
          <a:p>
            <a:pPr lvl="0" algn="l"/>
            <a:endParaRPr lang="en-US">
              <a:latin typeface="Arial" pitchFamily="18"/>
            </a:endParaRPr>
          </a:p>
          <a:p>
            <a:pPr lvl="0" algn="l"/>
            <a:r>
              <a:rPr lang="ro-RO" i="1"/>
              <a:t>#pragma omp threadprivate (list)</a:t>
            </a:r>
            <a:endParaRPr lang="en-US" i="1">
              <a:latin typeface="Arial" pitchFamily="1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BFD60-C781-3749-AF23-316F1B9668F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8" y="437778"/>
            <a:ext cx="7020004" cy="492440"/>
          </a:xfrm>
        </p:spPr>
        <p:txBody>
          <a:bodyPr>
            <a:spAutoFit/>
          </a:bodyPr>
          <a:lstStyle/>
          <a:p>
            <a:pPr lvl="0"/>
            <a:r>
              <a:rPr lang="ro-RO" sz="3200"/>
              <a:t>Contextul variabilelor si al datelor</a:t>
            </a:r>
            <a:endParaRPr lang="en-US" sz="3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1C05A-FA12-3E4E-8505-E40878F86DB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8" y="1501142"/>
            <a:ext cx="7020004" cy="3077766"/>
          </a:xfrm>
        </p:spPr>
        <p:txBody>
          <a:bodyPr>
            <a:spAutoFit/>
          </a:bodyPr>
          <a:lstStyle/>
          <a:p>
            <a:pPr marL="457200" lvl="0" indent="-457200" algn="l">
              <a:buSzPct val="100000"/>
              <a:buChar char="-"/>
            </a:pPr>
            <a:r>
              <a:rPr lang="ro-RO" sz="2000" dirty="0"/>
              <a:t>PRIVATE – </a:t>
            </a:r>
            <a:r>
              <a:rPr lang="ro-RO" sz="2000" dirty="0" err="1"/>
              <a:t>referinta</a:t>
            </a:r>
            <a:r>
              <a:rPr lang="ro-RO" sz="2000" dirty="0"/>
              <a:t> globala -&gt; </a:t>
            </a:r>
            <a:r>
              <a:rPr lang="ro-RO" sz="2000" dirty="0" err="1"/>
              <a:t>referinta</a:t>
            </a:r>
            <a:r>
              <a:rPr lang="ro-RO" sz="2000" dirty="0"/>
              <a:t> locala</a:t>
            </a:r>
          </a:p>
          <a:p>
            <a:pPr marL="457200" lvl="0" indent="-457200" algn="l">
              <a:buSzPct val="100000"/>
              <a:buChar char="-"/>
            </a:pPr>
            <a:r>
              <a:rPr lang="ro-RO" sz="2000" dirty="0"/>
              <a:t>FIRSTPRIVATE – la fel ca private + </a:t>
            </a:r>
            <a:r>
              <a:rPr lang="ro-RO" sz="2000" dirty="0" err="1"/>
              <a:t>initializare</a:t>
            </a:r>
            <a:endParaRPr lang="ro-RO" sz="2000" dirty="0"/>
          </a:p>
          <a:p>
            <a:pPr marL="457200" lvl="0" indent="-457200" algn="l">
              <a:buSzPct val="100000"/>
              <a:buChar char="-"/>
            </a:pPr>
            <a:r>
              <a:rPr lang="ro-RO" sz="2000" dirty="0"/>
              <a:t>LASTPRIVATE – la fel ca private + update global</a:t>
            </a:r>
          </a:p>
          <a:p>
            <a:pPr marL="457200" lvl="0" indent="-457200" algn="l">
              <a:buSzPct val="100000"/>
              <a:buChar char="-"/>
            </a:pPr>
            <a:r>
              <a:rPr lang="ro-RO" sz="2000" dirty="0"/>
              <a:t>SHARED – </a:t>
            </a:r>
            <a:r>
              <a:rPr lang="ro-RO" sz="2000" dirty="0" err="1"/>
              <a:t>pastreaza</a:t>
            </a:r>
            <a:r>
              <a:rPr lang="ro-RO" sz="2000" dirty="0"/>
              <a:t> </a:t>
            </a:r>
            <a:r>
              <a:rPr lang="ro-RO" sz="2000" dirty="0" err="1"/>
              <a:t>referina</a:t>
            </a:r>
            <a:r>
              <a:rPr lang="ro-RO" sz="2000" dirty="0"/>
              <a:t> globala</a:t>
            </a:r>
          </a:p>
          <a:p>
            <a:pPr marL="457200" lvl="0" indent="-457200" algn="l">
              <a:buSzPct val="100000"/>
              <a:buChar char="-"/>
            </a:pPr>
            <a:r>
              <a:rPr lang="ro-RO" sz="2000" dirty="0"/>
              <a:t>DEFAULT – specifica comportamentul </a:t>
            </a:r>
            <a:r>
              <a:rPr lang="ro-RO" sz="2000" dirty="0" err="1"/>
              <a:t>implific</a:t>
            </a:r>
            <a:endParaRPr lang="ro-RO" sz="2000" dirty="0"/>
          </a:p>
          <a:p>
            <a:pPr marL="457200" lvl="0" indent="-457200" algn="l">
              <a:buSzPct val="100000"/>
              <a:buChar char="-"/>
            </a:pPr>
            <a:r>
              <a:rPr lang="ro-RO" sz="2000" dirty="0"/>
              <a:t>REDUCTION – </a:t>
            </a:r>
            <a:r>
              <a:rPr lang="ro-RO" sz="2000" dirty="0" err="1"/>
              <a:t>reduction</a:t>
            </a:r>
            <a:r>
              <a:rPr lang="ro-RO" sz="2000" dirty="0"/>
              <a:t>(+:</a:t>
            </a:r>
            <a:r>
              <a:rPr lang="ro-RO" sz="2000" dirty="0" err="1"/>
              <a:t>sum</a:t>
            </a:r>
            <a:r>
              <a:rPr lang="ro-RO" sz="2000" dirty="0"/>
              <a:t>)</a:t>
            </a:r>
          </a:p>
          <a:p>
            <a:pPr marL="457200" lvl="0" indent="-457200" algn="l">
              <a:buSzPct val="100000"/>
              <a:buChar char="-"/>
            </a:pPr>
            <a:r>
              <a:rPr lang="ro-RO" sz="2000" dirty="0"/>
              <a:t>COPYIN – </a:t>
            </a:r>
            <a:r>
              <a:rPr lang="ro-RO" sz="2000" dirty="0" err="1"/>
              <a:t>copiaza</a:t>
            </a:r>
            <a:r>
              <a:rPr lang="ro-RO" sz="2000" dirty="0"/>
              <a:t> valoarea globala local</a:t>
            </a:r>
            <a:endParaRPr lang="en-US" sz="2000" dirty="0">
              <a:latin typeface="Arial" pitchFamily="1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8434A-A84A-ED45-8385-9D66FE3A0EE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Task-uri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C4876-9D01-364B-980B-DE2A3F6CC66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8" y="1583996"/>
            <a:ext cx="9072000" cy="4086554"/>
          </a:xfrm>
        </p:spPr>
        <p:txBody>
          <a:bodyPr/>
          <a:lstStyle/>
          <a:p>
            <a:pPr marL="457200" lvl="0" indent="-457200">
              <a:lnSpc>
                <a:spcPct val="90000"/>
              </a:lnSpc>
              <a:buAutoNum type="arabicPeriod"/>
            </a:pPr>
            <a:r>
              <a:rPr lang="ro-RO" sz="2000" dirty="0" err="1"/>
              <a:t>Scrieti</a:t>
            </a:r>
            <a:r>
              <a:rPr lang="ro-RO" sz="2000" dirty="0"/>
              <a:t> un program paralel in care sa </a:t>
            </a:r>
            <a:r>
              <a:rPr lang="ro-RO" sz="2000" dirty="0" err="1"/>
              <a:t>folositi</a:t>
            </a:r>
            <a:r>
              <a:rPr lang="ro-RO" sz="2000" dirty="0"/>
              <a:t> SECTIONS. </a:t>
            </a:r>
            <a:r>
              <a:rPr lang="ro-RO" sz="2000" dirty="0" err="1"/>
              <a:t>Afisati</a:t>
            </a:r>
            <a:r>
              <a:rPr lang="ro-RO" sz="2000" dirty="0"/>
              <a:t> </a:t>
            </a:r>
            <a:r>
              <a:rPr lang="ro-RO" sz="2000" dirty="0" err="1"/>
              <a:t>thread-id</a:t>
            </a:r>
            <a:r>
              <a:rPr lang="ro-RO" sz="2000" dirty="0"/>
              <a:t> in cadrul programului. Ce </a:t>
            </a:r>
            <a:r>
              <a:rPr lang="ro-RO" sz="2000" dirty="0" err="1"/>
              <a:t>observati</a:t>
            </a:r>
            <a:r>
              <a:rPr lang="ro-RO" sz="2000" dirty="0"/>
              <a:t>?</a:t>
            </a:r>
          </a:p>
          <a:p>
            <a:pPr marL="457200" lvl="0" indent="-457200">
              <a:lnSpc>
                <a:spcPct val="90000"/>
              </a:lnSpc>
              <a:buAutoNum type="arabicPeriod"/>
            </a:pPr>
            <a:r>
              <a:rPr lang="ro-RO" sz="2000" dirty="0" err="1"/>
              <a:t>Modificati</a:t>
            </a:r>
            <a:r>
              <a:rPr lang="ro-RO" sz="2000" dirty="0"/>
              <a:t> programul </a:t>
            </a:r>
            <a:r>
              <a:rPr lang="ro-RO" sz="2000" dirty="0" err="1"/>
              <a:t>ex_sections.c</a:t>
            </a:r>
            <a:r>
              <a:rPr lang="ro-RO" sz="2000" dirty="0"/>
              <a:t> pentru a beneficia de </a:t>
            </a:r>
            <a:r>
              <a:rPr lang="ro-RO" sz="2000" dirty="0" err="1"/>
              <a:t>OpenMP</a:t>
            </a:r>
            <a:r>
              <a:rPr lang="ro-RO" sz="2000" dirty="0"/>
              <a:t> </a:t>
            </a:r>
            <a:r>
              <a:rPr lang="ro-RO" sz="2000" dirty="0" err="1"/>
              <a:t>sections</a:t>
            </a:r>
            <a:r>
              <a:rPr lang="ro-RO" sz="2000" dirty="0"/>
              <a:t>.</a:t>
            </a:r>
          </a:p>
          <a:p>
            <a:pPr marL="457200" lvl="0" indent="-457200">
              <a:lnSpc>
                <a:spcPct val="90000"/>
              </a:lnSpc>
              <a:buFont typeface="+mj-lt"/>
              <a:buAutoNum type="arabicPeriod"/>
            </a:pPr>
            <a:r>
              <a:rPr lang="ro-RO" sz="2000" dirty="0" err="1"/>
              <a:t>Aplicati</a:t>
            </a:r>
            <a:r>
              <a:rPr lang="ro-RO" sz="2000" dirty="0"/>
              <a:t> lucrurile </a:t>
            </a:r>
            <a:r>
              <a:rPr lang="ro-RO" sz="2000" dirty="0" err="1"/>
              <a:t>invatate</a:t>
            </a:r>
            <a:r>
              <a:rPr lang="ro-RO" sz="2000" dirty="0"/>
              <a:t> in acest laborator pentru a </a:t>
            </a:r>
            <a:r>
              <a:rPr lang="ro-RO" sz="2000" dirty="0" err="1"/>
              <a:t>imbunatati</a:t>
            </a:r>
            <a:r>
              <a:rPr lang="ro-RO" sz="2000" dirty="0"/>
              <a:t> performantele:</a:t>
            </a:r>
          </a:p>
          <a:p>
            <a:pPr marL="914400" lvl="2" indent="-457200" hangingPunct="0">
              <a:lnSpc>
                <a:spcPct val="80000"/>
              </a:lnSpc>
              <a:spcBef>
                <a:spcPts val="0"/>
              </a:spcBef>
              <a:spcAft>
                <a:spcPts val="1150"/>
              </a:spcAft>
              <a:buSzPct val="100000"/>
              <a:buFont typeface="+mj-lt"/>
              <a:buAutoNum type="arabicPeriod"/>
            </a:pPr>
            <a:r>
              <a:rPr lang="en-US" dirty="0">
                <a:latin typeface="Liberation Sans" pitchFamily="34"/>
              </a:rPr>
              <a:t> </a:t>
            </a:r>
            <a:r>
              <a:rPr lang="en-US" dirty="0" err="1">
                <a:latin typeface="Liberation Sans" pitchFamily="34"/>
              </a:rPr>
              <a:t>Inmultirii</a:t>
            </a:r>
            <a:r>
              <a:rPr lang="en-US" dirty="0">
                <a:latin typeface="Liberation Sans" pitchFamily="34"/>
              </a:rPr>
              <a:t> </a:t>
            </a:r>
            <a:r>
              <a:rPr lang="en-US" dirty="0" err="1">
                <a:latin typeface="Liberation Sans" pitchFamily="34"/>
              </a:rPr>
              <a:t>unei</a:t>
            </a:r>
            <a:r>
              <a:rPr lang="en-US" dirty="0">
                <a:latin typeface="Liberation Sans" pitchFamily="34"/>
              </a:rPr>
              <a:t> </a:t>
            </a:r>
            <a:r>
              <a:rPr lang="en-US" dirty="0" err="1">
                <a:latin typeface="Liberation Sans" pitchFamily="34"/>
              </a:rPr>
              <a:t>matrice</a:t>
            </a:r>
            <a:r>
              <a:rPr lang="en-US" dirty="0">
                <a:latin typeface="Liberation Sans" pitchFamily="34"/>
              </a:rPr>
              <a:t> cu un vector - </a:t>
            </a:r>
            <a:r>
              <a:rPr lang="en-US" dirty="0">
                <a:latin typeface="Liberation Sans" pitchFamily="34"/>
                <a:hlinkClick r:id="rId3"/>
              </a:rPr>
              <a:t>docs</a:t>
            </a:r>
            <a:r>
              <a:rPr lang="en-US" dirty="0">
                <a:latin typeface="Liberation Sans" pitchFamily="34"/>
              </a:rPr>
              <a:t> </a:t>
            </a:r>
          </a:p>
          <a:p>
            <a:pPr marL="914400" lvl="2" indent="-457200" hangingPunct="0">
              <a:lnSpc>
                <a:spcPct val="80000"/>
              </a:lnSpc>
              <a:spcBef>
                <a:spcPts val="0"/>
              </a:spcBef>
              <a:spcAft>
                <a:spcPts val="1150"/>
              </a:spcAft>
              <a:buSzPct val="100000"/>
              <a:buFont typeface="+mj-lt"/>
              <a:buAutoNum type="arabicPeriod"/>
            </a:pPr>
            <a:r>
              <a:rPr lang="en-US" dirty="0">
                <a:latin typeface="Liberation Sans" pitchFamily="34"/>
              </a:rPr>
              <a:t> </a:t>
            </a:r>
            <a:r>
              <a:rPr lang="en-US" dirty="0" err="1">
                <a:latin typeface="Liberation Sans" pitchFamily="34"/>
              </a:rPr>
              <a:t>Inmultirii</a:t>
            </a:r>
            <a:r>
              <a:rPr lang="en-US" dirty="0">
                <a:latin typeface="Liberation Sans" pitchFamily="34"/>
              </a:rPr>
              <a:t> a </a:t>
            </a:r>
            <a:r>
              <a:rPr lang="en-US" dirty="0" err="1">
                <a:latin typeface="Liberation Sans" pitchFamily="34"/>
              </a:rPr>
              <a:t>doua</a:t>
            </a:r>
            <a:r>
              <a:rPr lang="en-US" dirty="0">
                <a:latin typeface="Liberation Sans" pitchFamily="34"/>
              </a:rPr>
              <a:t> </a:t>
            </a:r>
            <a:r>
              <a:rPr lang="en-US" dirty="0" err="1">
                <a:latin typeface="Liberation Sans" pitchFamily="34"/>
              </a:rPr>
              <a:t>matrice</a:t>
            </a:r>
            <a:r>
              <a:rPr lang="en-US" dirty="0">
                <a:latin typeface="Liberation Sans" pitchFamily="34"/>
              </a:rPr>
              <a:t> - </a:t>
            </a:r>
            <a:r>
              <a:rPr lang="en-US" dirty="0">
                <a:latin typeface="Liberation Sans" pitchFamily="34"/>
                <a:hlinkClick r:id="rId4"/>
              </a:rPr>
              <a:t>docs</a:t>
            </a:r>
            <a:r>
              <a:rPr lang="en-US" dirty="0">
                <a:latin typeface="Liberation Sans" pitchFamily="34"/>
              </a:rPr>
              <a:t> </a:t>
            </a:r>
            <a:endParaRPr lang="en-US" sz="2400" dirty="0">
              <a:latin typeface="Liberation Sans" pitchFamily="34"/>
            </a:endParaRPr>
          </a:p>
          <a:p>
            <a:pPr marL="914400" lvl="2" indent="-457200" hangingPunct="0">
              <a:lnSpc>
                <a:spcPct val="80000"/>
              </a:lnSpc>
              <a:spcBef>
                <a:spcPts val="0"/>
              </a:spcBef>
              <a:spcAft>
                <a:spcPts val="1150"/>
              </a:spcAft>
              <a:buSzPct val="100000"/>
              <a:buFont typeface="+mj-lt"/>
              <a:buAutoNum type="arabicPeriod"/>
            </a:pPr>
            <a:r>
              <a:rPr lang="en-US" dirty="0" err="1">
                <a:latin typeface="Liberation Sans" pitchFamily="34"/>
              </a:rPr>
              <a:t>Legat</a:t>
            </a:r>
            <a:r>
              <a:rPr lang="en-US" dirty="0">
                <a:latin typeface="Liberation Sans" pitchFamily="34"/>
              </a:rPr>
              <a:t> de </a:t>
            </a:r>
            <a:r>
              <a:rPr lang="en-US" dirty="0" err="1">
                <a:latin typeface="Liberation Sans" pitchFamily="34"/>
              </a:rPr>
              <a:t>lucrurile</a:t>
            </a:r>
            <a:r>
              <a:rPr lang="en-US" dirty="0">
                <a:latin typeface="Liberation Sans" pitchFamily="34"/>
              </a:rPr>
              <a:t> </a:t>
            </a:r>
            <a:r>
              <a:rPr lang="en-US" dirty="0" err="1">
                <a:latin typeface="Liberation Sans" pitchFamily="34"/>
              </a:rPr>
              <a:t>invatate</a:t>
            </a:r>
            <a:r>
              <a:rPr lang="en-US" dirty="0">
                <a:latin typeface="Liberation Sans" pitchFamily="34"/>
              </a:rPr>
              <a:t> in </a:t>
            </a:r>
            <a:r>
              <a:rPr lang="en-US" dirty="0" err="1">
                <a:latin typeface="Liberation Sans" pitchFamily="34"/>
              </a:rPr>
              <a:t>laboratorul</a:t>
            </a:r>
            <a:r>
              <a:rPr lang="en-US" dirty="0">
                <a:latin typeface="Liberation Sans" pitchFamily="34"/>
              </a:rPr>
              <a:t> precedent, </a:t>
            </a:r>
            <a:r>
              <a:rPr lang="en-US" dirty="0" err="1">
                <a:latin typeface="Liberation Sans" pitchFamily="34"/>
              </a:rPr>
              <a:t>variati</a:t>
            </a:r>
            <a:r>
              <a:rPr lang="en-US" dirty="0">
                <a:latin typeface="Liberation Sans" pitchFamily="34"/>
              </a:rPr>
              <a:t> </a:t>
            </a:r>
            <a:r>
              <a:rPr lang="en-US" dirty="0" err="1">
                <a:latin typeface="Liberation Sans" pitchFamily="34"/>
              </a:rPr>
              <a:t>tipurile</a:t>
            </a:r>
            <a:r>
              <a:rPr lang="en-US" dirty="0">
                <a:latin typeface="Liberation Sans" pitchFamily="34"/>
              </a:rPr>
              <a:t> de </a:t>
            </a:r>
            <a:r>
              <a:rPr lang="en-US" dirty="0" err="1">
                <a:latin typeface="Liberation Sans" pitchFamily="34"/>
              </a:rPr>
              <a:t>planificare</a:t>
            </a:r>
            <a:r>
              <a:rPr lang="en-US" dirty="0">
                <a:latin typeface="Liberation Sans" pitchFamily="34"/>
              </a:rPr>
              <a:t> in </a:t>
            </a:r>
            <a:r>
              <a:rPr lang="en-US" dirty="0" err="1">
                <a:latin typeface="Liberation Sans" pitchFamily="34"/>
              </a:rPr>
              <a:t>cadrul</a:t>
            </a:r>
            <a:r>
              <a:rPr lang="en-US" dirty="0">
                <a:latin typeface="Liberation Sans" pitchFamily="34"/>
              </a:rPr>
              <a:t> </a:t>
            </a:r>
            <a:r>
              <a:rPr lang="en-US" dirty="0" err="1">
                <a:latin typeface="Liberation Sans" pitchFamily="34"/>
              </a:rPr>
              <a:t>celor</a:t>
            </a:r>
            <a:r>
              <a:rPr lang="en-US" dirty="0">
                <a:latin typeface="Liberation Sans" pitchFamily="34"/>
              </a:rPr>
              <a:t> 2 </a:t>
            </a:r>
            <a:r>
              <a:rPr lang="en-US" dirty="0" err="1">
                <a:latin typeface="Liberation Sans" pitchFamily="34"/>
              </a:rPr>
              <a:t>probleme</a:t>
            </a:r>
            <a:r>
              <a:rPr lang="en-US" dirty="0">
                <a:latin typeface="Liberation Sans" pitchFamily="34"/>
              </a:rPr>
              <a:t> </a:t>
            </a:r>
            <a:r>
              <a:rPr lang="en-US" dirty="0" err="1">
                <a:latin typeface="Liberation Sans" pitchFamily="34"/>
              </a:rPr>
              <a:t>si</a:t>
            </a:r>
            <a:r>
              <a:rPr lang="en-US" dirty="0">
                <a:latin typeface="Liberation Sans" pitchFamily="34"/>
              </a:rPr>
              <a:t> </a:t>
            </a:r>
            <a:r>
              <a:rPr lang="en-US" dirty="0" err="1">
                <a:latin typeface="Liberation Sans" pitchFamily="34"/>
              </a:rPr>
              <a:t>observati</a:t>
            </a:r>
            <a:r>
              <a:rPr lang="en-US" dirty="0">
                <a:latin typeface="Liberation Sans" pitchFamily="34"/>
              </a:rPr>
              <a:t> </a:t>
            </a:r>
            <a:r>
              <a:rPr lang="en-US" dirty="0" err="1">
                <a:latin typeface="Liberation Sans" pitchFamily="34"/>
              </a:rPr>
              <a:t>modificarile</a:t>
            </a:r>
            <a:r>
              <a:rPr lang="en-US" dirty="0">
                <a:latin typeface="Liberation Sans" pitchFamily="34"/>
              </a:rPr>
              <a:t> </a:t>
            </a:r>
            <a:r>
              <a:rPr lang="en-US" dirty="0" err="1">
                <a:latin typeface="Liberation Sans" pitchFamily="34"/>
              </a:rPr>
              <a:t>performantelor</a:t>
            </a:r>
            <a:r>
              <a:rPr lang="en-US" dirty="0">
                <a:latin typeface="Liberation Sans" pitchFamily="34"/>
              </a:rPr>
              <a:t>.</a:t>
            </a:r>
          </a:p>
          <a:p>
            <a:pPr marL="0" lvl="1" indent="0" hangingPunct="0">
              <a:lnSpc>
                <a:spcPct val="80000"/>
              </a:lnSpc>
              <a:spcBef>
                <a:spcPts val="0"/>
              </a:spcBef>
              <a:spcAft>
                <a:spcPts val="1150"/>
              </a:spcAft>
            </a:pPr>
            <a:endParaRPr lang="en-US" sz="2600" dirty="0">
              <a:latin typeface="Liberation Sans" pitchFamily="3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rightBl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8720</TotalTime>
  <Words>423</Words>
  <Application>Microsoft Macintosh PowerPoint</Application>
  <PresentationFormat>Widescreen</PresentationFormat>
  <Paragraphs>76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Liberation Sans</vt:lpstr>
      <vt:lpstr>BrightBlue</vt:lpstr>
      <vt:lpstr>PowerPoint Presentation</vt:lpstr>
      <vt:lpstr>Sumar</vt:lpstr>
      <vt:lpstr>Constructii de partajare a taskurilor/threadurilor</vt:lpstr>
      <vt:lpstr>Constructii de partajare a taskurilor/threadurilor</vt:lpstr>
      <vt:lpstr>Constructii de partajare a taskurilor/threadurilor</vt:lpstr>
      <vt:lpstr>Constructii de sincronizare a taskurilor/threadurilor</vt:lpstr>
      <vt:lpstr>Copii locale ale variabilelor globale</vt:lpstr>
      <vt:lpstr>Contextul variabilelor si al datelor</vt:lpstr>
      <vt:lpstr>Task-uri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Bright Blue</dc:title>
  <cp:lastModifiedBy>Razvan Dobre</cp:lastModifiedBy>
  <cp:revision>14</cp:revision>
  <cp:lastPrinted>2019-10-09T02:33:37Z</cp:lastPrinted>
  <dcterms:created xsi:type="dcterms:W3CDTF">2019-10-07T21:20:30Z</dcterms:created>
  <dcterms:modified xsi:type="dcterms:W3CDTF">2020-10-21T08:52:19Z</dcterms:modified>
</cp:coreProperties>
</file>