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5670550"/>
  <p:notesSz cx="7559675" cy="10691813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6"/>
    <p:restoredTop sz="94728"/>
  </p:normalViewPr>
  <p:slideViewPr>
    <p:cSldViewPr snapToGrid="0" snapToObjects="1">
      <p:cViewPr varScale="1">
        <p:scale>
          <a:sx n="256" d="100"/>
          <a:sy n="256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414F36-E6AC-6943-8E54-ABBB7C1B532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52A03-B849-DC48-BA4E-B05538C0C66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729D0-747F-F242-A2FD-33BCFBD9300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1E5AC-2384-0B4E-AB22-A1B20D1FC44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3893B8-08D6-0841-A28F-4FD30151A2D1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22220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B966C6-BD5B-EE43-83D3-A74A0D0B68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9998" y="899998"/>
            <a:ext cx="6119996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ADE8BD-3481-9E42-BE2C-04BE8D9314B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19998" y="4679999"/>
            <a:ext cx="6119996" cy="503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E38C15E-8C7C-7B4D-8187-0DD3D82BA71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F706E-01F3-6D4E-87CB-7B063F31ED8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8C339-A63D-D943-81C0-1AE7E00F656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3938B-95BD-3E4D-97E5-E05CD03C992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CF641A56-B880-B447-B8AE-C5771DD262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8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5955B3D-13D1-1447-91EE-28D3EFE4CC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F958DF-F0F3-3D43-83A3-DEB73A47B38E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1B3B5CD-8ED3-514C-84A7-805B4290AB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0" y="900117"/>
            <a:ext cx="6119814" cy="3441701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89012F4-7F4C-9A44-B4AA-ED29F2542A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>
            <a:spAutoFit/>
          </a:bodyPr>
          <a:lstStyle/>
          <a:p>
            <a:endParaRPr lang="en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789BDC6-2ACD-154B-BEA6-F380F02DA5B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FC5A3F1-4BE4-BB42-A0FD-A1C11460A676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2ABD525-6301-AA46-AC71-05328AE2A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0" y="900117"/>
            <a:ext cx="6119814" cy="3441701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FA3E7AC-F27B-A945-B95E-2C318CBB8C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20CC5DB-9EE1-644A-99BC-F43A24A15C8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364659-8A5B-EB42-8750-355C72D2B437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EC48BB1-B77A-DE41-A1DB-2467DD6416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0" y="900117"/>
            <a:ext cx="6119814" cy="3441701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A58368EE-9A38-6744-B66A-EF895EB85F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7F8A9E7-D1CB-664A-A77C-AECB114993E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D61130C-2ADF-DB40-80DF-50B5668D0BBD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1B7801B-9043-6347-9554-B28831D8C8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8143F95-462B-DE4A-916C-A46B2E70DC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C7362F4-2050-B442-809E-AFEBF3C792E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A4AB26-B183-C141-A51D-985F8447AB88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38C51ECC-D34D-B041-8FB8-1E55C669A2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A1ED028-49F5-A640-A192-185E5B7139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2E5DEF5-C4D5-4740-A247-817F60DED7B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9455EE6-6E86-8D45-BC46-2E35B6755C3D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1AF76F4-E816-234A-B101-2D47B66643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0" y="900117"/>
            <a:ext cx="6119814" cy="3441701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6B7DC54-95EC-D643-BFBD-B8309A3D87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1119510D-D038-CF4D-B48B-7F899E7241F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3BF471-A4A5-C043-BB67-7D6A81B792A5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FFE495D-C15D-E44E-B202-331F8849B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0" y="900117"/>
            <a:ext cx="6119814" cy="3441701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95A50C17-51A5-594F-A13E-6E4B360B83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EFE347DF-0206-F549-AEDB-7177E779DD1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F1F7EDE-360D-0640-AC49-654FA6927EAD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3E3E172A-2AB9-A74E-8F73-6BFB9A43BD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05AD7B1-2F52-184A-B6D6-D3B1D54A5F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E73F4AD8-8C19-DD4B-9242-5C48DE43386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ADA141D-287B-1644-A08A-90EEF0C3BFE9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25237F2-9FAD-9941-AE4D-B460C1B05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612C4F3-831F-C145-B2EF-FACFFC1945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582C-275A-C04E-B6D0-2B6BB53C18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16C74-9350-E74D-8838-DD7D69C524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4DD4-A546-7344-B570-4917E53308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6356-8FB3-FA45-978A-29EA8F1D80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9A221-2BE1-DD4E-84B8-B012B2C5A22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260AB5-164A-CD48-A8B3-A019B084C5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2E9C-6441-5D4D-B8B7-4BDD0B3C00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EBF5D-671F-5E4B-A613-0EC7F90BB95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89D6-EF12-BE46-8710-2E5C7A4EE7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D8809-6A98-924B-BC6F-1C1694E1E3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B801B-1E59-3F47-905C-92A6717094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2B1EA8-9958-C34C-87D0-EF5A2B88B5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9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F921E-E404-724F-A850-3BDE99B4F8BB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215898"/>
            <a:ext cx="2266953" cy="44402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C5CB6-0FED-BF41-AC83-720B8FC8591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215898"/>
            <a:ext cx="6653210" cy="44402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61F5B-D1C2-D840-82C1-8BEFD83F4C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85BE0-D162-6A45-9464-B6FB100A54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827BD-0AE1-1E43-A2C4-C0F8A57089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75D3C4-5865-A940-BE9F-714E6BB269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514E-6EA5-6B4E-AA3B-EDB75A55442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43F7-CFFD-B74D-9F56-BA96D6C34AF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7F19F-E15C-154F-85F5-2D4D7AF046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A9C2C-4D28-174B-993B-BB58560AE1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78BDF-A25C-4542-8B53-A9A2969091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27A252-1704-DC49-ADE5-B0D5B4F0E3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9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E595-1A0F-F441-A070-3CE25B15AC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BFC62-1DAC-6A42-9C58-E2F3AE762C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3BA9-287A-0142-96AD-3D88E782B9D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E786-BA5A-BD41-AD9A-BC833EA79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90C0B-4C14-5E41-84C4-5C22E01C9C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8741A7-874D-7243-805D-9CC2762A78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4C8D-6B19-3F40-AA1B-AD6D12A6D30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4E318-7201-5149-8B6C-6A96415CD89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368427"/>
            <a:ext cx="4459291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6A20E-414A-EE4E-89B2-CEE011D9D40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368427"/>
            <a:ext cx="4460872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84927-4832-184C-8FB9-32D145B4A4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3A15D-EF93-524F-8E71-C5850268FD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00C14-3A3B-D646-B775-887978E5C4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6581F5-0897-D144-A7EE-6E423EC4F0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7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F887-A36B-6047-BFAC-7B528A0E63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1A069-A3BE-994F-892A-F3FF16C78D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983FB-92B5-824C-83EA-FE3AABD504A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E5C51-D413-9D4B-8046-5240739576B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B748E-DF86-7B44-B174-77AA4C52181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D155B-02E3-184C-A941-6A539F8324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D1098-3EEA-584B-8ECD-C7875E1E3E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F3673-887B-324B-81EA-58639D8B4A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489AA0-47EE-8B41-BA69-1C9D03CFE1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3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9193-504F-FC4C-B247-456A25D197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835BA-98FA-2044-807D-E1A79BABAA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A431-5497-9644-9358-622F6A3B24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1662-1D6E-6B44-A280-61FD1C3030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0ABBE9-CD17-E94A-A0C7-398EB74BDA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5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88F14-D38D-C24A-A61A-3D374FF797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D4B51-D96C-CE48-A30B-38F90D0B1B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19B0E-9BE4-A440-BA99-64EA7E1249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E1F855-C035-D044-BA9C-09E30B654E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004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8E41-72C6-7045-82C8-6F3B1A4460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89F46-642C-2345-A5A8-3DD91F74A6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8E271-2793-054C-B7F7-575100B45ED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40C8E-94E8-054E-9CA9-3A3B863428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D37EA-010E-B04E-A84E-3911D47554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AFAD4-BFB3-1349-A0F0-23C26E565C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0953EF-3CA3-E545-9C9D-BACE4FB694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1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0ACA-A6A2-AB4A-B768-3E91602E39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EDE96-35C7-4549-9685-7D6505F8BB7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lang="ro-RO" sz="3200"/>
            </a:lvl1pPr>
          </a:lstStyle>
          <a:p>
            <a:pPr lvl="0"/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3FD21-EB98-3047-BAC5-5A524230267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FEBE5-1534-AD45-ABC4-899875CC96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5465B-A292-E843-B547-BB71D89DE2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0118-C04C-E848-A663-F325092737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A3D5F1-1E19-7642-9A08-97F4322B6B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6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96D0BFAB-E259-404A-86A8-C0EA30731DF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-58320" y="80997"/>
            <a:ext cx="7794363" cy="120563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15C5190-9896-FD42-BD36-26C1375CA0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15999"/>
            <a:ext cx="7020004" cy="935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87BF1-8983-5940-9D96-1A16743ED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367997"/>
            <a:ext cx="9072000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74BC7-D97F-1940-B809-3530A16DDF7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41259-63E3-CD4D-A0DF-DF7A234BB4A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004" y="5164924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08DA8-BC14-0D41-B1EF-2CCBE23A8B5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6996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E4C4064E-ED4F-F142-B4F7-677BCF32783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570" b="0" i="0" u="none" strike="noStrike" kern="1200" cap="none" spc="0" baseline="0">
          <a:solidFill>
            <a:srgbClr val="FFFFFF"/>
          </a:solidFill>
          <a:uFillTx/>
          <a:latin typeface="Liberation Sans" pitchFamily="34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150"/>
        </a:spcAft>
        <a:buNone/>
        <a:tabLst/>
        <a:defRPr lang="en-US" sz="2600" b="0" i="0" u="none" strike="noStrike" kern="1200" cap="none" spc="0" baseline="0">
          <a:solidFill>
            <a:srgbClr val="000000"/>
          </a:solidFill>
          <a:uFillTx/>
          <a:latin typeface="Liberation San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494BF7A-E308-3342-A9CB-A2B3FF9E28E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8" y="215999"/>
            <a:ext cx="7020004" cy="4340163"/>
          </a:xfrm>
        </p:spPr>
        <p:txBody>
          <a:bodyPr anchor="ctr" anchorCtr="1"/>
          <a:lstStyle/>
          <a:p>
            <a:pPr lvl="0" algn="ctr"/>
            <a:r>
              <a:rPr lang="en-US" sz="3200">
                <a:latin typeface="Arial" pitchFamily="18"/>
              </a:rPr>
              <a:t>OpenMP</a:t>
            </a:r>
          </a:p>
          <a:p>
            <a:pPr lvl="0" algn="ctr"/>
            <a:r>
              <a:rPr lang="en-US" sz="3200">
                <a:latin typeface="Arial" pitchFamily="18"/>
              </a:rPr>
              <a:t>- Lab 2 -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4ED1-9B46-2C4E-AE80-D89AA986D6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Sumar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190AF-22EE-4A49-A936-C3841A4688E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/>
          <a:p>
            <a:pPr lvl="0" algn="ctr"/>
            <a:r>
              <a:rPr lang="en-US" sz="3200">
                <a:latin typeface="Arial" pitchFamily="18"/>
              </a:rPr>
              <a:t>- Loop scheduling</a:t>
            </a:r>
          </a:p>
          <a:p>
            <a:pPr lvl="0" algn="ctr"/>
            <a:r>
              <a:rPr lang="en-US" sz="3200">
                <a:latin typeface="Arial" pitchFamily="18"/>
              </a:rPr>
              <a:t>- Reduction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D5F2-EAB2-0A46-997A-957B756681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Loop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6D70F-233F-5E41-880F-6783B3AC99D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8" y="1367997"/>
            <a:ext cx="9072000" cy="3862599"/>
          </a:xfrm>
        </p:spPr>
        <p:txBody>
          <a:bodyPr>
            <a:spAutoFit/>
          </a:bodyPr>
          <a:lstStyle/>
          <a:p>
            <a:pPr lvl="0" algn="l"/>
            <a:r>
              <a:rPr lang="en-US" sz="2800" i="1">
                <a:latin typeface="Arial" pitchFamily="18"/>
              </a:rPr>
              <a:t>#pragma omp for schedule(&lt;mode&gt;,[&lt;chunk&gt;])</a:t>
            </a:r>
          </a:p>
          <a:p>
            <a:pPr lvl="0" algn="l"/>
            <a:r>
              <a:rPr lang="en-US" sz="2800">
                <a:latin typeface="Arial" pitchFamily="18"/>
              </a:rPr>
              <a:t>Mode:</a:t>
            </a:r>
          </a:p>
          <a:p>
            <a:pPr lvl="0" algn="l"/>
            <a:r>
              <a:rPr lang="en-US" sz="2800">
                <a:latin typeface="Arial" pitchFamily="18"/>
              </a:rPr>
              <a:t>- static – default pentru gcc</a:t>
            </a:r>
          </a:p>
          <a:p>
            <a:pPr lvl="0" algn="l"/>
            <a:r>
              <a:rPr lang="en-US" sz="2800">
                <a:latin typeface="Arial" pitchFamily="18"/>
              </a:rPr>
              <a:t>- dynamic</a:t>
            </a:r>
          </a:p>
          <a:p>
            <a:pPr lvl="0" algn="l"/>
            <a:r>
              <a:rPr lang="en-US" sz="2800">
                <a:latin typeface="Arial" pitchFamily="18"/>
              </a:rPr>
              <a:t>- guided</a:t>
            </a:r>
          </a:p>
          <a:p>
            <a:pPr lvl="0" algn="l"/>
            <a:r>
              <a:rPr lang="en-US" sz="2800">
                <a:latin typeface="Arial" pitchFamily="18"/>
              </a:rPr>
              <a:t>- auto</a:t>
            </a:r>
          </a:p>
          <a:p>
            <a:pPr lvl="0" algn="l"/>
            <a:r>
              <a:rPr lang="en-US" sz="2800">
                <a:latin typeface="Arial" pitchFamily="18"/>
              </a:rPr>
              <a:t>- runtime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26D2-D017-4D43-93D9-B9A25E4C51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Loop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8B92A-F484-364A-8783-B6496C89BF8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8" y="1367997"/>
            <a:ext cx="9072000" cy="4708981"/>
          </a:xfrm>
        </p:spPr>
        <p:txBody>
          <a:bodyPr>
            <a:spAutoFit/>
          </a:bodyPr>
          <a:lstStyle/>
          <a:p>
            <a:pPr lvl="0" algn="l"/>
            <a:r>
              <a:rPr lang="en-US" sz="3200" dirty="0">
                <a:latin typeface="Arial" pitchFamily="18"/>
              </a:rPr>
              <a:t>Mode – static, chunk=4</a:t>
            </a:r>
          </a:p>
          <a:p>
            <a:pPr marL="457200" lvl="0" indent="-457200" algn="l">
              <a:buFontTx/>
              <a:buChar char="-"/>
            </a:pPr>
            <a:r>
              <a:rPr lang="en-US" sz="3200" dirty="0" err="1">
                <a:latin typeface="Arial" pitchFamily="18"/>
              </a:rPr>
              <a:t>munca</a:t>
            </a:r>
            <a:r>
              <a:rPr lang="en-US" sz="3200" dirty="0">
                <a:latin typeface="Arial" pitchFamily="18"/>
              </a:rPr>
              <a:t> </a:t>
            </a:r>
            <a:r>
              <a:rPr lang="en-US" sz="3200" dirty="0" err="1">
                <a:latin typeface="Arial" pitchFamily="18"/>
              </a:rPr>
              <a:t>este</a:t>
            </a:r>
            <a:r>
              <a:rPr lang="en-US" sz="3200" dirty="0">
                <a:latin typeface="Arial" pitchFamily="18"/>
              </a:rPr>
              <a:t> </a:t>
            </a:r>
            <a:r>
              <a:rPr lang="en-US" sz="3200" dirty="0" err="1">
                <a:latin typeface="Arial" pitchFamily="18"/>
              </a:rPr>
              <a:t>distribuita</a:t>
            </a:r>
            <a:r>
              <a:rPr lang="en-US" sz="3200" dirty="0">
                <a:latin typeface="Arial" pitchFamily="18"/>
              </a:rPr>
              <a:t> circular</a:t>
            </a:r>
          </a:p>
          <a:p>
            <a:pPr marL="457200" lvl="0" indent="-457200" algn="l">
              <a:buFontTx/>
              <a:buChar char="-"/>
            </a:pPr>
            <a:r>
              <a:rPr lang="en-US" sz="3200" dirty="0">
                <a:latin typeface="Arial" pitchFamily="18"/>
              </a:rPr>
              <a:t>util </a:t>
            </a:r>
            <a:r>
              <a:rPr lang="en-US" sz="3200" dirty="0" err="1">
                <a:latin typeface="Arial" pitchFamily="18"/>
              </a:rPr>
              <a:t>pentru</a:t>
            </a:r>
            <a:r>
              <a:rPr lang="en-US" sz="3200" dirty="0">
                <a:latin typeface="Arial" pitchFamily="18"/>
              </a:rPr>
              <a:t> </a:t>
            </a:r>
            <a:r>
              <a:rPr lang="en-US" sz="3200" dirty="0" err="1">
                <a:latin typeface="Arial" pitchFamily="18"/>
              </a:rPr>
              <a:t>operatii</a:t>
            </a:r>
            <a:r>
              <a:rPr lang="en-US" sz="3200" dirty="0">
                <a:latin typeface="Arial" pitchFamily="18"/>
              </a:rPr>
              <a:t> care </a:t>
            </a:r>
            <a:r>
              <a:rPr lang="en-US" sz="3200" dirty="0" err="1">
                <a:latin typeface="Arial" pitchFamily="18"/>
              </a:rPr>
              <a:t>dureaza</a:t>
            </a:r>
            <a:r>
              <a:rPr lang="en-US" sz="3200" dirty="0">
                <a:latin typeface="Arial" pitchFamily="18"/>
              </a:rPr>
              <a:t> similar</a:t>
            </a:r>
          </a:p>
          <a:p>
            <a:pPr lvl="0" algn="l"/>
            <a:endParaRPr lang="en-US" sz="3200" dirty="0">
              <a:latin typeface="Arial" pitchFamily="18"/>
            </a:endParaRPr>
          </a:p>
          <a:p>
            <a:pPr lvl="0" algn="l"/>
            <a:endParaRPr lang="en-US" sz="3200" dirty="0">
              <a:latin typeface="Arial" pitchFamily="18"/>
            </a:endParaRPr>
          </a:p>
          <a:p>
            <a:pPr lvl="0" algn="l"/>
            <a:endParaRPr lang="en-US" sz="3200" dirty="0">
              <a:latin typeface="Arial" pitchFamily="18"/>
            </a:endParaRPr>
          </a:p>
          <a:p>
            <a:pPr lvl="0" algn="l"/>
            <a:endParaRPr lang="en-US" sz="3200" dirty="0">
              <a:latin typeface="Arial" pitchFamily="18"/>
            </a:endParaRPr>
          </a:p>
          <a:p>
            <a:pPr lvl="0" algn="l"/>
            <a:r>
              <a:rPr lang="en-US" sz="1200" dirty="0" err="1">
                <a:latin typeface="Arial" pitchFamily="18"/>
              </a:rPr>
              <a:t>Sursa</a:t>
            </a:r>
            <a:r>
              <a:rPr lang="en-US" sz="1200" dirty="0">
                <a:latin typeface="Arial" pitchFamily="18"/>
              </a:rPr>
              <a:t>: http://</a:t>
            </a:r>
            <a:r>
              <a:rPr lang="en-US" sz="1200" dirty="0" err="1">
                <a:latin typeface="Arial" pitchFamily="18"/>
              </a:rPr>
              <a:t>jakascorner.com</a:t>
            </a:r>
            <a:r>
              <a:rPr lang="en-US" sz="1200" dirty="0">
                <a:latin typeface="Arial" pitchFamily="18"/>
              </a:rPr>
              <a:t>/blog/2016/06/</a:t>
            </a:r>
            <a:r>
              <a:rPr lang="en-US" sz="1200" dirty="0" err="1">
                <a:latin typeface="Arial" pitchFamily="18"/>
              </a:rPr>
              <a:t>omp</a:t>
            </a:r>
            <a:r>
              <a:rPr lang="en-US" sz="1200" dirty="0">
                <a:latin typeface="Arial" pitchFamily="18"/>
              </a:rPr>
              <a:t>-for-</a:t>
            </a:r>
            <a:r>
              <a:rPr lang="en-US" sz="1200" dirty="0" err="1">
                <a:latin typeface="Arial" pitchFamily="18"/>
              </a:rPr>
              <a:t>scheduling.html</a:t>
            </a:r>
            <a:endParaRPr lang="en-US" sz="1200" dirty="0">
              <a:latin typeface="Arial" pitchFamily="18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F38E5567-F2AC-C24D-94C7-8A6F7AC2D0E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46752" y="3655360"/>
            <a:ext cx="7067159" cy="139968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1116-D4F5-0846-9798-425D79CFFB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Loop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A89BA-85A1-0640-A6AA-E3EC0240A1E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8" y="1367997"/>
            <a:ext cx="9072000" cy="5878532"/>
          </a:xfrm>
        </p:spPr>
        <p:txBody>
          <a:bodyPr>
            <a:spAutoFit/>
          </a:bodyPr>
          <a:lstStyle/>
          <a:p>
            <a:pPr lvl="0" algn="l"/>
            <a:r>
              <a:rPr lang="en-US" sz="3200" dirty="0">
                <a:latin typeface="Arial" pitchFamily="18"/>
              </a:rPr>
              <a:t>Mode – dynamic – util </a:t>
            </a:r>
            <a:r>
              <a:rPr lang="en-US" sz="3200" dirty="0" err="1">
                <a:latin typeface="Arial" pitchFamily="18"/>
              </a:rPr>
              <a:t>pentru</a:t>
            </a:r>
            <a:r>
              <a:rPr lang="en-US" sz="3200" dirty="0">
                <a:latin typeface="Arial" pitchFamily="18"/>
              </a:rPr>
              <a:t> </a:t>
            </a:r>
            <a:r>
              <a:rPr lang="en-US" sz="3200" dirty="0" err="1">
                <a:latin typeface="Arial" pitchFamily="18"/>
              </a:rPr>
              <a:t>taskuri</a:t>
            </a:r>
            <a:r>
              <a:rPr lang="en-US" sz="3200" dirty="0">
                <a:latin typeface="Arial" pitchFamily="18"/>
              </a:rPr>
              <a:t> cu </a:t>
            </a:r>
            <a:r>
              <a:rPr lang="en-US" sz="3200" dirty="0" err="1">
                <a:latin typeface="Arial" pitchFamily="18"/>
              </a:rPr>
              <a:t>timp</a:t>
            </a:r>
            <a:r>
              <a:rPr lang="en-US" sz="3200" dirty="0">
                <a:latin typeface="Arial" pitchFamily="18"/>
              </a:rPr>
              <a:t> </a:t>
            </a:r>
            <a:r>
              <a:rPr lang="en-US" sz="3200" dirty="0" err="1">
                <a:latin typeface="Arial" pitchFamily="18"/>
              </a:rPr>
              <a:t>variabil</a:t>
            </a:r>
            <a:r>
              <a:rPr lang="en-US" sz="3200" dirty="0">
                <a:latin typeface="Arial" pitchFamily="18"/>
              </a:rPr>
              <a:t> de </a:t>
            </a:r>
            <a:r>
              <a:rPr lang="en-US" sz="3200" dirty="0" err="1">
                <a:latin typeface="Arial" pitchFamily="18"/>
              </a:rPr>
              <a:t>executie</a:t>
            </a:r>
            <a:endParaRPr lang="en-US" sz="3200" dirty="0">
              <a:latin typeface="Arial" pitchFamily="18"/>
            </a:endParaRPr>
          </a:p>
          <a:p>
            <a:pPr lvl="0" algn="l"/>
            <a:endParaRPr lang="en-US" sz="3200" dirty="0">
              <a:latin typeface="Arial" pitchFamily="18"/>
            </a:endParaRPr>
          </a:p>
          <a:p>
            <a:pPr lvl="0" algn="l"/>
            <a:endParaRPr lang="en-US" sz="3200" dirty="0">
              <a:latin typeface="Arial" pitchFamily="18"/>
            </a:endParaRPr>
          </a:p>
          <a:p>
            <a:pPr lvl="0" algn="l"/>
            <a:endParaRPr lang="en-US" sz="3200" dirty="0">
              <a:latin typeface="Arial" pitchFamily="18"/>
            </a:endParaRPr>
          </a:p>
          <a:p>
            <a:pPr lvl="0" algn="l"/>
            <a:endParaRPr lang="en-US" sz="3200" dirty="0">
              <a:latin typeface="Arial" pitchFamily="18"/>
            </a:endParaRPr>
          </a:p>
          <a:p>
            <a:pPr lvl="0" algn="l"/>
            <a:endParaRPr lang="en-US" sz="3200" dirty="0">
              <a:latin typeface="Arial" pitchFamily="18"/>
            </a:endParaRPr>
          </a:p>
          <a:p>
            <a:pPr lvl="0" algn="l"/>
            <a:endParaRPr lang="en-US" sz="3200" dirty="0">
              <a:latin typeface="Arial" pitchFamily="18"/>
            </a:endParaRPr>
          </a:p>
          <a:p>
            <a:pPr lvl="0" algn="l"/>
            <a:endParaRPr lang="en-US" sz="1200" dirty="0">
              <a:latin typeface="Arial" pitchFamily="18"/>
            </a:endParaRPr>
          </a:p>
          <a:p>
            <a:pPr lvl="0" algn="l"/>
            <a:endParaRPr lang="en-US" sz="1200" dirty="0">
              <a:latin typeface="Arial" pitchFamily="18"/>
            </a:endParaRPr>
          </a:p>
          <a:p>
            <a:pPr lvl="0" algn="l"/>
            <a:r>
              <a:rPr lang="en-US" sz="1200" dirty="0" err="1">
                <a:latin typeface="Arial" pitchFamily="18"/>
              </a:rPr>
              <a:t>Sursa</a:t>
            </a:r>
            <a:r>
              <a:rPr lang="en-US" sz="1200" dirty="0">
                <a:latin typeface="Arial" pitchFamily="18"/>
              </a:rPr>
              <a:t>: http://</a:t>
            </a:r>
            <a:r>
              <a:rPr lang="en-US" sz="1200" dirty="0" err="1">
                <a:latin typeface="Arial" pitchFamily="18"/>
              </a:rPr>
              <a:t>jakascorner.com</a:t>
            </a:r>
            <a:r>
              <a:rPr lang="en-US" sz="1200" dirty="0">
                <a:latin typeface="Arial" pitchFamily="18"/>
              </a:rPr>
              <a:t>/blog/2016/06/</a:t>
            </a:r>
            <a:r>
              <a:rPr lang="en-US" sz="1200" dirty="0" err="1">
                <a:latin typeface="Arial" pitchFamily="18"/>
              </a:rPr>
              <a:t>omp</a:t>
            </a:r>
            <a:r>
              <a:rPr lang="en-US" sz="1200" dirty="0">
                <a:latin typeface="Arial" pitchFamily="18"/>
              </a:rPr>
              <a:t>-for-</a:t>
            </a:r>
            <a:r>
              <a:rPr lang="en-US" sz="1200" dirty="0" err="1">
                <a:latin typeface="Arial" pitchFamily="18"/>
              </a:rPr>
              <a:t>scheduling.html</a:t>
            </a:r>
            <a:endParaRPr lang="en-US" sz="1200" dirty="0">
              <a:latin typeface="Arial" pitchFamily="18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AD5911C-83A7-4D46-A99E-9D2F5E6533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14176" y="2460274"/>
            <a:ext cx="7095597" cy="287604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7DB3-AACE-7840-9CE7-9083E5514D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Loop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98994-8627-1B46-9649-417D397165F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8" y="1367997"/>
            <a:ext cx="9072000" cy="3844082"/>
          </a:xfrm>
        </p:spPr>
        <p:txBody>
          <a:bodyPr>
            <a:spAutoFit/>
          </a:bodyPr>
          <a:lstStyle/>
          <a:p>
            <a:pPr lvl="0" algn="l"/>
            <a:r>
              <a:rPr lang="en-US" sz="3200">
                <a:latin typeface="Arial" pitchFamily="18"/>
              </a:rPr>
              <a:t>Mode – guided, min chunk_size work</a:t>
            </a:r>
          </a:p>
          <a:p>
            <a:pPr lvl="0" algn="l"/>
            <a:endParaRPr lang="en-US" sz="3200">
              <a:latin typeface="Arial" pitchFamily="18"/>
            </a:endParaRPr>
          </a:p>
          <a:p>
            <a:pPr lvl="0" algn="l"/>
            <a:endParaRPr lang="en-US" sz="3200">
              <a:latin typeface="Arial" pitchFamily="18"/>
            </a:endParaRPr>
          </a:p>
          <a:p>
            <a:pPr lvl="0" algn="l"/>
            <a:endParaRPr lang="en-US" sz="3200">
              <a:latin typeface="Arial" pitchFamily="18"/>
            </a:endParaRPr>
          </a:p>
          <a:p>
            <a:pPr lvl="0" algn="l"/>
            <a:endParaRPr lang="en-US" sz="3200">
              <a:latin typeface="Arial" pitchFamily="18"/>
            </a:endParaRPr>
          </a:p>
          <a:p>
            <a:pPr lvl="0" algn="l"/>
            <a:endParaRPr lang="en-US" sz="3200">
              <a:latin typeface="Arial" pitchFamily="18"/>
            </a:endParaRPr>
          </a:p>
          <a:p>
            <a:pPr lvl="0" algn="l"/>
            <a:endParaRPr lang="en-US" sz="3200">
              <a:latin typeface="Arial" pitchFamily="18"/>
            </a:endParaRPr>
          </a:p>
          <a:p>
            <a:pPr lvl="0" algn="l"/>
            <a:endParaRPr lang="en-US" sz="1200">
              <a:latin typeface="Arial" pitchFamily="18"/>
            </a:endParaRPr>
          </a:p>
          <a:p>
            <a:pPr lvl="0" algn="l"/>
            <a:endParaRPr lang="en-US" sz="1200">
              <a:latin typeface="Arial" pitchFamily="18"/>
            </a:endParaRPr>
          </a:p>
          <a:p>
            <a:pPr lvl="0" algn="l"/>
            <a:r>
              <a:rPr lang="en-US" sz="1200">
                <a:latin typeface="Arial" pitchFamily="18"/>
              </a:rPr>
              <a:t>Sursa: http://jakascorner.com/blog/2016/06/omp-for-scheduling.html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DAE68F7C-6CFE-2A46-89A0-934CF81A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71600" y="1878835"/>
            <a:ext cx="7086243" cy="287604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842F-9173-084E-B0B7-5524B3E0AF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58CE6-E86C-6F4F-80CD-CFB305CACD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367997"/>
            <a:ext cx="9072000" cy="3752642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US" sz="2400" i="1" dirty="0"/>
              <a:t>#pragma </a:t>
            </a:r>
            <a:r>
              <a:rPr lang="en-US" sz="2400" i="1" dirty="0" err="1"/>
              <a:t>omp</a:t>
            </a:r>
            <a:r>
              <a:rPr lang="en-US" sz="2400" i="1" dirty="0"/>
              <a:t> for reduction(+: variable)</a:t>
            </a:r>
          </a:p>
          <a:p>
            <a:pPr lvl="0">
              <a:lnSpc>
                <a:spcPct val="80000"/>
              </a:lnSpc>
            </a:pPr>
            <a:r>
              <a:rPr lang="en-US" sz="2400" dirty="0" err="1"/>
              <a:t>Operatori</a:t>
            </a:r>
            <a:r>
              <a:rPr lang="en-US" sz="2400" dirty="0"/>
              <a:t>: +, -, *, &amp;, |, ^, &amp;&amp;, ||</a:t>
            </a:r>
          </a:p>
          <a:p>
            <a:pPr lvl="0">
              <a:lnSpc>
                <a:spcPct val="80000"/>
              </a:lnSpc>
            </a:pPr>
            <a:endParaRPr lang="en-US" sz="2400" dirty="0"/>
          </a:p>
          <a:p>
            <a:pPr lvl="0">
              <a:lnSpc>
                <a:spcPct val="80000"/>
              </a:lnSpc>
            </a:pPr>
            <a:r>
              <a:rPr lang="en-US" sz="1500" dirty="0" err="1"/>
              <a:t>Exemplu</a:t>
            </a:r>
            <a:r>
              <a:rPr lang="en-US" sz="1500" dirty="0"/>
              <a:t>:</a:t>
            </a:r>
          </a:p>
          <a:p>
            <a:pPr lvl="0">
              <a:lnSpc>
                <a:spcPct val="80000"/>
              </a:lnSpc>
            </a:pPr>
            <a:r>
              <a:rPr lang="en-US" sz="1500" i="1" dirty="0"/>
              <a:t>sum = 0;</a:t>
            </a:r>
          </a:p>
          <a:p>
            <a:pPr lvl="0">
              <a:lnSpc>
                <a:spcPct val="80000"/>
              </a:lnSpc>
            </a:pPr>
            <a:r>
              <a:rPr lang="en-US" sz="1500" i="1" dirty="0"/>
              <a:t>#pragma </a:t>
            </a:r>
            <a:r>
              <a:rPr lang="en-US" sz="1500" i="1" dirty="0" err="1"/>
              <a:t>omp</a:t>
            </a:r>
            <a:r>
              <a:rPr lang="en-US" sz="1500" i="1" dirty="0"/>
              <a:t> parallel for shared(a) reduction(+: </a:t>
            </a:r>
            <a:r>
              <a:rPr lang="en-US" sz="1500" b="1" i="1" dirty="0"/>
              <a:t>sum</a:t>
            </a:r>
            <a:r>
              <a:rPr lang="en-US" sz="1500" i="1" dirty="0"/>
              <a:t>)</a:t>
            </a:r>
          </a:p>
          <a:p>
            <a:pPr lvl="0">
              <a:lnSpc>
                <a:spcPct val="80000"/>
              </a:lnSpc>
            </a:pPr>
            <a:r>
              <a:rPr lang="en-US" sz="1500" i="1" dirty="0"/>
              <a:t>for (</a:t>
            </a:r>
            <a:r>
              <a:rPr lang="en-US" sz="1500" i="1" dirty="0" err="1"/>
              <a:t>i</a:t>
            </a:r>
            <a:r>
              <a:rPr lang="en-US" sz="1500" i="1" dirty="0"/>
              <a:t> = 0; </a:t>
            </a:r>
            <a:r>
              <a:rPr lang="en-US" sz="1500" i="1" dirty="0" err="1"/>
              <a:t>i</a:t>
            </a:r>
            <a:r>
              <a:rPr lang="en-US" sz="1500" i="1" dirty="0"/>
              <a:t> &lt; 10; </a:t>
            </a:r>
            <a:r>
              <a:rPr lang="en-US" sz="1500" i="1" dirty="0" err="1"/>
              <a:t>i</a:t>
            </a:r>
            <a:r>
              <a:rPr lang="en-US" sz="1500" i="1" dirty="0"/>
              <a:t>++)</a:t>
            </a:r>
          </a:p>
          <a:p>
            <a:pPr lvl="0">
              <a:lnSpc>
                <a:spcPct val="80000"/>
              </a:lnSpc>
            </a:pPr>
            <a:r>
              <a:rPr lang="en-US" sz="1500" i="1" dirty="0"/>
              <a:t>{</a:t>
            </a:r>
          </a:p>
          <a:p>
            <a:pPr lvl="0">
              <a:lnSpc>
                <a:spcPct val="80000"/>
              </a:lnSpc>
            </a:pPr>
            <a:r>
              <a:rPr lang="en-US" sz="1500" i="1" dirty="0"/>
              <a:t>    </a:t>
            </a:r>
            <a:r>
              <a:rPr lang="en-US" sz="1500" b="1" i="1" dirty="0"/>
              <a:t>sum</a:t>
            </a:r>
            <a:r>
              <a:rPr lang="en-US" sz="1500" i="1" dirty="0"/>
              <a:t> += a[</a:t>
            </a:r>
            <a:r>
              <a:rPr lang="en-US" sz="1500" i="1" dirty="0" err="1"/>
              <a:t>i</a:t>
            </a:r>
            <a:r>
              <a:rPr lang="en-US" sz="1500" i="1" dirty="0"/>
              <a:t>]</a:t>
            </a:r>
          </a:p>
          <a:p>
            <a:pPr lvl="0">
              <a:lnSpc>
                <a:spcPct val="80000"/>
              </a:lnSpc>
            </a:pPr>
            <a:r>
              <a:rPr lang="en-US" sz="1500" i="1" dirty="0"/>
              <a:t>}</a:t>
            </a:r>
          </a:p>
          <a:p>
            <a:pPr lvl="0"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850C-3FD9-954B-84DB-DFF2C71A92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Task-uri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333D3-4F2A-464A-9759-62D972B073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100000"/>
              <a:buAutoNum type="arabicParenR"/>
            </a:pPr>
            <a:r>
              <a:rPr lang="en-US" dirty="0" err="1"/>
              <a:t>Pornind</a:t>
            </a:r>
            <a:r>
              <a:rPr lang="en-US" dirty="0"/>
              <a:t> de la ex1.c:</a:t>
            </a:r>
          </a:p>
          <a:p>
            <a:pPr marL="971550" lvl="2" indent="-514350" hangingPunct="0">
              <a:spcBef>
                <a:spcPts val="0"/>
              </a:spcBef>
              <a:spcAft>
                <a:spcPts val="1150"/>
              </a:spcAft>
              <a:buFont typeface="+mj-lt"/>
              <a:buAutoNum type="arabicPeriod"/>
            </a:pPr>
            <a:r>
              <a:rPr lang="en-US" sz="2200" dirty="0" err="1">
                <a:latin typeface="Liberation Sans" pitchFamily="34"/>
              </a:rPr>
              <a:t>Compilati</a:t>
            </a:r>
            <a:r>
              <a:rPr lang="en-US" sz="2200" dirty="0">
                <a:latin typeface="Liberation Sans" pitchFamily="34"/>
              </a:rPr>
              <a:t> </a:t>
            </a:r>
            <a:r>
              <a:rPr lang="en-US" sz="2200" dirty="0" err="1">
                <a:latin typeface="Liberation Sans" pitchFamily="34"/>
              </a:rPr>
              <a:t>programul</a:t>
            </a:r>
            <a:r>
              <a:rPr lang="en-US" sz="2200" dirty="0">
                <a:latin typeface="Liberation Sans" pitchFamily="34"/>
              </a:rPr>
              <a:t> (</a:t>
            </a:r>
            <a:r>
              <a:rPr lang="en-US" sz="2200" dirty="0" err="1">
                <a:latin typeface="Liberation Sans" pitchFamily="34"/>
              </a:rPr>
              <a:t>gcc</a:t>
            </a:r>
            <a:r>
              <a:rPr lang="en-US" sz="2200" dirty="0">
                <a:latin typeface="Liberation Sans" pitchFamily="34"/>
              </a:rPr>
              <a:t> -</a:t>
            </a:r>
            <a:r>
              <a:rPr lang="en-US" sz="2200" dirty="0" err="1">
                <a:latin typeface="Liberation Sans" pitchFamily="34"/>
              </a:rPr>
              <a:t>fopenmp</a:t>
            </a:r>
            <a:r>
              <a:rPr lang="en-US" sz="2200" dirty="0">
                <a:latin typeface="Liberation Sans" pitchFamily="34"/>
              </a:rPr>
              <a:t> ex1.c -o ex1)</a:t>
            </a:r>
          </a:p>
          <a:p>
            <a:pPr marL="971550" lvl="2" indent="-514350" hangingPunct="0">
              <a:spcBef>
                <a:spcPts val="0"/>
              </a:spcBef>
              <a:spcAft>
                <a:spcPts val="1150"/>
              </a:spcAft>
              <a:buFont typeface="+mj-lt"/>
              <a:buAutoNum type="arabicPeriod"/>
            </a:pPr>
            <a:r>
              <a:rPr lang="en-US" sz="2200" dirty="0" err="1">
                <a:latin typeface="Liberation Sans" pitchFamily="34"/>
              </a:rPr>
              <a:t>Rulati</a:t>
            </a:r>
            <a:r>
              <a:rPr lang="en-US" sz="2200" dirty="0">
                <a:latin typeface="Liberation Sans" pitchFamily="34"/>
              </a:rPr>
              <a:t> </a:t>
            </a:r>
            <a:r>
              <a:rPr lang="en-US" sz="2200" dirty="0" err="1">
                <a:latin typeface="Liberation Sans" pitchFamily="34"/>
              </a:rPr>
              <a:t>programul</a:t>
            </a:r>
            <a:r>
              <a:rPr lang="en-US" sz="2200" dirty="0">
                <a:latin typeface="Liberation Sans" pitchFamily="34"/>
              </a:rPr>
              <a:t> de </a:t>
            </a:r>
            <a:r>
              <a:rPr lang="en-US" sz="2200" dirty="0" err="1">
                <a:latin typeface="Liberation Sans" pitchFamily="34"/>
              </a:rPr>
              <a:t>mai</a:t>
            </a:r>
            <a:r>
              <a:rPr lang="en-US" sz="2200" dirty="0">
                <a:latin typeface="Liberation Sans" pitchFamily="34"/>
              </a:rPr>
              <a:t> </a:t>
            </a:r>
            <a:r>
              <a:rPr lang="en-US" sz="2200" dirty="0" err="1">
                <a:latin typeface="Liberation Sans" pitchFamily="34"/>
              </a:rPr>
              <a:t>multe</a:t>
            </a:r>
            <a:r>
              <a:rPr lang="en-US" sz="2200" dirty="0">
                <a:latin typeface="Liberation Sans" pitchFamily="34"/>
              </a:rPr>
              <a:t> </a:t>
            </a:r>
            <a:r>
              <a:rPr lang="en-US" sz="2200" dirty="0" err="1">
                <a:latin typeface="Liberation Sans" pitchFamily="34"/>
              </a:rPr>
              <a:t>ori</a:t>
            </a:r>
            <a:r>
              <a:rPr lang="en-US" sz="2200" dirty="0">
                <a:latin typeface="Liberation Sans" pitchFamily="34"/>
              </a:rPr>
              <a:t>. Ce </a:t>
            </a:r>
            <a:r>
              <a:rPr lang="en-US" sz="2200" dirty="0" err="1">
                <a:latin typeface="Liberation Sans" pitchFamily="34"/>
              </a:rPr>
              <a:t>observati</a:t>
            </a:r>
            <a:r>
              <a:rPr lang="en-US" sz="2200" dirty="0">
                <a:latin typeface="Liberation Sans" pitchFamily="34"/>
              </a:rPr>
              <a:t>?</a:t>
            </a:r>
          </a:p>
          <a:p>
            <a:pPr marL="971550" lvl="2" indent="-514350" hangingPunct="0">
              <a:spcBef>
                <a:spcPts val="0"/>
              </a:spcBef>
              <a:spcAft>
                <a:spcPts val="1150"/>
              </a:spcAft>
              <a:buFont typeface="+mj-lt"/>
              <a:buAutoNum type="arabicPeriod"/>
            </a:pPr>
            <a:r>
              <a:rPr lang="en-US" sz="2200" dirty="0" err="1">
                <a:latin typeface="Liberation Sans" pitchFamily="34"/>
              </a:rPr>
              <a:t>Modificati</a:t>
            </a:r>
            <a:r>
              <a:rPr lang="en-US" sz="2200" dirty="0">
                <a:latin typeface="Liberation Sans" pitchFamily="34"/>
              </a:rPr>
              <a:t> </a:t>
            </a:r>
            <a:r>
              <a:rPr lang="en-US" sz="2200" dirty="0" err="1">
                <a:latin typeface="Liberation Sans" pitchFamily="34"/>
              </a:rPr>
              <a:t>codul</a:t>
            </a:r>
            <a:r>
              <a:rPr lang="en-US" sz="2200" dirty="0">
                <a:latin typeface="Liberation Sans" pitchFamily="34"/>
              </a:rPr>
              <a:t> </a:t>
            </a:r>
            <a:r>
              <a:rPr lang="en-US" sz="2200" dirty="0" err="1">
                <a:latin typeface="Liberation Sans" pitchFamily="34"/>
              </a:rPr>
              <a:t>schimband</a:t>
            </a:r>
            <a:r>
              <a:rPr lang="en-US" sz="2200" dirty="0">
                <a:latin typeface="Liberation Sans" pitchFamily="34"/>
              </a:rPr>
              <a:t> </a:t>
            </a:r>
            <a:r>
              <a:rPr lang="en-US" sz="2200" dirty="0" err="1">
                <a:latin typeface="Liberation Sans" pitchFamily="34"/>
              </a:rPr>
              <a:t>politica</a:t>
            </a:r>
            <a:r>
              <a:rPr lang="en-US" sz="2200" dirty="0">
                <a:latin typeface="Liberation Sans" pitchFamily="34"/>
              </a:rPr>
              <a:t> de scheduling in static. Ce </a:t>
            </a:r>
            <a:r>
              <a:rPr lang="en-US" sz="2200" dirty="0" err="1">
                <a:latin typeface="Liberation Sans" pitchFamily="34"/>
              </a:rPr>
              <a:t>observati</a:t>
            </a:r>
            <a:r>
              <a:rPr lang="en-US" sz="2200" dirty="0">
                <a:latin typeface="Liberation Sans" pitchFamily="34"/>
              </a:rPr>
              <a:t>?</a:t>
            </a:r>
          </a:p>
          <a:p>
            <a:pPr marL="971550" lvl="2" indent="-514350" hangingPunct="0">
              <a:spcBef>
                <a:spcPts val="0"/>
              </a:spcBef>
              <a:spcAft>
                <a:spcPts val="1150"/>
              </a:spcAft>
              <a:buFont typeface="+mj-lt"/>
              <a:buAutoNum type="arabicPeriod"/>
            </a:pPr>
            <a:r>
              <a:rPr lang="en-US" sz="2200" dirty="0">
                <a:latin typeface="Liberation Sans" pitchFamily="34"/>
              </a:rPr>
              <a:t>Se </a:t>
            </a:r>
            <a:r>
              <a:rPr lang="en-US" sz="2200" dirty="0" err="1">
                <a:latin typeface="Liberation Sans" pitchFamily="34"/>
              </a:rPr>
              <a:t>observa</a:t>
            </a:r>
            <a:r>
              <a:rPr lang="en-US" sz="2200" dirty="0">
                <a:latin typeface="Liberation Sans" pitchFamily="34"/>
              </a:rPr>
              <a:t> </a:t>
            </a:r>
            <a:r>
              <a:rPr lang="en-US" sz="2200" dirty="0" err="1">
                <a:latin typeface="Liberation Sans" pitchFamily="34"/>
              </a:rPr>
              <a:t>schimbari</a:t>
            </a:r>
            <a:r>
              <a:rPr lang="en-US" sz="2200" dirty="0">
                <a:latin typeface="Liberation Sans" pitchFamily="34"/>
              </a:rPr>
              <a:t> de </a:t>
            </a:r>
            <a:r>
              <a:rPr lang="en-US" sz="2200" dirty="0" err="1">
                <a:latin typeface="Liberation Sans" pitchFamily="34"/>
              </a:rPr>
              <a:t>performanta</a:t>
            </a:r>
            <a:r>
              <a:rPr lang="en-US" sz="2200" dirty="0">
                <a:latin typeface="Liberation Sans" pitchFamily="34"/>
              </a:rP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9F08-9535-5347-8961-C2365E9A617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Task-uri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943A-DE2A-4249-967C-A02EF1BE10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2) </a:t>
            </a:r>
            <a:r>
              <a:rPr lang="en-US" dirty="0" err="1"/>
              <a:t>Folosind</a:t>
            </a:r>
            <a:r>
              <a:rPr lang="en-US" dirty="0"/>
              <a:t> Reduction, </a:t>
            </a:r>
            <a:r>
              <a:rPr lang="en-US" dirty="0" err="1"/>
              <a:t>paralelizati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in ex2.c</a:t>
            </a:r>
          </a:p>
          <a:p>
            <a:pPr lvl="0"/>
            <a:r>
              <a:rPr lang="en-US" dirty="0"/>
              <a:t>3) </a:t>
            </a:r>
            <a:r>
              <a:rPr lang="ro-RO" dirty="0"/>
              <a:t>Folosind </a:t>
            </a:r>
            <a:r>
              <a:rPr lang="ro-RO" dirty="0" err="1"/>
              <a:t>gen_files.sh</a:t>
            </a:r>
            <a:r>
              <a:rPr lang="ro-RO" dirty="0"/>
              <a:t>, </a:t>
            </a:r>
            <a:r>
              <a:rPr lang="ro-RO" dirty="0" err="1"/>
              <a:t>generati</a:t>
            </a:r>
            <a:r>
              <a:rPr lang="ro-RO" dirty="0"/>
              <a:t> o lista de </a:t>
            </a:r>
            <a:r>
              <a:rPr lang="ro-RO" dirty="0" err="1"/>
              <a:t>fisiere</a:t>
            </a:r>
            <a:r>
              <a:rPr lang="ro-RO" dirty="0"/>
              <a:t> text. Sa sa se numere de cate ori se </a:t>
            </a:r>
            <a:r>
              <a:rPr lang="ro-RO" dirty="0" err="1"/>
              <a:t>regasesc</a:t>
            </a:r>
            <a:r>
              <a:rPr lang="ro-RO" dirty="0"/>
              <a:t> caracterele A-Z in </a:t>
            </a:r>
            <a:r>
              <a:rPr lang="ro-RO" dirty="0" err="1"/>
              <a:t>continutul</a:t>
            </a:r>
            <a:r>
              <a:rPr lang="ro-RO" dirty="0"/>
              <a:t> </a:t>
            </a:r>
            <a:r>
              <a:rPr lang="ro-RO" dirty="0" err="1"/>
              <a:t>fisierelor</a:t>
            </a:r>
            <a:r>
              <a:rPr lang="ro-RO" dirty="0"/>
              <a:t>. </a:t>
            </a:r>
            <a:r>
              <a:rPr lang="ro-RO" dirty="0" err="1"/>
              <a:t>Scrieti</a:t>
            </a:r>
            <a:r>
              <a:rPr lang="ro-RO" dirty="0"/>
              <a:t> programul serial pe care apoi </a:t>
            </a:r>
            <a:r>
              <a:rPr lang="ro-RO" dirty="0" err="1"/>
              <a:t>il</a:t>
            </a:r>
            <a:r>
              <a:rPr lang="ro-RO" dirty="0"/>
              <a:t> </a:t>
            </a:r>
            <a:r>
              <a:rPr lang="ro-RO" dirty="0" err="1"/>
              <a:t>paralelizati</a:t>
            </a:r>
            <a:r>
              <a:rPr lang="ro-RO" dirty="0"/>
              <a:t> folosind </a:t>
            </a:r>
            <a:r>
              <a:rPr lang="ro-RO" dirty="0" err="1"/>
              <a:t>openmp</a:t>
            </a:r>
            <a:r>
              <a:rPr lang="ro-RO" dirty="0"/>
              <a:t>. Output: A:10,B:4,...Z:100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312</Words>
  <Application>Microsoft Macintosh PowerPoint</Application>
  <PresentationFormat>Widescreen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Liberation Sans</vt:lpstr>
      <vt:lpstr>BrightBlue</vt:lpstr>
      <vt:lpstr>PowerPoint Presentation</vt:lpstr>
      <vt:lpstr>Sumar</vt:lpstr>
      <vt:lpstr>Loop scheduling</vt:lpstr>
      <vt:lpstr>Loop scheduling</vt:lpstr>
      <vt:lpstr>Loop scheduling</vt:lpstr>
      <vt:lpstr>Loop scheduling</vt:lpstr>
      <vt:lpstr>Reduction</vt:lpstr>
      <vt:lpstr>Task-uri</vt:lpstr>
      <vt:lpstr>Task-uri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cp:lastModifiedBy>Razvan Dobre</cp:lastModifiedBy>
  <cp:revision>10</cp:revision>
  <dcterms:created xsi:type="dcterms:W3CDTF">2019-10-07T21:20:30Z</dcterms:created>
  <dcterms:modified xsi:type="dcterms:W3CDTF">2020-10-14T09:21:30Z</dcterms:modified>
</cp:coreProperties>
</file>