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Fraunces Medium"/>
      <p:regular r:id="rId20"/>
    </p:embeddedFont>
    <p:embeddedFont>
      <p:font typeface="Fraunces Medium"/>
      <p:regular r:id="rId21"/>
    </p:embeddedFont>
    <p:embeddedFont>
      <p:font typeface="Fraunces Medium"/>
      <p:regular r:id="rId22"/>
    </p:embeddedFont>
    <p:embeddedFont>
      <p:font typeface="Fraunces Medium"/>
      <p:regular r:id="rId23"/>
    </p:embeddedFont>
    <p:embeddedFont>
      <p:font typeface="Epilogue"/>
      <p:regular r:id="rId24"/>
    </p:embeddedFont>
    <p:embeddedFont>
      <p:font typeface="Epilogue"/>
      <p:regular r:id="rId25"/>
    </p:embeddedFont>
    <p:embeddedFont>
      <p:font typeface="Epilogue"/>
      <p:regular r:id="rId26"/>
    </p:embeddedFont>
    <p:embeddedFont>
      <p:font typeface="Epilogue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442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Mean-Reversion Swing Strategy on the Magnificent Seven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8121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Presented by Tanesh Singhal for FIN 7053 Final Project.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651" y="497919"/>
            <a:ext cx="7420570" cy="565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Liquidity, Capacity &amp; Performance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3651" y="1498163"/>
            <a:ext cx="5770364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51" y="1991439"/>
            <a:ext cx="4446151" cy="1876901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57" y="1538883"/>
            <a:ext cx="7150894" cy="42511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3651" y="6378178"/>
            <a:ext cx="2263259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Liquidity &amp; Capacity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3651" y="6842046"/>
            <a:ext cx="646068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Trade size capped at 1% average daily volume per stock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633651" y="7294602"/>
            <a:ext cx="646068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Example: NVDA ≈ $4.21 million daily volume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7543681" y="6378178"/>
            <a:ext cx="2263259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Backtest Results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543681" y="6842046"/>
            <a:ext cx="646068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Annualized Return: 4.29%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7543681" y="7195066"/>
            <a:ext cx="646068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Annualized Volatility: 13.76%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7543681" y="7548086"/>
            <a:ext cx="646068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Sharpe Ratio: 0.31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7543681" y="7901107"/>
            <a:ext cx="6460688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Max Drawdown: 15.49%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415" y="513398"/>
            <a:ext cx="8479036" cy="583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Trading Costs &amp; Parameter Sensitivity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3415" y="1544836"/>
            <a:ext cx="698527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53415" y="2011442"/>
            <a:ext cx="698527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5" name="Shape 3"/>
          <p:cNvSpPr/>
          <p:nvPr/>
        </p:nvSpPr>
        <p:spPr>
          <a:xfrm>
            <a:off x="653415" y="2520077"/>
            <a:ext cx="6985278" cy="2703671"/>
          </a:xfrm>
          <a:prstGeom prst="roundRect">
            <a:avLst>
              <a:gd name="adj" fmla="val 29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1035" y="2527697"/>
            <a:ext cx="6970038" cy="53768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847844" y="2647236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Cost (bps)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2594134" y="2647236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Return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4336613" y="2647236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Sharpe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079093" y="2647236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Max DD</a:t>
            </a:r>
            <a:endParaRPr lang="en-US" sz="1450" dirty="0"/>
          </a:p>
        </p:txBody>
      </p:sp>
      <p:sp>
        <p:nvSpPr>
          <p:cNvPr id="11" name="Shape 9"/>
          <p:cNvSpPr/>
          <p:nvPr/>
        </p:nvSpPr>
        <p:spPr>
          <a:xfrm>
            <a:off x="661035" y="3065383"/>
            <a:ext cx="6970038" cy="53768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847844" y="3184922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2594134" y="3184922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4.29%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4336613" y="3184922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0.31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079093" y="3184922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15.49%</a:t>
            </a:r>
            <a:endParaRPr lang="en-US" sz="1450" dirty="0"/>
          </a:p>
        </p:txBody>
      </p:sp>
      <p:sp>
        <p:nvSpPr>
          <p:cNvPr id="16" name="Shape 14"/>
          <p:cNvSpPr/>
          <p:nvPr/>
        </p:nvSpPr>
        <p:spPr>
          <a:xfrm>
            <a:off x="661035" y="3603069"/>
            <a:ext cx="6970038" cy="53768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847844" y="3722608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</a:t>
            </a:r>
            <a:endParaRPr lang="en-US" sz="1450" dirty="0"/>
          </a:p>
        </p:txBody>
      </p:sp>
      <p:sp>
        <p:nvSpPr>
          <p:cNvPr id="18" name="Text 16"/>
          <p:cNvSpPr/>
          <p:nvPr/>
        </p:nvSpPr>
        <p:spPr>
          <a:xfrm>
            <a:off x="2594134" y="3722608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4.60%</a:t>
            </a:r>
            <a:endParaRPr lang="en-US" sz="1450" dirty="0"/>
          </a:p>
        </p:txBody>
      </p:sp>
      <p:sp>
        <p:nvSpPr>
          <p:cNvPr id="19" name="Text 17"/>
          <p:cNvSpPr/>
          <p:nvPr/>
        </p:nvSpPr>
        <p:spPr>
          <a:xfrm>
            <a:off x="4336613" y="3722608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0.34</a:t>
            </a:r>
            <a:endParaRPr lang="en-US" sz="1450" dirty="0"/>
          </a:p>
        </p:txBody>
      </p:sp>
      <p:sp>
        <p:nvSpPr>
          <p:cNvPr id="20" name="Text 18"/>
          <p:cNvSpPr/>
          <p:nvPr/>
        </p:nvSpPr>
        <p:spPr>
          <a:xfrm>
            <a:off x="6079093" y="3722608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13.85%</a:t>
            </a:r>
            <a:endParaRPr lang="en-US" sz="1450" dirty="0"/>
          </a:p>
        </p:txBody>
      </p:sp>
      <p:sp>
        <p:nvSpPr>
          <p:cNvPr id="21" name="Shape 19"/>
          <p:cNvSpPr/>
          <p:nvPr/>
        </p:nvSpPr>
        <p:spPr>
          <a:xfrm>
            <a:off x="661035" y="4140756"/>
            <a:ext cx="6970038" cy="53768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847844" y="4260294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</a:t>
            </a:r>
            <a:endParaRPr lang="en-US" sz="1450" dirty="0"/>
          </a:p>
        </p:txBody>
      </p:sp>
      <p:sp>
        <p:nvSpPr>
          <p:cNvPr id="23" name="Text 21"/>
          <p:cNvSpPr/>
          <p:nvPr/>
        </p:nvSpPr>
        <p:spPr>
          <a:xfrm>
            <a:off x="2594134" y="4260294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0.78%</a:t>
            </a:r>
            <a:endParaRPr lang="en-US" sz="1450" dirty="0"/>
          </a:p>
        </p:txBody>
      </p:sp>
      <p:sp>
        <p:nvSpPr>
          <p:cNvPr id="24" name="Text 22"/>
          <p:cNvSpPr/>
          <p:nvPr/>
        </p:nvSpPr>
        <p:spPr>
          <a:xfrm>
            <a:off x="4336613" y="4260294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0.06</a:t>
            </a:r>
            <a:endParaRPr lang="en-US" sz="1450" dirty="0"/>
          </a:p>
        </p:txBody>
      </p:sp>
      <p:sp>
        <p:nvSpPr>
          <p:cNvPr id="25" name="Text 23"/>
          <p:cNvSpPr/>
          <p:nvPr/>
        </p:nvSpPr>
        <p:spPr>
          <a:xfrm>
            <a:off x="6079093" y="4260294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17.16%</a:t>
            </a:r>
            <a:endParaRPr lang="en-US" sz="1450" dirty="0"/>
          </a:p>
        </p:txBody>
      </p:sp>
      <p:sp>
        <p:nvSpPr>
          <p:cNvPr id="26" name="Shape 24"/>
          <p:cNvSpPr/>
          <p:nvPr/>
        </p:nvSpPr>
        <p:spPr>
          <a:xfrm>
            <a:off x="661035" y="4678442"/>
            <a:ext cx="6970038" cy="53768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847844" y="4797981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20</a:t>
            </a:r>
            <a:endParaRPr lang="en-US" sz="1450" dirty="0"/>
          </a:p>
        </p:txBody>
      </p:sp>
      <p:sp>
        <p:nvSpPr>
          <p:cNvPr id="28" name="Text 26"/>
          <p:cNvSpPr/>
          <p:nvPr/>
        </p:nvSpPr>
        <p:spPr>
          <a:xfrm>
            <a:off x="2594134" y="4797981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-4.73%</a:t>
            </a:r>
            <a:endParaRPr lang="en-US" sz="1450" dirty="0"/>
          </a:p>
        </p:txBody>
      </p:sp>
      <p:sp>
        <p:nvSpPr>
          <p:cNvPr id="29" name="Text 27"/>
          <p:cNvSpPr/>
          <p:nvPr/>
        </p:nvSpPr>
        <p:spPr>
          <a:xfrm>
            <a:off x="4336613" y="4797981"/>
            <a:ext cx="136148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-0.40</a:t>
            </a:r>
            <a:endParaRPr lang="en-US" sz="1450" dirty="0"/>
          </a:p>
        </p:txBody>
      </p:sp>
      <p:sp>
        <p:nvSpPr>
          <p:cNvPr id="30" name="Text 28"/>
          <p:cNvSpPr/>
          <p:nvPr/>
        </p:nvSpPr>
        <p:spPr>
          <a:xfrm>
            <a:off x="6079093" y="4797981"/>
            <a:ext cx="136529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24.91%</a:t>
            </a:r>
            <a:endParaRPr lang="en-US" sz="1450" dirty="0"/>
          </a:p>
        </p:txBody>
      </p:sp>
      <p:pic>
        <p:nvPicPr>
          <p:cNvPr id="3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608" y="1586865"/>
            <a:ext cx="5144453" cy="1734026"/>
          </a:xfrm>
          <a:prstGeom prst="rect">
            <a:avLst/>
          </a:prstGeom>
        </p:spPr>
      </p:pic>
      <p:pic>
        <p:nvPicPr>
          <p:cNvPr id="3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08" y="3530918"/>
            <a:ext cx="5882878" cy="3926324"/>
          </a:xfrm>
          <a:prstGeom prst="rect">
            <a:avLst/>
          </a:prstGeom>
        </p:spPr>
      </p:pic>
      <p:sp>
        <p:nvSpPr>
          <p:cNvPr id="33" name="Text 29"/>
          <p:cNvSpPr/>
          <p:nvPr/>
        </p:nvSpPr>
        <p:spPr>
          <a:xfrm>
            <a:off x="653415" y="7877294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Strategy holds edge up to 5 bps costs; robust across parameters.</a:t>
            </a:r>
            <a:endParaRPr lang="en-US" sz="14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0963"/>
            <a:ext cx="68437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Walk-Forward Validation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345055"/>
            <a:ext cx="3225879" cy="23941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994315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12 months calibration, 3 months out-of-sample test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36513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33.33% of months show positive returns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003488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Mean return 1.47%, std 5.86%, min -8.38%, max 11.65%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2" y="2345055"/>
            <a:ext cx="6108740" cy="300847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735372" y="5608677"/>
            <a:ext cx="61087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68256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Forward testing confirms repeatable performance beyond backtest.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246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935" y="2714387"/>
            <a:ext cx="5374362" cy="556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Conclusions &amp; Next Steps</a:t>
            </a:r>
            <a:endParaRPr lang="en-US" sz="35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3537466"/>
            <a:ext cx="889873" cy="10678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79746" y="3715345"/>
            <a:ext cx="2224683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Takeaways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779746" y="4100155"/>
            <a:ext cx="1222771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Mean-reversion works on mega-caps with risk controls and filters.</a:t>
            </a:r>
            <a:endParaRPr lang="en-US" sz="14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4605337"/>
            <a:ext cx="889873" cy="20665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79746" y="4783217"/>
            <a:ext cx="2339697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Future Enhancements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779746" y="5168027"/>
            <a:ext cx="1222771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Expand universe to mid-caps and sectors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1779746" y="5515094"/>
            <a:ext cx="1222771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 macro filters like SPY 200-day SMA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1779746" y="5862161"/>
            <a:ext cx="1222771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Monte Carlo and bootstrap analysis</a:t>
            </a:r>
            <a:endParaRPr lang="en-US" sz="1400" dirty="0"/>
          </a:p>
        </p:txBody>
      </p:sp>
      <p:sp>
        <p:nvSpPr>
          <p:cNvPr id="12" name="Text 7"/>
          <p:cNvSpPr/>
          <p:nvPr/>
        </p:nvSpPr>
        <p:spPr>
          <a:xfrm>
            <a:off x="1779746" y="6209228"/>
            <a:ext cx="1222771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Live execution with slippage and latency modeling</a:t>
            </a:r>
            <a:endParaRPr lang="en-US" sz="14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" y="6671905"/>
            <a:ext cx="889873" cy="106787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779746" y="6849785"/>
            <a:ext cx="2224683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Thank You!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779746" y="7234595"/>
            <a:ext cx="12227719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GitHub: github.com/taneshsin/FIN7053-final-project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05933"/>
            <a:ext cx="6019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Why Mean Reversion?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41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Stocks often overshoot on extreme moves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763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Capturing “oversold” dips can deliver positive returns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814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on the Magnificent Seven mega-caps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9589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1441"/>
            <a:ext cx="6361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Source &amp; Universe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44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714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3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feed: Alpaca Data API (EOD bars)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8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Date range: January 2021 to today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2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Universe: AAPL, MSFT, GOOGL, AMZN, NVDA, META, TSLA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599521" y="2355533"/>
            <a:ext cx="6244709" cy="4567476"/>
          </a:xfrm>
          <a:prstGeom prst="roundRect">
            <a:avLst>
              <a:gd name="adj" fmla="val 20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07141" y="2363153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7834074" y="2506861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AAPL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952559" y="2506861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Apple Inc.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607141" y="3013472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7834074" y="3157180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MSFT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952559" y="3157180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Microsoft Corp.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607141" y="366379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7834074" y="3807500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GOOGL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952559" y="3807500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Alphabet Inc.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607141" y="4314111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7834074" y="445781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AMZN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0952559" y="445781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Amazon.com Inc.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607141" y="4964430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7834074" y="510813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NVDA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952559" y="510813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NVIDIA Corp.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7607141" y="561474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7834074" y="575845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META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10952559" y="575845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Meta Platforms Inc.</a:t>
            </a:r>
            <a:endParaRPr lang="en-US" sz="1750" dirty="0"/>
          </a:p>
        </p:txBody>
      </p:sp>
      <p:sp>
        <p:nvSpPr>
          <p:cNvPr id="27" name="Shape 25"/>
          <p:cNvSpPr/>
          <p:nvPr/>
        </p:nvSpPr>
        <p:spPr>
          <a:xfrm>
            <a:off x="7607141" y="626506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7834074" y="640877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TSLA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10952559" y="640877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Tesla Inc.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4643"/>
            <a:ext cx="79527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Entry: Bollinger Bands (20, 2)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Calculation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20-day SMA ± 2×STD defines bands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5407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Entry Signal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54078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Buy when price falls below lower band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7724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77249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Identifies statistically “oversold” conditions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587335"/>
            <a:ext cx="8873847" cy="667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Implementation: Key Code Snippet</a:t>
            </a:r>
            <a:endParaRPr lang="en-US" sz="4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74" y="1681877"/>
            <a:ext cx="10583942" cy="5963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5723"/>
            <a:ext cx="9679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Implementation: Execution &amp; Sizing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8130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Next-day execution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via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signal.shift(1)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avoids look-ahead bias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031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Position sizing: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equal-weight → cap at 30% per stock → redistribute excess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453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Transaction costs: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modeled at 2 bps default, varied in sensitivity tests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875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Capacity constraint: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max 1% ADV per stock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5105638"/>
            <a:ext cx="10037088" cy="1148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77358"/>
            <a:ext cx="76307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Backtest Integrity &amp; Caveats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Survivorship bias: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universe is fixed (no delistings)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81964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Look-ahead bias: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signals all lagged by one day (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.shift(1)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470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Transaction cost realism: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modeled, but slippage not simulated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92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Over-fitting guardrails: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parameter sweep &amp; walk-forward validation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4643"/>
            <a:ext cx="72854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Volatility Filter &amp; ATR Stop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Volatility Filter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Exclude days with 20-day volatility over 30%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5407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ATR Stop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54078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Trailing stop set at price minus ATR(14)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7724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Risk Control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77249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Protects against prolonged adverse moves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8237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Exit Rules &amp; Risk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Exit Rules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Exit if price ≤ trailing stop (stop-loss)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Exit if price ≥ 20-day SMA (mean reversion)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Risk Controls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Max 30% weight per stock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Kill-switch: cash out if drawdown &gt; 10% for 10 days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2025-04-24T03:28:17Z</dcterms:created>
  <dcterms:modified xsi:type="dcterms:W3CDTF">2025-04-24T03:28:17Z</dcterms:modified>
</cp:coreProperties>
</file>