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9" r:id="rId3"/>
    <p:sldId id="257" r:id="rId4"/>
    <p:sldId id="271" r:id="rId5"/>
    <p:sldId id="264" r:id="rId6"/>
    <p:sldId id="290" r:id="rId7"/>
    <p:sldId id="289" r:id="rId8"/>
    <p:sldId id="268" r:id="rId9"/>
    <p:sldId id="269" r:id="rId10"/>
    <p:sldId id="291" r:id="rId11"/>
    <p:sldId id="292" r:id="rId12"/>
    <p:sldId id="280" r:id="rId13"/>
    <p:sldId id="293" r:id="rId14"/>
    <p:sldId id="294" r:id="rId15"/>
    <p:sldId id="263" r:id="rId16"/>
    <p:sldId id="256" r:id="rId17"/>
    <p:sldId id="258" r:id="rId18"/>
    <p:sldId id="270" r:id="rId19"/>
    <p:sldId id="281" r:id="rId20"/>
    <p:sldId id="28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 祥" initials="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9" y="197963"/>
            <a:ext cx="11472421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目录： </a:t>
            </a:r>
            <a:endParaRPr lang="en-US" altLang="zh-CN" dirty="0"/>
          </a:p>
          <a:p>
            <a:r>
              <a:rPr lang="en-US" altLang="zh-CN" dirty="0"/>
              <a:t>1. Lucene</a:t>
            </a:r>
            <a:r>
              <a:rPr lang="zh-CN" altLang="en-US" dirty="0"/>
              <a:t>简介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Lucene</a:t>
            </a:r>
            <a:r>
              <a:rPr lang="zh-CN" altLang="en-US" dirty="0"/>
              <a:t>与</a:t>
            </a:r>
            <a:r>
              <a:rPr lang="en-US" altLang="zh-CN" dirty="0"/>
              <a:t>ES</a:t>
            </a:r>
            <a:r>
              <a:rPr lang="zh-CN" altLang="en-US" dirty="0"/>
              <a:t>的关系       </a:t>
            </a:r>
            <a:r>
              <a:rPr lang="en-US" altLang="zh-CN" dirty="0"/>
              <a:t>Lucene</a:t>
            </a:r>
            <a:r>
              <a:rPr lang="zh-CN" altLang="en-US" dirty="0"/>
              <a:t>架构图</a:t>
            </a:r>
          </a:p>
          <a:p>
            <a:r>
              <a:rPr lang="en-US" altLang="zh-CN" dirty="0"/>
              <a:t>2. Lucene</a:t>
            </a:r>
            <a:r>
              <a:rPr lang="zh-CN" altLang="en-US" dirty="0"/>
              <a:t>分词流程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CharFilter</a:t>
            </a:r>
            <a:r>
              <a:rPr lang="en-US" altLang="zh-CN" dirty="0"/>
              <a:t>:  HTML</a:t>
            </a:r>
            <a:r>
              <a:rPr lang="zh-CN" altLang="en-US" dirty="0"/>
              <a:t>标签提取	 特殊字符转换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Tokenizer:  </a:t>
            </a:r>
            <a:r>
              <a:rPr lang="zh-CN" altLang="en-US" dirty="0"/>
              <a:t>空格分词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TokenFilter</a:t>
            </a:r>
            <a:r>
              <a:rPr lang="en-US" altLang="zh-CN" dirty="0"/>
              <a:t>:  </a:t>
            </a:r>
            <a:r>
              <a:rPr lang="zh-CN" altLang="en-US" dirty="0"/>
              <a:t>转小写  词干提取  同义词变换</a:t>
            </a:r>
          </a:p>
          <a:p>
            <a:r>
              <a:rPr lang="zh-CN" altLang="en-US" dirty="0"/>
              <a:t>	示例	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索引文件结构</a:t>
            </a:r>
          </a:p>
          <a:p>
            <a:r>
              <a:rPr lang="en-US" altLang="zh-CN" dirty="0"/>
              <a:t>	1. </a:t>
            </a:r>
            <a:r>
              <a:rPr lang="zh-CN" altLang="en-US" dirty="0"/>
              <a:t>倒排索引 </a:t>
            </a:r>
            <a:r>
              <a:rPr lang="en-US" altLang="zh-CN" dirty="0"/>
              <a:t>(</a:t>
            </a:r>
            <a:r>
              <a:rPr lang="zh-CN" altLang="en-US" dirty="0"/>
              <a:t>词典、倒排表、</a:t>
            </a:r>
            <a:r>
              <a:rPr lang="en-US" altLang="zh-CN" dirty="0"/>
              <a:t>FST</a:t>
            </a:r>
            <a:r>
              <a:rPr lang="zh-CN" altLang="en-US" dirty="0"/>
              <a:t>、跳跃表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2. doc values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 stored fields     	4. </a:t>
            </a:r>
            <a:r>
              <a:rPr lang="en-US" altLang="zh-CN" dirty="0" err="1"/>
              <a:t>termVector(</a:t>
            </a:r>
            <a:r>
              <a:rPr lang="zh-CN" altLang="en-US" dirty="0" err="1"/>
              <a:t>高亮、两个文档相似度比较</a:t>
            </a:r>
            <a:r>
              <a:rPr lang="en-US" altLang="zh-CN" dirty="0" err="1"/>
              <a:t>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示例： </a:t>
            </a:r>
          </a:p>
          <a:p>
            <a:r>
              <a:rPr lang="zh-CN" altLang="en-US" dirty="0"/>
              <a:t>	  单</a:t>
            </a:r>
            <a:r>
              <a:rPr lang="en-US" altLang="zh-CN" dirty="0"/>
              <a:t>Term</a:t>
            </a:r>
            <a:r>
              <a:rPr lang="zh-CN" altLang="en-US" dirty="0"/>
              <a:t>查询 </a:t>
            </a:r>
            <a:r>
              <a:rPr lang="en-US" altLang="zh-CN" dirty="0"/>
              <a:t>--&gt;</a:t>
            </a:r>
            <a:r>
              <a:rPr lang="zh-CN" altLang="en-US" dirty="0"/>
              <a:t>价格排序</a:t>
            </a:r>
            <a:r>
              <a:rPr lang="en-US" altLang="zh-CN" dirty="0"/>
              <a:t>(from+size</a:t>
            </a:r>
            <a:r>
              <a:rPr lang="zh-CN" altLang="en-US" dirty="0"/>
              <a:t>小根堆，深分页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--&gt;  </a:t>
            </a:r>
            <a:r>
              <a:rPr lang="zh-CN" altLang="en-US" dirty="0"/>
              <a:t>召回</a:t>
            </a:r>
            <a:r>
              <a:rPr lang="en-US" altLang="zh-CN" dirty="0"/>
              <a:t>top10--&gt;</a:t>
            </a:r>
            <a:r>
              <a:rPr lang="zh-CN" altLang="en-US" dirty="0">
                <a:sym typeface="+mn-ea"/>
              </a:rPr>
              <a:t>获取字段信息</a:t>
            </a:r>
            <a:r>
              <a:rPr lang="en-US" altLang="zh-CN" dirty="0">
                <a:sym typeface="+mn-ea"/>
              </a:rPr>
              <a:t>--&gt;</a:t>
            </a:r>
            <a:r>
              <a:rPr lang="zh-CN" altLang="en-US" dirty="0">
                <a:sym typeface="+mn-ea"/>
              </a:rPr>
              <a:t>高亮显示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优化方法</a:t>
            </a:r>
          </a:p>
          <a:p>
            <a:r>
              <a:rPr lang="en-US" altLang="zh-CN" dirty="0"/>
              <a:t>	(1) </a:t>
            </a:r>
            <a:r>
              <a:rPr lang="zh-CN" altLang="en-US" dirty="0"/>
              <a:t>不同的索引结构实现不同的功能：过滤、排序、返回，禁用某些字段不需要的索引结构</a:t>
            </a:r>
          </a:p>
          <a:p>
            <a:r>
              <a:rPr lang="en-US" altLang="zh-CN" dirty="0"/>
              <a:t>	(2) stored fields</a:t>
            </a:r>
            <a:r>
              <a:rPr lang="zh-CN" altLang="en-US" dirty="0"/>
              <a:t>压缩方式： </a:t>
            </a:r>
            <a:r>
              <a:rPr lang="zh-CN" altLang="en-US" dirty="0">
                <a:sym typeface="+mn-ea"/>
              </a:rPr>
              <a:t>速度优先 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压缩率优先</a:t>
            </a:r>
            <a:endParaRPr lang="zh-CN" altLang="en-US" dirty="0"/>
          </a:p>
          <a:p>
            <a:r>
              <a:rPr lang="en-US" altLang="zh-CN" dirty="0"/>
              <a:t>	(3)</a:t>
            </a:r>
            <a:r>
              <a:rPr lang="zh-CN" altLang="en-US" dirty="0"/>
              <a:t> </a:t>
            </a:r>
            <a:r>
              <a:rPr lang="en-US" altLang="zh-CN" dirty="0"/>
              <a:t>stored fields </a:t>
            </a:r>
            <a:r>
              <a:rPr lang="zh-CN" altLang="en-US" dirty="0"/>
              <a:t>与 </a:t>
            </a:r>
            <a:r>
              <a:rPr lang="en-US" altLang="zh-CN" dirty="0"/>
              <a:t>docvalues</a:t>
            </a:r>
            <a:r>
              <a:rPr lang="zh-CN" altLang="en-US" dirty="0"/>
              <a:t>比较</a:t>
            </a:r>
          </a:p>
          <a:p>
            <a:r>
              <a:rPr lang="zh-CN" altLang="en-US" dirty="0">
                <a:sym typeface="+mn-ea"/>
              </a:rPr>
              <a:t>		行式存储与列式存储结构的比较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适用场景的比较 </a:t>
            </a:r>
            <a:r>
              <a:rPr lang="en-US" altLang="zh-CN" dirty="0">
                <a:sym typeface="+mn-ea"/>
              </a:rPr>
              <a:t>/ ES</a:t>
            </a:r>
            <a:r>
              <a:rPr lang="zh-CN" altLang="en-US" dirty="0">
                <a:sym typeface="+mn-ea"/>
              </a:rPr>
              <a:t>调用时间的比较	</a:t>
            </a:r>
          </a:p>
          <a:p>
            <a:r>
              <a:rPr lang="en-US" altLang="zh-CN" dirty="0">
                <a:sym typeface="+mn-ea"/>
              </a:rPr>
              <a:t>	(3) </a:t>
            </a:r>
            <a:r>
              <a:rPr lang="zh-CN" altLang="en-US" dirty="0">
                <a:sym typeface="+mn-ea"/>
              </a:rPr>
              <a:t>不适合做深分页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05E237-268A-4143-9A19-98E64B1521A7}"/>
              </a:ext>
            </a:extLst>
          </p:cNvPr>
          <p:cNvSpPr txBox="1"/>
          <p:nvPr/>
        </p:nvSpPr>
        <p:spPr>
          <a:xfrm>
            <a:off x="424206" y="320511"/>
            <a:ext cx="767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CONST_COMPRESSED  </a:t>
            </a:r>
            <a:r>
              <a:rPr lang="zh-CN" altLang="en-US" dirty="0"/>
              <a:t>常量压缩 </a:t>
            </a:r>
            <a:r>
              <a:rPr lang="en-US" altLang="zh-CN" dirty="0"/>
              <a:t>(</a:t>
            </a:r>
            <a:r>
              <a:rPr lang="zh-CN" altLang="en-US" dirty="0"/>
              <a:t>所有文档的值都是常数</a:t>
            </a:r>
            <a:r>
              <a:rPr lang="en-US" altLang="zh-CN" dirty="0"/>
              <a:t>C</a:t>
            </a:r>
            <a:r>
              <a:rPr lang="zh-CN" altLang="en-US" dirty="0"/>
              <a:t>，或者无值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20E84B-5FC4-49DE-B8AA-AF7B9EE05611}"/>
              </a:ext>
            </a:extLst>
          </p:cNvPr>
          <p:cNvSpPr/>
          <p:nvPr/>
        </p:nvSpPr>
        <p:spPr>
          <a:xfrm>
            <a:off x="3348291" y="2337727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99A233-A7DA-4FD2-9715-548C7179AC91}"/>
              </a:ext>
            </a:extLst>
          </p:cNvPr>
          <p:cNvSpPr/>
          <p:nvPr/>
        </p:nvSpPr>
        <p:spPr>
          <a:xfrm>
            <a:off x="3348291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4F63F3-DFB4-41B3-8B8F-1EE55009AA12}"/>
              </a:ext>
            </a:extLst>
          </p:cNvPr>
          <p:cNvSpPr/>
          <p:nvPr/>
        </p:nvSpPr>
        <p:spPr>
          <a:xfrm>
            <a:off x="4606862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常数</a:t>
            </a:r>
            <a:r>
              <a:rPr lang="en-US" altLang="zh-CN" dirty="0"/>
              <a:t>C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DD1782-E955-43C2-8D2C-4EFB805B8C5B}"/>
              </a:ext>
            </a:extLst>
          </p:cNvPr>
          <p:cNvSpPr txBox="1"/>
          <p:nvPr/>
        </p:nvSpPr>
        <p:spPr>
          <a:xfrm>
            <a:off x="1247187" y="132709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248A36-D299-401E-B8AE-26E4FAD1820E}"/>
              </a:ext>
            </a:extLst>
          </p:cNvPr>
          <p:cNvSpPr txBox="1"/>
          <p:nvPr/>
        </p:nvSpPr>
        <p:spPr>
          <a:xfrm>
            <a:off x="3830640" y="3695307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438544-BA8C-42F6-8FC8-A209594961E9}"/>
              </a:ext>
            </a:extLst>
          </p:cNvPr>
          <p:cNvSpPr txBox="1"/>
          <p:nvPr/>
        </p:nvSpPr>
        <p:spPr>
          <a:xfrm>
            <a:off x="1338606" y="4421171"/>
            <a:ext cx="773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有些标识字段，只有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两种值，但不能使用</a:t>
            </a:r>
            <a:r>
              <a:rPr lang="en-US" altLang="zh-CN" dirty="0"/>
              <a:t>CONST_COMPRESSED</a:t>
            </a:r>
            <a:r>
              <a:rPr lang="zh-CN" altLang="en-US" dirty="0"/>
              <a:t>压缩，</a:t>
            </a:r>
            <a:endParaRPr lang="en-US" altLang="zh-CN" dirty="0"/>
          </a:p>
          <a:p>
            <a:r>
              <a:rPr lang="zh-CN" altLang="en-US" dirty="0"/>
              <a:t>是否应该改成  </a:t>
            </a:r>
            <a:r>
              <a:rPr lang="en-US" altLang="zh-CN" dirty="0"/>
              <a:t>missing </a:t>
            </a:r>
            <a:r>
              <a:rPr lang="zh-CN" altLang="en-US" dirty="0"/>
              <a:t>和 </a:t>
            </a:r>
            <a:r>
              <a:rPr lang="en-US" altLang="zh-CN" dirty="0"/>
              <a:t>1</a:t>
            </a:r>
            <a:r>
              <a:rPr lang="zh-CN" altLang="en-US" dirty="0"/>
              <a:t>两种？加速排序？ 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3AD411-C52B-4E28-99D9-7A3203716A46}"/>
              </a:ext>
            </a:extLst>
          </p:cNvPr>
          <p:cNvSpPr txBox="1"/>
          <p:nvPr/>
        </p:nvSpPr>
        <p:spPr>
          <a:xfrm>
            <a:off x="1338606" y="232653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33249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DBB90C-2804-4035-B2A9-BFE21E6D3E1D}"/>
              </a:ext>
            </a:extLst>
          </p:cNvPr>
          <p:cNvSpPr txBox="1"/>
          <p:nvPr/>
        </p:nvSpPr>
        <p:spPr>
          <a:xfrm>
            <a:off x="700666" y="233266"/>
            <a:ext cx="787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SPARSE_COMPRESSED	</a:t>
            </a:r>
            <a:r>
              <a:rPr lang="zh-CN" altLang="en-US" dirty="0"/>
              <a:t>稀疏压缩 </a:t>
            </a:r>
            <a:r>
              <a:rPr lang="en-US" altLang="zh-CN" dirty="0"/>
              <a:t>(</a:t>
            </a:r>
            <a:r>
              <a:rPr lang="zh-CN" altLang="en-US" dirty="0"/>
              <a:t>有值的文档不超过</a:t>
            </a:r>
            <a:r>
              <a:rPr lang="en-US" altLang="zh-CN" dirty="0"/>
              <a:t>1%</a:t>
            </a:r>
            <a:r>
              <a:rPr lang="zh-CN" altLang="en-US" dirty="0"/>
              <a:t>，且总数</a:t>
            </a:r>
            <a:r>
              <a:rPr lang="en-US" altLang="zh-CN" dirty="0"/>
              <a:t>&gt;=1024)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E3B2DE-BAA7-4BA8-A268-094CC29989BD}"/>
              </a:ext>
            </a:extLst>
          </p:cNvPr>
          <p:cNvSpPr/>
          <p:nvPr/>
        </p:nvSpPr>
        <p:spPr>
          <a:xfrm>
            <a:off x="1962550" y="1168604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numDocsWithValue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EF502E-C51D-4C19-AE86-38AE09EFCFB7}"/>
              </a:ext>
            </a:extLst>
          </p:cNvPr>
          <p:cNvSpPr/>
          <p:nvPr/>
        </p:nvSpPr>
        <p:spPr>
          <a:xfrm>
            <a:off x="4208143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blockShift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7BB1CB-72A4-49BA-A74B-8BCCC03E7AAD}"/>
              </a:ext>
            </a:extLst>
          </p:cNvPr>
          <p:cNvSpPr/>
          <p:nvPr/>
        </p:nvSpPr>
        <p:spPr>
          <a:xfrm>
            <a:off x="3788472" y="2422307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E7FFDD-BE7F-4021-8371-6C4C67419C29}"/>
              </a:ext>
            </a:extLst>
          </p:cNvPr>
          <p:cNvSpPr/>
          <p:nvPr/>
        </p:nvSpPr>
        <p:spPr>
          <a:xfrm>
            <a:off x="4428150" y="2422307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F4177B-2E60-487B-B660-9204AE221001}"/>
              </a:ext>
            </a:extLst>
          </p:cNvPr>
          <p:cNvSpPr/>
          <p:nvPr/>
        </p:nvSpPr>
        <p:spPr>
          <a:xfrm>
            <a:off x="5294721" y="2422307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CB82AF-7BA6-4430-B78B-75135BA608B8}"/>
              </a:ext>
            </a:extLst>
          </p:cNvPr>
          <p:cNvSpPr/>
          <p:nvPr/>
        </p:nvSpPr>
        <p:spPr>
          <a:xfrm>
            <a:off x="5466714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8B3E73-E0B4-4F67-80F8-CC8DEDD20C0A}"/>
              </a:ext>
            </a:extLst>
          </p:cNvPr>
          <p:cNvSpPr/>
          <p:nvPr/>
        </p:nvSpPr>
        <p:spPr>
          <a:xfrm>
            <a:off x="6725285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153453F-66C8-477A-BECE-46BAFE604D53}"/>
              </a:ext>
            </a:extLst>
          </p:cNvPr>
          <p:cNvSpPr/>
          <p:nvPr/>
        </p:nvSpPr>
        <p:spPr>
          <a:xfrm>
            <a:off x="7982273" y="1168206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4BCA6D-D3D2-4043-B513-6AB5EA216CCB}"/>
              </a:ext>
            </a:extLst>
          </p:cNvPr>
          <p:cNvSpPr/>
          <p:nvPr/>
        </p:nvSpPr>
        <p:spPr>
          <a:xfrm>
            <a:off x="9240845" y="1167808"/>
            <a:ext cx="42475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BE575F6-CE25-4FE6-B112-32585FE94CD6}"/>
              </a:ext>
            </a:extLst>
          </p:cNvPr>
          <p:cNvCxnSpPr>
            <a:cxnSpLocks/>
          </p:cNvCxnSpPr>
          <p:nvPr/>
        </p:nvCxnSpPr>
        <p:spPr>
          <a:xfrm flipH="1">
            <a:off x="3788473" y="1534954"/>
            <a:ext cx="1652676" cy="88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8A97338-FA36-42EA-B729-5F036ACE6AA3}"/>
              </a:ext>
            </a:extLst>
          </p:cNvPr>
          <p:cNvCxnSpPr>
            <a:cxnSpLocks/>
          </p:cNvCxnSpPr>
          <p:nvPr/>
        </p:nvCxnSpPr>
        <p:spPr>
          <a:xfrm flipH="1">
            <a:off x="6309253" y="1534954"/>
            <a:ext cx="414449" cy="8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EB06378-AB90-4E72-9F38-DB6187897647}"/>
              </a:ext>
            </a:extLst>
          </p:cNvPr>
          <p:cNvSpPr/>
          <p:nvPr/>
        </p:nvSpPr>
        <p:spPr>
          <a:xfrm>
            <a:off x="1967353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E1EC08-BFEC-4386-B13F-D1D97AE453FD}"/>
              </a:ext>
            </a:extLst>
          </p:cNvPr>
          <p:cNvSpPr/>
          <p:nvPr/>
        </p:nvSpPr>
        <p:spPr>
          <a:xfrm>
            <a:off x="3225924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5DDEE64-B3CF-4DA1-A963-EBD956369EB2}"/>
              </a:ext>
            </a:extLst>
          </p:cNvPr>
          <p:cNvSpPr/>
          <p:nvPr/>
        </p:nvSpPr>
        <p:spPr>
          <a:xfrm>
            <a:off x="4484495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BC7DEEE-9898-4B63-9A7C-794DB37A3A2F}"/>
              </a:ext>
            </a:extLst>
          </p:cNvPr>
          <p:cNvSpPr/>
          <p:nvPr/>
        </p:nvSpPr>
        <p:spPr>
          <a:xfrm>
            <a:off x="5743066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38A52F2-8A3F-44AC-8F74-24204414D245}"/>
              </a:ext>
            </a:extLst>
          </p:cNvPr>
          <p:cNvSpPr/>
          <p:nvPr/>
        </p:nvSpPr>
        <p:spPr>
          <a:xfrm>
            <a:off x="7591806" y="2431313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9921E01-2AF6-4516-B612-256DE8031850}"/>
              </a:ext>
            </a:extLst>
          </p:cNvPr>
          <p:cNvSpPr/>
          <p:nvPr/>
        </p:nvSpPr>
        <p:spPr>
          <a:xfrm>
            <a:off x="8231484" y="2431313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DB3BE49-7B3A-48ED-A0D5-5300AB9A05AB}"/>
              </a:ext>
            </a:extLst>
          </p:cNvPr>
          <p:cNvSpPr/>
          <p:nvPr/>
        </p:nvSpPr>
        <p:spPr>
          <a:xfrm>
            <a:off x="9098055" y="2431313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938A22-EAF7-46EB-AF3C-263B531421AC}"/>
              </a:ext>
            </a:extLst>
          </p:cNvPr>
          <p:cNvCxnSpPr/>
          <p:nvPr/>
        </p:nvCxnSpPr>
        <p:spPr>
          <a:xfrm flipH="1">
            <a:off x="7591806" y="1534954"/>
            <a:ext cx="419671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7ED7B47-CD7B-4E9C-9DFD-9245677A2690}"/>
              </a:ext>
            </a:extLst>
          </p:cNvPr>
          <p:cNvCxnSpPr/>
          <p:nvPr/>
        </p:nvCxnSpPr>
        <p:spPr>
          <a:xfrm>
            <a:off x="9270048" y="1534954"/>
            <a:ext cx="859684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21426BD-F826-4F6E-A265-FBD48B1D71B8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 rot="5400000">
            <a:off x="3383398" y="1993689"/>
            <a:ext cx="1640405" cy="32139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B882C3BC-112C-474F-8B14-7503CC0DF720}"/>
              </a:ext>
            </a:extLst>
          </p:cNvPr>
          <p:cNvCxnSpPr>
            <a:stCxn id="36" idx="2"/>
            <a:endCxn id="33" idx="0"/>
          </p:cNvCxnSpPr>
          <p:nvPr/>
        </p:nvCxnSpPr>
        <p:spPr>
          <a:xfrm rot="5400000">
            <a:off x="7177424" y="1984381"/>
            <a:ext cx="1631399" cy="3241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74A09AC-A153-48CE-8D17-4AC45AF719B8}"/>
              </a:ext>
            </a:extLst>
          </p:cNvPr>
          <p:cNvSpPr txBox="1"/>
          <p:nvPr/>
        </p:nvSpPr>
        <p:spPr>
          <a:xfrm>
            <a:off x="2121031" y="5344998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 err="1"/>
              <a:t>blockData</a:t>
            </a:r>
            <a:r>
              <a:rPr lang="zh-CN" altLang="en-US" dirty="0"/>
              <a:t>存放一批</a:t>
            </a:r>
            <a:r>
              <a:rPr lang="en-US" altLang="zh-CN" dirty="0"/>
              <a:t>doc id</a:t>
            </a:r>
            <a:r>
              <a:rPr lang="zh-CN" altLang="en-US" dirty="0"/>
              <a:t>，数量为</a:t>
            </a:r>
            <a:r>
              <a:rPr lang="en-US" altLang="zh-CN" dirty="0"/>
              <a:t>2^blockShift = 2^16 = 65536</a:t>
            </a:r>
            <a:r>
              <a:rPr lang="zh-CN" altLang="en-US" dirty="0"/>
              <a:t>个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80EDD8B-3716-42C7-9B97-BFAA6CEAA16C}"/>
              </a:ext>
            </a:extLst>
          </p:cNvPr>
          <p:cNvSpPr txBox="1"/>
          <p:nvPr/>
        </p:nvSpPr>
        <p:spPr>
          <a:xfrm>
            <a:off x="1282045" y="6315959"/>
            <a:ext cx="97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此外，还将所有非空值重新写作一个</a:t>
            </a:r>
            <a:r>
              <a:rPr lang="en-US" altLang="zh-CN" dirty="0"/>
              <a:t>Numeric</a:t>
            </a:r>
            <a:r>
              <a:rPr lang="zh-CN" altLang="en-US" dirty="0"/>
              <a:t>字段。 </a:t>
            </a:r>
            <a:r>
              <a:rPr lang="en-US" altLang="zh-CN" dirty="0"/>
              <a:t>Write non-missing values as a numeric field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76F87C6-1DD6-4979-A900-F6C5042DB2F1}"/>
              </a:ext>
            </a:extLst>
          </p:cNvPr>
          <p:cNvCxnSpPr/>
          <p:nvPr/>
        </p:nvCxnSpPr>
        <p:spPr>
          <a:xfrm>
            <a:off x="980388" y="3525625"/>
            <a:ext cx="1046375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DE73520-675E-440C-8DA2-3DF0AEE2A4D8}"/>
              </a:ext>
            </a:extLst>
          </p:cNvPr>
          <p:cNvSpPr txBox="1"/>
          <p:nvPr/>
        </p:nvSpPr>
        <p:spPr>
          <a:xfrm>
            <a:off x="857839" y="243131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6B6D367-F151-40E1-AA6E-E1E660764476}"/>
              </a:ext>
            </a:extLst>
          </p:cNvPr>
          <p:cNvSpPr txBox="1"/>
          <p:nvPr/>
        </p:nvSpPr>
        <p:spPr>
          <a:xfrm>
            <a:off x="414367" y="39014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9AD1BA-E081-444B-BBA2-DC4AB1787199}"/>
              </a:ext>
            </a:extLst>
          </p:cNvPr>
          <p:cNvSpPr txBox="1"/>
          <p:nvPr/>
        </p:nvSpPr>
        <p:spPr>
          <a:xfrm>
            <a:off x="700666" y="233266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TABLE_COMPRESSED   </a:t>
            </a:r>
            <a:r>
              <a:rPr lang="zh-CN" altLang="en-US" dirty="0"/>
              <a:t>表格压缩 </a:t>
            </a:r>
            <a:r>
              <a:rPr lang="en-US" altLang="zh-CN" dirty="0"/>
              <a:t>(</a:t>
            </a:r>
            <a:r>
              <a:rPr lang="zh-CN" altLang="en-US" dirty="0"/>
              <a:t>去重之后的值</a:t>
            </a:r>
            <a:r>
              <a:rPr lang="en-US" altLang="zh-CN" dirty="0"/>
              <a:t>&lt;=256</a:t>
            </a:r>
            <a:r>
              <a:rPr lang="zh-CN" altLang="en-US" dirty="0"/>
              <a:t>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25B67A-9335-4B7E-888F-3AA658D930E0}"/>
              </a:ext>
            </a:extLst>
          </p:cNvPr>
          <p:cNvSpPr/>
          <p:nvPr/>
        </p:nvSpPr>
        <p:spPr>
          <a:xfrm>
            <a:off x="2231903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FA0ED8-E6E6-4E14-8829-C29D39011D61}"/>
              </a:ext>
            </a:extLst>
          </p:cNvPr>
          <p:cNvSpPr/>
          <p:nvPr/>
        </p:nvSpPr>
        <p:spPr>
          <a:xfrm>
            <a:off x="2231903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376CF8-CD68-4E09-B9AD-7770F3A05E82}"/>
              </a:ext>
            </a:extLst>
          </p:cNvPr>
          <p:cNvSpPr/>
          <p:nvPr/>
        </p:nvSpPr>
        <p:spPr>
          <a:xfrm>
            <a:off x="3344266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tableSize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5451BC-3E1F-4116-ADAE-99FC1F126DA7}"/>
              </a:ext>
            </a:extLst>
          </p:cNvPr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0BE54F-6384-4F43-8E59-B1A77E5E37A2}"/>
              </a:ext>
            </a:extLst>
          </p:cNvPr>
          <p:cNvSpPr/>
          <p:nvPr/>
        </p:nvSpPr>
        <p:spPr>
          <a:xfrm>
            <a:off x="4456629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3E83D2-642D-42E2-90F8-B856C70B8CE7}"/>
              </a:ext>
            </a:extLst>
          </p:cNvPr>
          <p:cNvSpPr/>
          <p:nvPr/>
        </p:nvSpPr>
        <p:spPr>
          <a:xfrm>
            <a:off x="5936637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1A196E-26C9-479B-A51D-A196087D75EB}"/>
              </a:ext>
            </a:extLst>
          </p:cNvPr>
          <p:cNvSpPr/>
          <p:nvPr/>
        </p:nvSpPr>
        <p:spPr>
          <a:xfrm>
            <a:off x="7416645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8C4517-FC9F-4EBD-8AC8-907A853181B7}"/>
              </a:ext>
            </a:extLst>
          </p:cNvPr>
          <p:cNvSpPr/>
          <p:nvPr/>
        </p:nvSpPr>
        <p:spPr>
          <a:xfrm>
            <a:off x="8896653" y="991016"/>
            <a:ext cx="619027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D3824C-00D8-41A4-B614-3ADE95A03C48}"/>
              </a:ext>
            </a:extLst>
          </p:cNvPr>
          <p:cNvSpPr txBox="1"/>
          <p:nvPr/>
        </p:nvSpPr>
        <p:spPr>
          <a:xfrm>
            <a:off x="469091" y="234143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3C8FAE-893E-40B1-AFA7-A15DB868DC19}"/>
              </a:ext>
            </a:extLst>
          </p:cNvPr>
          <p:cNvSpPr/>
          <p:nvPr/>
        </p:nvSpPr>
        <p:spPr>
          <a:xfrm>
            <a:off x="3975819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Ordinals…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F16BD3-0C12-4635-90FC-7DCE9B1DA601}"/>
              </a:ext>
            </a:extLst>
          </p:cNvPr>
          <p:cNvSpPr txBox="1"/>
          <p:nvPr/>
        </p:nvSpPr>
        <p:spPr>
          <a:xfrm>
            <a:off x="2231903" y="3141155"/>
            <a:ext cx="6991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en-US" altLang="zh-CN" dirty="0"/>
          </a:p>
          <a:p>
            <a:r>
              <a:rPr lang="en-US" altLang="zh-CN" dirty="0"/>
              <a:t>Ordinals: 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的形式存储每一个文档的值在</a:t>
            </a:r>
            <a:r>
              <a:rPr lang="en-US" altLang="zh-CN" dirty="0"/>
              <a:t>table</a:t>
            </a:r>
            <a:r>
              <a:rPr lang="zh-CN" altLang="en-US" dirty="0"/>
              <a:t>中的序号</a:t>
            </a:r>
          </a:p>
        </p:txBody>
      </p:sp>
    </p:spTree>
    <p:extLst>
      <p:ext uri="{BB962C8B-B14F-4D97-AF65-F5344CB8AC3E}">
        <p14:creationId xmlns:p14="http://schemas.microsoft.com/office/powerpoint/2010/main" val="241377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1D6FAB-F561-494E-B9F7-C67B61017A01}"/>
              </a:ext>
            </a:extLst>
          </p:cNvPr>
          <p:cNvSpPr txBox="1"/>
          <p:nvPr/>
        </p:nvSpPr>
        <p:spPr>
          <a:xfrm>
            <a:off x="329938" y="216816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GCD_COMPRESSED    </a:t>
            </a:r>
            <a:r>
              <a:rPr lang="zh-CN" altLang="en-US" dirty="0"/>
              <a:t>最大公约数压缩    </a:t>
            </a:r>
            <a:r>
              <a:rPr lang="en-US" altLang="zh-CN" dirty="0"/>
              <a:t>(value - min) / </a:t>
            </a:r>
            <a:r>
              <a:rPr lang="en-US" altLang="zh-CN" dirty="0" err="1"/>
              <a:t>gcd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F22CC7-D1D3-4711-8B94-DF9481EB27F5}"/>
              </a:ext>
            </a:extLst>
          </p:cNvPr>
          <p:cNvSpPr/>
          <p:nvPr/>
        </p:nvSpPr>
        <p:spPr>
          <a:xfrm>
            <a:off x="2241372" y="93297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8E2D18-6791-4AC0-AEF2-2054DB93ABE7}"/>
              </a:ext>
            </a:extLst>
          </p:cNvPr>
          <p:cNvSpPr/>
          <p:nvPr/>
        </p:nvSpPr>
        <p:spPr>
          <a:xfrm>
            <a:off x="3996965" y="932972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47BD29-992C-4BF5-B3E4-4C5FAEE4B7BC}"/>
              </a:ext>
            </a:extLst>
          </p:cNvPr>
          <p:cNvSpPr/>
          <p:nvPr/>
        </p:nvSpPr>
        <p:spPr>
          <a:xfrm>
            <a:off x="5109328" y="932972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minValue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AE031C-78BA-42A0-96E7-164C3A5481F9}"/>
              </a:ext>
            </a:extLst>
          </p:cNvPr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94400A-E623-4948-A673-C71F728A29CD}"/>
              </a:ext>
            </a:extLst>
          </p:cNvPr>
          <p:cNvSpPr/>
          <p:nvPr/>
        </p:nvSpPr>
        <p:spPr>
          <a:xfrm>
            <a:off x="6221691" y="932972"/>
            <a:ext cx="744717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gcd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9B795B-2B32-45AA-99CF-27C9212AC84A}"/>
              </a:ext>
            </a:extLst>
          </p:cNvPr>
          <p:cNvSpPr/>
          <p:nvPr/>
        </p:nvSpPr>
        <p:spPr>
          <a:xfrm>
            <a:off x="6966408" y="932972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bitRequired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0CBA21-0171-4DAE-ACC2-B47CB33DB35D}"/>
              </a:ext>
            </a:extLst>
          </p:cNvPr>
          <p:cNvSpPr txBox="1"/>
          <p:nvPr/>
        </p:nvSpPr>
        <p:spPr>
          <a:xfrm>
            <a:off x="480767" y="4072379"/>
            <a:ext cx="8608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文件： 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</a:t>
            </a:r>
            <a:r>
              <a:rPr lang="en-US" altLang="zh-CN" dirty="0"/>
              <a:t>, </a:t>
            </a:r>
            <a:r>
              <a:rPr lang="zh-CN" altLang="en-US" dirty="0"/>
              <a:t>实际存储的是 </a:t>
            </a:r>
            <a:r>
              <a:rPr lang="en-US" altLang="zh-CN" dirty="0"/>
              <a:t>(value – min) / </a:t>
            </a:r>
            <a:r>
              <a:rPr lang="en-US" altLang="zh-CN" dirty="0" err="1"/>
              <a:t>gcd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71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Stored Fields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912" y="254524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PackedIntsVersion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9511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4037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15699" y="254524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8" name="矩形 7"/>
          <p:cNvSpPr/>
          <p:nvPr/>
        </p:nvSpPr>
        <p:spPr>
          <a:xfrm>
            <a:off x="5995449" y="25452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1824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88199" y="254522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BlocksEndMarker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6136" y="162140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92511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38886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01578" y="612741"/>
            <a:ext cx="117322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9323" y="612741"/>
            <a:ext cx="365760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01578" y="1621406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846136" y="197962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92511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38886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01578" y="1979622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StartPointers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92180" y="1621406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92180" y="197962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3122" y="27149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776" y="793907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fdx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328036" y="701574"/>
            <a:ext cx="280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实际在磁盘上的存储单元是</a:t>
            </a:r>
            <a:r>
              <a:rPr lang="en-US" altLang="zh-CN" sz="1400" dirty="0"/>
              <a:t>chunk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Block</a:t>
            </a:r>
            <a:r>
              <a:rPr lang="zh-CN" altLang="en-US" sz="1400" dirty="0"/>
              <a:t>是为了将一批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docID</a:t>
            </a:r>
            <a:r>
              <a:rPr lang="zh-CN" altLang="en-US" sz="1400" dirty="0"/>
              <a:t>和指针放在一起进行整数压缩</a:t>
            </a:r>
          </a:p>
        </p:txBody>
      </p:sp>
      <p:sp>
        <p:nvSpPr>
          <p:cNvPr id="35" name="矩形 34"/>
          <p:cNvSpPr/>
          <p:nvPr/>
        </p:nvSpPr>
        <p:spPr>
          <a:xfrm>
            <a:off x="1885361" y="3271105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29960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24486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66148" y="32711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39" name="矩形 38"/>
          <p:cNvSpPr/>
          <p:nvPr/>
        </p:nvSpPr>
        <p:spPr>
          <a:xfrm>
            <a:off x="6645898" y="3271104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87560" y="326668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6" idx="0"/>
          </p:cNvCxnSpPr>
          <p:nvPr/>
        </p:nvCxnSpPr>
        <p:spPr>
          <a:xfrm>
            <a:off x="4147794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213021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2"/>
            <a:endCxn id="39" idx="0"/>
          </p:cNvCxnSpPr>
          <p:nvPr/>
        </p:nvCxnSpPr>
        <p:spPr>
          <a:xfrm flipH="1">
            <a:off x="7169086" y="2337841"/>
            <a:ext cx="346282" cy="933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88198" y="1646626"/>
            <a:ext cx="349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中第一个文档的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(</a:t>
            </a:r>
            <a:r>
              <a:rPr lang="zh-CN" altLang="en-US" sz="1400" dirty="0"/>
              <a:t>二分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090097" y="2004842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在磁盘上的位置</a:t>
            </a:r>
          </a:p>
        </p:txBody>
      </p:sp>
      <p:sp>
        <p:nvSpPr>
          <p:cNvPr id="55" name="矩形 54"/>
          <p:cNvSpPr/>
          <p:nvPr/>
        </p:nvSpPr>
        <p:spPr>
          <a:xfrm>
            <a:off x="2485531" y="4298622"/>
            <a:ext cx="1366884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ChunkDocs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859334" y="4298621"/>
            <a:ext cx="1759041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DocFieldCounts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1574" y="4298619"/>
            <a:ext cx="1367523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DocLengths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274605" y="4298619"/>
            <a:ext cx="120400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12296" y="4298619"/>
            <a:ext cx="1940022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CompressedDocs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041824" y="4637989"/>
            <a:ext cx="722922" cy="49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024486" y="3648179"/>
            <a:ext cx="3927832" cy="654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729982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724508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766170" y="5137613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75" name="矩形 74"/>
          <p:cNvSpPr/>
          <p:nvPr/>
        </p:nvSpPr>
        <p:spPr>
          <a:xfrm>
            <a:off x="10345920" y="513761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8927540" y="4637989"/>
            <a:ext cx="2460042" cy="499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1269892" y="3624905"/>
            <a:ext cx="2755355" cy="678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698070" y="603375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Value2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671310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718371" y="6033754"/>
            <a:ext cx="79699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618017" y="604318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8348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33922" y="6043179"/>
            <a:ext cx="2415998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FieldNumAndTypeN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793708" y="604317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ValueN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 flipV="1">
            <a:off x="518348" y="5472564"/>
            <a:ext cx="7211634" cy="603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8743061" y="5495831"/>
            <a:ext cx="2060720" cy="579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5223" y="32286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fdt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</a:p>
        </p:txBody>
      </p:sp>
      <p:sp>
        <p:nvSpPr>
          <p:cNvPr id="124" name="左大括号 123"/>
          <p:cNvSpPr/>
          <p:nvPr/>
        </p:nvSpPr>
        <p:spPr>
          <a:xfrm>
            <a:off x="9096866" y="3875005"/>
            <a:ext cx="231170" cy="654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9294412" y="3713912"/>
            <a:ext cx="19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BEST_SPEED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306723" y="4345197"/>
            <a:ext cx="2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BEST_COMPRESSION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3763139" y="505192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doc</a:t>
            </a:r>
            <a:r>
              <a:rPr lang="zh-CN" altLang="en-US" dirty="0"/>
              <a:t>的长度</a:t>
            </a:r>
          </a:p>
        </p:txBody>
      </p:sp>
      <p:cxnSp>
        <p:nvCxnSpPr>
          <p:cNvPr id="133" name="直接连接符 132"/>
          <p:cNvCxnSpPr>
            <a:stCxn id="57" idx="2"/>
            <a:endCxn id="132" idx="0"/>
          </p:cNvCxnSpPr>
          <p:nvPr/>
        </p:nvCxnSpPr>
        <p:spPr>
          <a:xfrm flipH="1">
            <a:off x="4617700" y="4656838"/>
            <a:ext cx="1697636" cy="39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，获取文档所有的字段信息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在</a:t>
            </a:r>
            <a:r>
              <a:rPr lang="en-US" altLang="zh-CN" dirty="0" err="1"/>
              <a:t>DocBases</a:t>
            </a:r>
            <a:r>
              <a:rPr lang="zh-CN" altLang="en-US" dirty="0"/>
              <a:t>数组中进行二分查找，确定</a:t>
            </a:r>
            <a:r>
              <a:rPr lang="en-US" altLang="zh-CN" dirty="0"/>
              <a:t>chunk</a:t>
            </a:r>
            <a:r>
              <a:rPr lang="zh-CN" altLang="en-US" dirty="0"/>
              <a:t>下标：</a:t>
            </a:r>
            <a:r>
              <a:rPr lang="en-US" altLang="zh-CN" dirty="0" err="1"/>
              <a:t>chunkIndex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获取</a:t>
            </a:r>
            <a:r>
              <a:rPr lang="en-US" altLang="zh-CN" dirty="0"/>
              <a:t>chunk</a:t>
            </a:r>
            <a:r>
              <a:rPr lang="zh-CN" altLang="en-US" dirty="0"/>
              <a:t>在磁盘上的位置</a:t>
            </a:r>
            <a:r>
              <a:rPr lang="en-US" altLang="zh-CN" dirty="0" err="1"/>
              <a:t>StartPointers</a:t>
            </a:r>
            <a:r>
              <a:rPr lang="en-US" altLang="zh-CN" dirty="0"/>
              <a:t>[</a:t>
            </a:r>
            <a:r>
              <a:rPr lang="en-US" altLang="zh-CN" dirty="0" err="1"/>
              <a:t>chunkIndex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chunk</a:t>
            </a:r>
            <a:r>
              <a:rPr lang="zh-CN" altLang="en-US" dirty="0"/>
              <a:t>头部信息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根据</a:t>
            </a:r>
            <a:r>
              <a:rPr lang="en-US" altLang="zh-CN" dirty="0" err="1"/>
              <a:t>DocLengths</a:t>
            </a:r>
            <a:r>
              <a:rPr lang="zh-CN" altLang="en-US" dirty="0"/>
              <a:t>数组确定要读取的</a:t>
            </a:r>
            <a:r>
              <a:rPr lang="en-US" altLang="zh-CN" dirty="0"/>
              <a:t>doc</a:t>
            </a:r>
            <a:r>
              <a:rPr lang="zh-CN" altLang="en-US" dirty="0"/>
              <a:t>的偏移量</a:t>
            </a:r>
            <a:r>
              <a:rPr lang="en-US" altLang="zh-CN" dirty="0"/>
              <a:t>offset</a:t>
            </a:r>
            <a:r>
              <a:rPr lang="zh-CN" altLang="en-US" dirty="0"/>
              <a:t>和长度</a:t>
            </a:r>
            <a:r>
              <a:rPr lang="en-US" altLang="zh-CN" dirty="0"/>
              <a:t>length 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解压</a:t>
            </a:r>
            <a:r>
              <a:rPr lang="en-US" altLang="zh-CN" dirty="0"/>
              <a:t>(offset, </a:t>
            </a:r>
            <a:r>
              <a:rPr lang="en-US" altLang="zh-CN" dirty="0" err="1"/>
              <a:t>offset+length</a:t>
            </a:r>
            <a:r>
              <a:rPr lang="en-US" altLang="zh-CN" dirty="0"/>
              <a:t>)</a:t>
            </a:r>
            <a:r>
              <a:rPr lang="zh-CN" altLang="en-US" dirty="0"/>
              <a:t>区域的数据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提取所需要的字段信息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 Vector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09007" y="3781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894886" y="602226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39485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34011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75673" y="602226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39" name="矩形 38"/>
          <p:cNvSpPr/>
          <p:nvPr/>
        </p:nvSpPr>
        <p:spPr>
          <a:xfrm>
            <a:off x="6655423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7085" y="60222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2990" y="141312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DocBase</a:t>
            </a:r>
          </a:p>
        </p:txBody>
      </p:sp>
      <p:sp>
        <p:nvSpPr>
          <p:cNvPr id="4" name="矩形 3"/>
          <p:cNvSpPr/>
          <p:nvPr/>
        </p:nvSpPr>
        <p:spPr>
          <a:xfrm>
            <a:off x="1327785" y="1412875"/>
            <a:ext cx="136398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ChunkDocs</a:t>
            </a:r>
          </a:p>
        </p:txBody>
      </p:sp>
      <p:sp>
        <p:nvSpPr>
          <p:cNvPr id="6" name="矩形 5"/>
          <p:cNvSpPr/>
          <p:nvPr/>
        </p:nvSpPr>
        <p:spPr>
          <a:xfrm>
            <a:off x="2691765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NumFields </a:t>
            </a:r>
          </a:p>
        </p:txBody>
      </p:sp>
      <p:sp>
        <p:nvSpPr>
          <p:cNvPr id="8" name="矩形 7"/>
          <p:cNvSpPr/>
          <p:nvPr/>
        </p:nvSpPr>
        <p:spPr>
          <a:xfrm>
            <a:off x="4034790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FieldNums </a:t>
            </a:r>
          </a:p>
        </p:txBody>
      </p:sp>
      <p:sp>
        <p:nvSpPr>
          <p:cNvPr id="9" name="矩形 8"/>
          <p:cNvSpPr/>
          <p:nvPr/>
        </p:nvSpPr>
        <p:spPr>
          <a:xfrm>
            <a:off x="5311775" y="1412875"/>
            <a:ext cx="15449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FieldNumOffs </a:t>
            </a:r>
          </a:p>
        </p:txBody>
      </p:sp>
      <p:sp>
        <p:nvSpPr>
          <p:cNvPr id="10" name="矩形 9"/>
          <p:cNvSpPr/>
          <p:nvPr/>
        </p:nvSpPr>
        <p:spPr>
          <a:xfrm>
            <a:off x="6856730" y="1412875"/>
            <a:ext cx="8451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Flags </a:t>
            </a:r>
          </a:p>
        </p:txBody>
      </p:sp>
      <p:sp>
        <p:nvSpPr>
          <p:cNvPr id="12" name="矩形 11"/>
          <p:cNvSpPr/>
          <p:nvPr/>
        </p:nvSpPr>
        <p:spPr>
          <a:xfrm>
            <a:off x="3730625" y="2551430"/>
            <a:ext cx="13074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NumTerms </a:t>
            </a:r>
          </a:p>
        </p:txBody>
      </p:sp>
      <p:sp>
        <p:nvSpPr>
          <p:cNvPr id="13" name="矩形 12"/>
          <p:cNvSpPr/>
          <p:nvPr/>
        </p:nvSpPr>
        <p:spPr>
          <a:xfrm>
            <a:off x="5038090" y="2551430"/>
            <a:ext cx="14979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TermLengths </a:t>
            </a:r>
          </a:p>
        </p:txBody>
      </p:sp>
      <p:sp>
        <p:nvSpPr>
          <p:cNvPr id="14" name="矩形 13"/>
          <p:cNvSpPr/>
          <p:nvPr/>
        </p:nvSpPr>
        <p:spPr>
          <a:xfrm>
            <a:off x="6536055" y="2551430"/>
            <a:ext cx="12846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TermFreqs </a:t>
            </a:r>
          </a:p>
        </p:txBody>
      </p:sp>
      <p:sp>
        <p:nvSpPr>
          <p:cNvPr id="15" name="矩形 14"/>
          <p:cNvSpPr/>
          <p:nvPr/>
        </p:nvSpPr>
        <p:spPr>
          <a:xfrm>
            <a:off x="7820660" y="2551430"/>
            <a:ext cx="1104900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Positions </a:t>
            </a:r>
          </a:p>
        </p:txBody>
      </p:sp>
      <p:sp>
        <p:nvSpPr>
          <p:cNvPr id="16" name="矩形 15"/>
          <p:cNvSpPr/>
          <p:nvPr/>
        </p:nvSpPr>
        <p:spPr>
          <a:xfrm>
            <a:off x="8925560" y="2551430"/>
            <a:ext cx="134302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StartOffsets </a:t>
            </a:r>
          </a:p>
        </p:txBody>
      </p:sp>
      <p:sp>
        <p:nvSpPr>
          <p:cNvPr id="17" name="矩形 16"/>
          <p:cNvSpPr/>
          <p:nvPr/>
        </p:nvSpPr>
        <p:spPr>
          <a:xfrm>
            <a:off x="10268585" y="2551430"/>
            <a:ext cx="10179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Lengths </a:t>
            </a:r>
          </a:p>
        </p:txBody>
      </p:sp>
      <p:sp>
        <p:nvSpPr>
          <p:cNvPr id="18" name="矩形 17"/>
          <p:cNvSpPr/>
          <p:nvPr/>
        </p:nvSpPr>
        <p:spPr>
          <a:xfrm>
            <a:off x="11286490" y="2551430"/>
            <a:ext cx="84518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......</a:t>
            </a: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7975" y="966470"/>
            <a:ext cx="3726180" cy="434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09515" y="947420"/>
            <a:ext cx="2702560" cy="454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3"/>
            <a:endCxn id="12" idx="1"/>
          </p:cNvCxnSpPr>
          <p:nvPr/>
        </p:nvCxnSpPr>
        <p:spPr>
          <a:xfrm flipH="1">
            <a:off x="3730625" y="1591945"/>
            <a:ext cx="3971290" cy="1138555"/>
          </a:xfrm>
          <a:prstGeom prst="curvedConnector5">
            <a:avLst>
              <a:gd name="adj1" fmla="val -5996"/>
              <a:gd name="adj2" fmla="val 50028"/>
              <a:gd name="adj3" fmla="val 105996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2480" y="3565525"/>
            <a:ext cx="782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</a:t>
            </a:r>
            <a:r>
              <a:rPr lang="zh-CN" altLang="en-US"/>
              <a:t>文档</a:t>
            </a:r>
            <a:r>
              <a:rPr lang="en-US" altLang="zh-CN"/>
              <a:t>ID, </a:t>
            </a:r>
            <a:r>
              <a:rPr lang="zh-CN" altLang="en-US"/>
              <a:t>字段名</a:t>
            </a:r>
            <a:r>
              <a:rPr lang="en-US" altLang="zh-CN"/>
              <a:t>&gt;  --&gt; Map&lt;Term, (</a:t>
            </a:r>
            <a:r>
              <a:rPr lang="zh-CN" altLang="en-US"/>
              <a:t>词频、位置、偏移量</a:t>
            </a:r>
            <a:r>
              <a:rPr lang="en-US" altLang="zh-CN"/>
              <a:t>..)&gt;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7960"/>
            <a:ext cx="10515600" cy="5901690"/>
          </a:xfrm>
        </p:spPr>
        <p:txBody>
          <a:bodyPr/>
          <a:lstStyle/>
          <a:p>
            <a:r>
              <a:rPr lang="en-US" altLang="zh-CN" sz="2000" dirty="0">
                <a:sym typeface="+mn-ea"/>
              </a:rPr>
              <a:t>DocBase : chunk</a:t>
            </a:r>
            <a:r>
              <a:rPr lang="zh-CN" altLang="en-US" sz="2000" dirty="0">
                <a:sym typeface="+mn-ea"/>
              </a:rPr>
              <a:t>中第一个文档的</a:t>
            </a:r>
            <a:r>
              <a:rPr lang="en-US" altLang="zh-CN" sz="2000" dirty="0">
                <a:sym typeface="+mn-ea"/>
              </a:rPr>
              <a:t>ID</a:t>
            </a:r>
          </a:p>
          <a:p>
            <a:r>
              <a:rPr lang="en-US" altLang="zh-CN" sz="2000" dirty="0">
                <a:sym typeface="+mn-ea"/>
              </a:rPr>
              <a:t>ChunkDocs : chunk</a:t>
            </a:r>
            <a:r>
              <a:rPr lang="zh-CN" altLang="en-US" sz="2000" dirty="0">
                <a:sym typeface="+mn-ea"/>
              </a:rPr>
              <a:t>中的文档总数</a:t>
            </a:r>
          </a:p>
          <a:p>
            <a:r>
              <a:rPr lang="zh-CN" altLang="en-US" sz="2000" dirty="0">
                <a:sym typeface="+mn-ea"/>
              </a:rPr>
              <a:t>NumFields </a:t>
            </a:r>
            <a:r>
              <a:rPr lang="en-US" altLang="zh-CN" sz="2000" dirty="0">
                <a:sym typeface="+mn-ea"/>
              </a:rPr>
              <a:t>: </a:t>
            </a:r>
            <a:r>
              <a:rPr lang="zh-CN" altLang="en-US" sz="2000" dirty="0">
                <a:sym typeface="+mn-ea"/>
              </a:rPr>
              <a:t>每个文档的字段数</a:t>
            </a:r>
          </a:p>
          <a:p>
            <a:r>
              <a:rPr lang="zh-CN" altLang="en-US" sz="2000" dirty="0">
                <a:sym typeface="+mn-ea"/>
              </a:rPr>
              <a:t>FieldNums </a:t>
            </a:r>
            <a:r>
              <a:rPr lang="en-US" altLang="zh-CN" sz="2000" dirty="0">
                <a:sym typeface="+mn-ea"/>
              </a:rPr>
              <a:t>:  </a:t>
            </a:r>
            <a:r>
              <a:rPr lang="zh-CN" altLang="en-US" sz="2000" dirty="0">
                <a:sym typeface="+mn-ea"/>
              </a:rPr>
              <a:t>每个文档的字段编号</a:t>
            </a:r>
          </a:p>
          <a:p>
            <a:r>
              <a:rPr lang="en-US" altLang="zh-CN" sz="2000" dirty="0">
                <a:sym typeface="+mn-ea"/>
              </a:rPr>
              <a:t>FieldNumOffs : </a:t>
            </a:r>
            <a:r>
              <a:rPr lang="zh-CN" altLang="en-US" sz="2000" dirty="0">
                <a:sym typeface="+mn-ea"/>
              </a:rPr>
              <a:t>每个字段的偏移位置</a:t>
            </a:r>
          </a:p>
          <a:p>
            <a:r>
              <a:rPr lang="en-US" altLang="zh-CN" sz="2000" dirty="0">
                <a:sym typeface="+mn-ea"/>
              </a:rPr>
              <a:t>Flags : </a:t>
            </a:r>
            <a:r>
              <a:rPr lang="zh-CN" altLang="en-US" sz="2000" dirty="0">
                <a:sym typeface="+mn-ea"/>
              </a:rPr>
              <a:t>标识位。是否存储</a:t>
            </a:r>
            <a:r>
              <a:rPr lang="en-US" altLang="zh-CN" sz="2000" dirty="0">
                <a:sym typeface="+mn-ea"/>
              </a:rPr>
              <a:t>positions, offsets </a:t>
            </a:r>
            <a:r>
              <a:rPr lang="zh-CN" altLang="en-US" sz="2000" dirty="0">
                <a:sym typeface="+mn-ea"/>
              </a:rPr>
              <a:t>和 </a:t>
            </a:r>
            <a:r>
              <a:rPr lang="en-US" altLang="zh-CN" sz="2000" dirty="0">
                <a:sym typeface="+mn-ea"/>
              </a:rPr>
              <a:t>paloads</a:t>
            </a: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NumTerms : </a:t>
            </a:r>
            <a:r>
              <a:rPr lang="zh-CN" altLang="en-US" sz="2000" dirty="0">
                <a:sym typeface="+mn-ea"/>
              </a:rPr>
              <a:t>每一个文档每一个字段的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数目</a:t>
            </a:r>
          </a:p>
          <a:p>
            <a:r>
              <a:rPr lang="en-US" altLang="zh-CN" sz="2000" dirty="0">
                <a:sym typeface="+mn-ea"/>
              </a:rPr>
              <a:t>TermLengths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的长度</a:t>
            </a:r>
          </a:p>
          <a:p>
            <a:r>
              <a:rPr lang="en-US" altLang="zh-CN" sz="2000" dirty="0">
                <a:sym typeface="+mn-ea"/>
              </a:rPr>
              <a:t>TermFreqs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的词频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Positions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的位置信息</a:t>
            </a:r>
          </a:p>
          <a:p>
            <a:r>
              <a:rPr lang="en-US" altLang="zh-CN" sz="2000" dirty="0">
                <a:sym typeface="+mn-ea"/>
              </a:rPr>
              <a:t>StartOffsets : 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的起始偏移量</a:t>
            </a:r>
          </a:p>
          <a:p>
            <a:r>
              <a:rPr lang="en-US" altLang="zh-CN" sz="2000" dirty="0">
                <a:sym typeface="+mn-ea"/>
              </a:rPr>
              <a:t>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的偏移长度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倒排索引：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词典  </a:t>
            </a:r>
            <a:r>
              <a:rPr lang="en-US" altLang="zh-CN" dirty="0"/>
              <a:t>&amp;  </a:t>
            </a:r>
            <a:r>
              <a:rPr lang="zh-CN" altLang="en-US" dirty="0"/>
              <a:t>倒排表</a:t>
            </a:r>
            <a:br>
              <a:rPr lang="en-US" altLang="zh-CN" dirty="0"/>
            </a:br>
            <a:r>
              <a:rPr lang="en-US" altLang="zh-CN" dirty="0" err="1"/>
              <a:t>Dictinary</a:t>
            </a:r>
            <a:r>
              <a:rPr lang="en-US" altLang="zh-CN" dirty="0"/>
              <a:t> &amp; Postings</a:t>
            </a:r>
            <a:r>
              <a:rPr lang="zh-CN" altLang="en-US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63" y="122548"/>
            <a:ext cx="5724730" cy="65704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442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</a:p>
        </p:txBody>
      </p:sp>
      <p:sp>
        <p:nvSpPr>
          <p:cNvPr id="5" name="矩形 4"/>
          <p:cNvSpPr/>
          <p:nvPr/>
        </p:nvSpPr>
        <p:spPr>
          <a:xfrm>
            <a:off x="3388995" y="4254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</a:p>
        </p:txBody>
      </p:sp>
      <p:sp>
        <p:nvSpPr>
          <p:cNvPr id="6" name="矩形 5"/>
          <p:cNvSpPr/>
          <p:nvPr/>
        </p:nvSpPr>
        <p:spPr>
          <a:xfrm>
            <a:off x="4607560" y="4254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</a:p>
        </p:txBody>
      </p:sp>
      <p:sp>
        <p:nvSpPr>
          <p:cNvPr id="7" name="矩形 6"/>
          <p:cNvSpPr/>
          <p:nvPr/>
        </p:nvSpPr>
        <p:spPr>
          <a:xfrm>
            <a:off x="5865914" y="4254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9" name="矩形 8"/>
          <p:cNvSpPr/>
          <p:nvPr/>
        </p:nvSpPr>
        <p:spPr>
          <a:xfrm>
            <a:off x="6445885" y="4254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</a:p>
        </p:txBody>
      </p:sp>
      <p:sp>
        <p:nvSpPr>
          <p:cNvPr id="10" name="矩形 9"/>
          <p:cNvSpPr/>
          <p:nvPr/>
        </p:nvSpPr>
        <p:spPr>
          <a:xfrm>
            <a:off x="7656830" y="42545"/>
            <a:ext cx="165671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IndexStartFPs</a:t>
            </a:r>
          </a:p>
        </p:txBody>
      </p:sp>
      <p:sp>
        <p:nvSpPr>
          <p:cNvPr id="11" name="矩形 10"/>
          <p:cNvSpPr/>
          <p:nvPr/>
        </p:nvSpPr>
        <p:spPr>
          <a:xfrm>
            <a:off x="931354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</a:p>
        </p:txBody>
      </p:sp>
      <p:sp>
        <p:nvSpPr>
          <p:cNvPr id="12" name="椭圆 11"/>
          <p:cNvSpPr/>
          <p:nvPr/>
        </p:nvSpPr>
        <p:spPr>
          <a:xfrm>
            <a:off x="3388995" y="70040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13" name="椭圆 12"/>
          <p:cNvSpPr/>
          <p:nvPr/>
        </p:nvSpPr>
        <p:spPr>
          <a:xfrm>
            <a:off x="294830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14" name="椭圆 13"/>
          <p:cNvSpPr/>
          <p:nvPr/>
        </p:nvSpPr>
        <p:spPr>
          <a:xfrm>
            <a:off x="389318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</a:p>
        </p:txBody>
      </p:sp>
      <p:sp>
        <p:nvSpPr>
          <p:cNvPr id="16" name="椭圆 15"/>
          <p:cNvSpPr/>
          <p:nvPr/>
        </p:nvSpPr>
        <p:spPr>
          <a:xfrm>
            <a:off x="378841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17" name="椭圆 16"/>
          <p:cNvSpPr/>
          <p:nvPr/>
        </p:nvSpPr>
        <p:spPr>
          <a:xfrm>
            <a:off x="482727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</a:p>
        </p:txBody>
      </p:sp>
      <p:cxnSp>
        <p:nvCxnSpPr>
          <p:cNvPr id="18" name="直接连接符 17"/>
          <p:cNvCxnSpPr>
            <a:stCxn id="5" idx="2"/>
            <a:endCxn id="12" idx="0"/>
          </p:cNvCxnSpPr>
          <p:nvPr/>
        </p:nvCxnSpPr>
        <p:spPr>
          <a:xfrm flipH="1">
            <a:off x="3623310" y="400685"/>
            <a:ext cx="375285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3"/>
            <a:endCxn id="13" idx="0"/>
          </p:cNvCxnSpPr>
          <p:nvPr/>
        </p:nvCxnSpPr>
        <p:spPr>
          <a:xfrm flipH="1">
            <a:off x="3182620" y="1099820"/>
            <a:ext cx="27495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5"/>
            <a:endCxn id="14" idx="0"/>
          </p:cNvCxnSpPr>
          <p:nvPr/>
        </p:nvCxnSpPr>
        <p:spPr>
          <a:xfrm>
            <a:off x="3788410" y="1099820"/>
            <a:ext cx="33909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6" idx="0"/>
          </p:cNvCxnSpPr>
          <p:nvPr/>
        </p:nvCxnSpPr>
        <p:spPr>
          <a:xfrm flipH="1">
            <a:off x="4022725" y="1797050"/>
            <a:ext cx="104775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0"/>
          </p:cNvCxnSpPr>
          <p:nvPr/>
        </p:nvCxnSpPr>
        <p:spPr>
          <a:xfrm>
            <a:off x="4361180" y="1563370"/>
            <a:ext cx="700405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036" y="34051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.tip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56235" y="2639060"/>
            <a:ext cx="116420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33270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</a:p>
        </p:txBody>
      </p:sp>
      <p:sp>
        <p:nvSpPr>
          <p:cNvPr id="28" name="矩形 27"/>
          <p:cNvSpPr/>
          <p:nvPr/>
        </p:nvSpPr>
        <p:spPr>
          <a:xfrm>
            <a:off x="3037840" y="282257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29" name="矩形 28"/>
          <p:cNvSpPr/>
          <p:nvPr/>
        </p:nvSpPr>
        <p:spPr>
          <a:xfrm>
            <a:off x="4256405" y="282257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30" name="矩形 29"/>
          <p:cNvSpPr/>
          <p:nvPr/>
        </p:nvSpPr>
        <p:spPr>
          <a:xfrm>
            <a:off x="5514759" y="282257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31" name="矩形 30"/>
          <p:cNvSpPr/>
          <p:nvPr/>
        </p:nvSpPr>
        <p:spPr>
          <a:xfrm>
            <a:off x="6094730" y="282257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34" name="矩形 33"/>
          <p:cNvSpPr/>
          <p:nvPr/>
        </p:nvSpPr>
        <p:spPr>
          <a:xfrm>
            <a:off x="7305675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</a:p>
        </p:txBody>
      </p:sp>
      <p:cxnSp>
        <p:nvCxnSpPr>
          <p:cNvPr id="35" name="曲线连接符 34"/>
          <p:cNvCxnSpPr>
            <a:stCxn id="13" idx="4"/>
            <a:endCxn id="28" idx="0"/>
          </p:cNvCxnSpPr>
          <p:nvPr/>
        </p:nvCxnSpPr>
        <p:spPr>
          <a:xfrm rot="5400000" flipV="1">
            <a:off x="2902585" y="2077085"/>
            <a:ext cx="1025525" cy="4648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4"/>
            <a:endCxn id="29" idx="0"/>
          </p:cNvCxnSpPr>
          <p:nvPr/>
        </p:nvCxnSpPr>
        <p:spPr>
          <a:xfrm rot="5400000" flipV="1">
            <a:off x="4273550" y="2210435"/>
            <a:ext cx="360680" cy="86296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7" idx="4"/>
            <a:endCxn id="31" idx="0"/>
          </p:cNvCxnSpPr>
          <p:nvPr/>
        </p:nvCxnSpPr>
        <p:spPr>
          <a:xfrm rot="5400000" flipV="1">
            <a:off x="5700395" y="1822450"/>
            <a:ext cx="360680" cy="163893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07726" y="612297"/>
            <a:ext cx="17208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FST: </a:t>
            </a:r>
            <a:r>
              <a:rPr lang="zh-CN" altLang="en-US" sz="1200" dirty="0"/>
              <a:t>有限状态转换器</a:t>
            </a:r>
            <a:br>
              <a:rPr lang="zh-CN" altLang="en-US" sz="1200" dirty="0"/>
            </a:br>
            <a:r>
              <a:rPr lang="zh-CN" altLang="en-US" sz="1200" dirty="0"/>
              <a:t>结构上类似于字典树</a:t>
            </a:r>
            <a:br>
              <a:rPr lang="zh-CN" altLang="en-US" sz="1200" dirty="0"/>
            </a:br>
            <a:r>
              <a:rPr lang="zh-CN" altLang="en-US" sz="1200" dirty="0"/>
              <a:t>功能上类似于</a:t>
            </a:r>
            <a:r>
              <a:rPr lang="en-US" altLang="zh-CN" sz="1200" dirty="0"/>
              <a:t>HashMap</a:t>
            </a:r>
            <a:br>
              <a:rPr lang="en-US" altLang="zh-CN" sz="1200" dirty="0"/>
            </a:br>
            <a:r>
              <a:rPr lang="zh-CN" altLang="en-US" sz="1200" dirty="0"/>
              <a:t>节省内存，前缀匹配</a:t>
            </a:r>
          </a:p>
        </p:txBody>
      </p:sp>
      <p:sp>
        <p:nvSpPr>
          <p:cNvPr id="40" name="矩形 39"/>
          <p:cNvSpPr/>
          <p:nvPr/>
        </p:nvSpPr>
        <p:spPr>
          <a:xfrm>
            <a:off x="222313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</a:p>
        </p:txBody>
      </p:sp>
      <p:sp>
        <p:nvSpPr>
          <p:cNvPr id="45" name="矩形 44"/>
          <p:cNvSpPr/>
          <p:nvPr/>
        </p:nvSpPr>
        <p:spPr>
          <a:xfrm>
            <a:off x="142176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</a:p>
        </p:txBody>
      </p:sp>
      <p:sp>
        <p:nvSpPr>
          <p:cNvPr id="46" name="矩形 45"/>
          <p:cNvSpPr/>
          <p:nvPr/>
        </p:nvSpPr>
        <p:spPr>
          <a:xfrm>
            <a:off x="621030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</a:p>
        </p:txBody>
      </p:sp>
      <p:sp>
        <p:nvSpPr>
          <p:cNvPr id="47" name="矩形 46"/>
          <p:cNvSpPr/>
          <p:nvPr/>
        </p:nvSpPr>
        <p:spPr>
          <a:xfrm>
            <a:off x="302514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49" name="矩形 48"/>
          <p:cNvSpPr/>
          <p:nvPr/>
        </p:nvSpPr>
        <p:spPr>
          <a:xfrm>
            <a:off x="349885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</a:p>
        </p:txBody>
      </p:sp>
      <p:sp>
        <p:nvSpPr>
          <p:cNvPr id="50" name="矩形 49"/>
          <p:cNvSpPr/>
          <p:nvPr/>
        </p:nvSpPr>
        <p:spPr>
          <a:xfrm>
            <a:off x="416306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</a:p>
        </p:txBody>
      </p:sp>
      <p:sp>
        <p:nvSpPr>
          <p:cNvPr id="51" name="矩形 50"/>
          <p:cNvSpPr/>
          <p:nvPr/>
        </p:nvSpPr>
        <p:spPr>
          <a:xfrm>
            <a:off x="482727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</a:p>
        </p:txBody>
      </p:sp>
      <p:sp>
        <p:nvSpPr>
          <p:cNvPr id="52" name="矩形 51"/>
          <p:cNvSpPr/>
          <p:nvPr/>
        </p:nvSpPr>
        <p:spPr>
          <a:xfrm>
            <a:off x="550672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53" name="矩形 52"/>
          <p:cNvSpPr/>
          <p:nvPr/>
        </p:nvSpPr>
        <p:spPr>
          <a:xfrm>
            <a:off x="590740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</a:p>
        </p:txBody>
      </p:sp>
      <p:sp>
        <p:nvSpPr>
          <p:cNvPr id="54" name="矩形 53"/>
          <p:cNvSpPr/>
          <p:nvPr/>
        </p:nvSpPr>
        <p:spPr>
          <a:xfrm>
            <a:off x="666051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</a:p>
        </p:txBody>
      </p:sp>
      <p:sp>
        <p:nvSpPr>
          <p:cNvPr id="56" name="矩形 55"/>
          <p:cNvSpPr/>
          <p:nvPr/>
        </p:nvSpPr>
        <p:spPr>
          <a:xfrm>
            <a:off x="7346950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17220" y="3167380"/>
            <a:ext cx="5511800" cy="541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16470" y="3187065"/>
            <a:ext cx="781685" cy="48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7219" y="6158863"/>
            <a:ext cx="2331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一个</a:t>
            </a:r>
            <a:r>
              <a:rPr lang="en-US" altLang="zh-CN" sz="1200" dirty="0"/>
              <a:t>block</a:t>
            </a:r>
            <a:r>
              <a:rPr lang="zh-CN" altLang="en-US" sz="1200" dirty="0"/>
              <a:t>中</a:t>
            </a:r>
            <a:r>
              <a:rPr lang="en-US" altLang="zh-CN" sz="1200" dirty="0"/>
              <a:t>25-48</a:t>
            </a:r>
            <a:r>
              <a:rPr lang="zh-CN" altLang="en-US" sz="1200" dirty="0"/>
              <a:t>个</a:t>
            </a:r>
            <a:r>
              <a:rPr lang="en-US" altLang="zh-CN" sz="1200" dirty="0"/>
              <a:t>term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6475" y="4236719"/>
          <a:ext cx="4454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suffix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docFreq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postingsPointer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指向倒排表的指针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lication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65307" y="270683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tim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0911948" y="270683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.doc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260022" y="2639060"/>
            <a:ext cx="3989689" cy="42189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939869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1" name="矩形 60"/>
          <p:cNvSpPr/>
          <p:nvPr/>
        </p:nvSpPr>
        <p:spPr>
          <a:xfrm>
            <a:off x="7211524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2" name="矩形 61"/>
          <p:cNvSpPr/>
          <p:nvPr/>
        </p:nvSpPr>
        <p:spPr>
          <a:xfrm>
            <a:off x="6217751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sp>
        <p:nvSpPr>
          <p:cNvPr id="63" name="矩形 62"/>
          <p:cNvSpPr/>
          <p:nvPr/>
        </p:nvSpPr>
        <p:spPr>
          <a:xfrm>
            <a:off x="9038619" y="6435862"/>
            <a:ext cx="387710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7" name="矩形 66"/>
          <p:cNvSpPr/>
          <p:nvPr/>
        </p:nvSpPr>
        <p:spPr>
          <a:xfrm>
            <a:off x="11092328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8" name="矩形 67"/>
          <p:cNvSpPr/>
          <p:nvPr/>
        </p:nvSpPr>
        <p:spPr>
          <a:xfrm>
            <a:off x="10363983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9" name="矩形 68"/>
          <p:cNvSpPr/>
          <p:nvPr/>
        </p:nvSpPr>
        <p:spPr>
          <a:xfrm>
            <a:off x="9370210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70" name="曲线连接符 34"/>
          <p:cNvCxnSpPr/>
          <p:nvPr/>
        </p:nvCxnSpPr>
        <p:spPr>
          <a:xfrm rot="16200000" flipH="1">
            <a:off x="4779702" y="4997814"/>
            <a:ext cx="1687262" cy="1188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34"/>
          <p:cNvCxnSpPr/>
          <p:nvPr/>
        </p:nvCxnSpPr>
        <p:spPr>
          <a:xfrm>
            <a:off x="4689897" y="5190310"/>
            <a:ext cx="4680313" cy="1217386"/>
          </a:xfrm>
          <a:prstGeom prst="curvedConnector3">
            <a:avLst>
              <a:gd name="adj1" fmla="val 8081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885520" y="4853253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倒排表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F1F1729-A1AC-456B-8BB6-FA0BF1B5F221}"/>
              </a:ext>
            </a:extLst>
          </p:cNvPr>
          <p:cNvSpPr txBox="1"/>
          <p:nvPr/>
        </p:nvSpPr>
        <p:spPr>
          <a:xfrm>
            <a:off x="736136" y="138737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词典前缀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B1500A4-F4A6-4BC3-897B-43D8C268B3E9}"/>
              </a:ext>
            </a:extLst>
          </p:cNvPr>
          <p:cNvSpPr txBox="1"/>
          <p:nvPr/>
        </p:nvSpPr>
        <p:spPr>
          <a:xfrm>
            <a:off x="2722959" y="625119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词典后缀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5831CE0-76F6-4B75-B7E4-B776093C4B11}"/>
              </a:ext>
            </a:extLst>
          </p:cNvPr>
          <p:cNvSpPr/>
          <p:nvPr/>
        </p:nvSpPr>
        <p:spPr>
          <a:xfrm>
            <a:off x="2418261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82A415-A69D-4CF1-A1BC-FED954088A84}"/>
              </a:ext>
            </a:extLst>
          </p:cNvPr>
          <p:cNvSpPr/>
          <p:nvPr/>
        </p:nvSpPr>
        <p:spPr>
          <a:xfrm>
            <a:off x="3413305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AAB6A7-8F32-432A-8BFD-09786CD328AD}"/>
              </a:ext>
            </a:extLst>
          </p:cNvPr>
          <p:cNvSpPr/>
          <p:nvPr/>
        </p:nvSpPr>
        <p:spPr>
          <a:xfrm>
            <a:off x="4408349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575386-60B8-4617-B2B9-35F8788C4CB6}"/>
              </a:ext>
            </a:extLst>
          </p:cNvPr>
          <p:cNvSpPr/>
          <p:nvPr/>
        </p:nvSpPr>
        <p:spPr>
          <a:xfrm>
            <a:off x="5403393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107868-7E30-4550-ABBE-3AEBAC2ED45E}"/>
              </a:ext>
            </a:extLst>
          </p:cNvPr>
          <p:cNvSpPr/>
          <p:nvPr/>
        </p:nvSpPr>
        <p:spPr>
          <a:xfrm>
            <a:off x="6387490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747F3D-AED7-436A-89B2-0134676E62A5}"/>
              </a:ext>
            </a:extLst>
          </p:cNvPr>
          <p:cNvSpPr/>
          <p:nvPr/>
        </p:nvSpPr>
        <p:spPr>
          <a:xfrm>
            <a:off x="7382534" y="1845008"/>
            <a:ext cx="460566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D7DD68-14BC-474F-AA92-FFA1F9567813}"/>
              </a:ext>
            </a:extLst>
          </p:cNvPr>
          <p:cNvSpPr/>
          <p:nvPr/>
        </p:nvSpPr>
        <p:spPr>
          <a:xfrm>
            <a:off x="7843100" y="1845008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0F80E6-9C19-49F1-ADEC-BF3D7CCE1062}"/>
              </a:ext>
            </a:extLst>
          </p:cNvPr>
          <p:cNvSpPr/>
          <p:nvPr/>
        </p:nvSpPr>
        <p:spPr>
          <a:xfrm>
            <a:off x="5175333" y="3004505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69381C-25F5-4F84-8D30-3A46327AEB7B}"/>
              </a:ext>
            </a:extLst>
          </p:cNvPr>
          <p:cNvSpPr/>
          <p:nvPr/>
        </p:nvSpPr>
        <p:spPr>
          <a:xfrm>
            <a:off x="4181560" y="3004505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846D2A1-58BB-470D-B0A3-07A43B5667FD}"/>
              </a:ext>
            </a:extLst>
          </p:cNvPr>
          <p:cNvCxnSpPr/>
          <p:nvPr/>
        </p:nvCxnSpPr>
        <p:spPr>
          <a:xfrm flipH="1">
            <a:off x="4181560" y="2203148"/>
            <a:ext cx="226789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8DD032-5C40-4A10-8D69-FA4FA45CFD55}"/>
              </a:ext>
            </a:extLst>
          </p:cNvPr>
          <p:cNvCxnSpPr/>
          <p:nvPr/>
        </p:nvCxnSpPr>
        <p:spPr>
          <a:xfrm>
            <a:off x="5403393" y="2203148"/>
            <a:ext cx="500285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AD4D269-8E55-4513-9309-6D8BBF53AF2A}"/>
              </a:ext>
            </a:extLst>
          </p:cNvPr>
          <p:cNvSpPr txBox="1"/>
          <p:nvPr/>
        </p:nvSpPr>
        <p:spPr>
          <a:xfrm>
            <a:off x="3808429" y="4260915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每一个</a:t>
            </a:r>
            <a:r>
              <a:rPr lang="en-US" altLang="zh-CN" dirty="0"/>
              <a:t>block</a:t>
            </a:r>
            <a:r>
              <a:rPr lang="zh-CN" altLang="en-US" dirty="0"/>
              <a:t>由</a:t>
            </a:r>
            <a:r>
              <a:rPr lang="en-US" altLang="zh-CN" dirty="0"/>
              <a:t>128</a:t>
            </a:r>
            <a:r>
              <a:rPr lang="zh-CN" altLang="en-US" dirty="0"/>
              <a:t>个文档组成： </a:t>
            </a:r>
            <a:endParaRPr lang="en-US" altLang="zh-CN" dirty="0"/>
          </a:p>
          <a:p>
            <a:r>
              <a:rPr lang="en-US" altLang="zh-CN" dirty="0"/>
              <a:t>128</a:t>
            </a:r>
            <a:r>
              <a:rPr lang="zh-CN" altLang="en-US" dirty="0"/>
              <a:t>个文档</a:t>
            </a:r>
            <a:r>
              <a:rPr lang="en-US" altLang="zh-CN" dirty="0"/>
              <a:t>id</a:t>
            </a:r>
            <a:r>
              <a:rPr lang="zh-CN" altLang="en-US" dirty="0"/>
              <a:t>， </a:t>
            </a:r>
            <a:r>
              <a:rPr lang="en-US" altLang="zh-CN" dirty="0"/>
              <a:t>128</a:t>
            </a:r>
            <a:r>
              <a:rPr lang="zh-CN" altLang="en-US" dirty="0"/>
              <a:t>个词频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最后有一个跳跃表，用来加速多个倒排表的合并</a:t>
            </a:r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004AE9-FAC1-49E7-BBD6-0FB417E141FC}"/>
              </a:ext>
            </a:extLst>
          </p:cNvPr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倒排表物理结构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611CD54-8A82-40D5-893D-CBEF899FC2BE}"/>
              </a:ext>
            </a:extLst>
          </p:cNvPr>
          <p:cNvSpPr txBox="1"/>
          <p:nvPr/>
        </p:nvSpPr>
        <p:spPr>
          <a:xfrm>
            <a:off x="2418261" y="890332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包含某个单词的所有文档的文档</a:t>
            </a:r>
            <a:r>
              <a:rPr lang="en-US" altLang="zh-CN" dirty="0"/>
              <a:t>ID</a:t>
            </a:r>
            <a:r>
              <a:rPr lang="zh-CN" altLang="en-US" dirty="0"/>
              <a:t>和词频</a:t>
            </a:r>
          </a:p>
        </p:txBody>
      </p:sp>
    </p:spTree>
    <p:extLst>
      <p:ext uri="{BB962C8B-B14F-4D97-AF65-F5344CB8AC3E}">
        <p14:creationId xmlns:p14="http://schemas.microsoft.com/office/powerpoint/2010/main" val="215272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183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6" name="矩形 5"/>
          <p:cNvSpPr/>
          <p:nvPr/>
        </p:nvSpPr>
        <p:spPr>
          <a:xfrm>
            <a:off x="29098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9" name="矩形 8"/>
          <p:cNvSpPr/>
          <p:nvPr/>
        </p:nvSpPr>
        <p:spPr>
          <a:xfrm>
            <a:off x="34013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</a:t>
            </a:r>
          </a:p>
        </p:txBody>
      </p:sp>
      <p:sp>
        <p:nvSpPr>
          <p:cNvPr id="10" name="矩形 9"/>
          <p:cNvSpPr/>
          <p:nvPr/>
        </p:nvSpPr>
        <p:spPr>
          <a:xfrm>
            <a:off x="38928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15</a:t>
            </a:r>
          </a:p>
        </p:txBody>
      </p:sp>
      <p:sp>
        <p:nvSpPr>
          <p:cNvPr id="12" name="矩形 11"/>
          <p:cNvSpPr/>
          <p:nvPr/>
        </p:nvSpPr>
        <p:spPr>
          <a:xfrm>
            <a:off x="43843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21</a:t>
            </a:r>
          </a:p>
        </p:txBody>
      </p:sp>
      <p:sp>
        <p:nvSpPr>
          <p:cNvPr id="13" name="矩形 12"/>
          <p:cNvSpPr/>
          <p:nvPr/>
        </p:nvSpPr>
        <p:spPr>
          <a:xfrm>
            <a:off x="48758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35</a:t>
            </a:r>
          </a:p>
        </p:txBody>
      </p:sp>
      <p:sp>
        <p:nvSpPr>
          <p:cNvPr id="14" name="矩形 13"/>
          <p:cNvSpPr/>
          <p:nvPr/>
        </p:nvSpPr>
        <p:spPr>
          <a:xfrm>
            <a:off x="536733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47</a:t>
            </a:r>
          </a:p>
        </p:txBody>
      </p:sp>
      <p:sp>
        <p:nvSpPr>
          <p:cNvPr id="15" name="矩形 14"/>
          <p:cNvSpPr/>
          <p:nvPr/>
        </p:nvSpPr>
        <p:spPr>
          <a:xfrm>
            <a:off x="585882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</a:p>
        </p:txBody>
      </p:sp>
      <p:sp>
        <p:nvSpPr>
          <p:cNvPr id="16" name="矩形 15"/>
          <p:cNvSpPr/>
          <p:nvPr/>
        </p:nvSpPr>
        <p:spPr>
          <a:xfrm>
            <a:off x="635031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49</a:t>
            </a:r>
          </a:p>
        </p:txBody>
      </p:sp>
      <p:sp>
        <p:nvSpPr>
          <p:cNvPr id="17" name="矩形 16"/>
          <p:cNvSpPr/>
          <p:nvPr/>
        </p:nvSpPr>
        <p:spPr>
          <a:xfrm>
            <a:off x="684180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</a:p>
        </p:txBody>
      </p:sp>
      <p:sp>
        <p:nvSpPr>
          <p:cNvPr id="18" name="矩形 17"/>
          <p:cNvSpPr/>
          <p:nvPr/>
        </p:nvSpPr>
        <p:spPr>
          <a:xfrm>
            <a:off x="73332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78</a:t>
            </a:r>
          </a:p>
        </p:txBody>
      </p:sp>
      <p:sp>
        <p:nvSpPr>
          <p:cNvPr id="19" name="矩形 18"/>
          <p:cNvSpPr/>
          <p:nvPr/>
        </p:nvSpPr>
        <p:spPr>
          <a:xfrm>
            <a:off x="78247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</a:p>
        </p:txBody>
      </p:sp>
      <p:sp>
        <p:nvSpPr>
          <p:cNvPr id="20" name="矩形 19"/>
          <p:cNvSpPr/>
          <p:nvPr/>
        </p:nvSpPr>
        <p:spPr>
          <a:xfrm>
            <a:off x="83162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85</a:t>
            </a:r>
          </a:p>
        </p:txBody>
      </p:sp>
      <p:sp>
        <p:nvSpPr>
          <p:cNvPr id="21" name="矩形 20"/>
          <p:cNvSpPr/>
          <p:nvPr/>
        </p:nvSpPr>
        <p:spPr>
          <a:xfrm>
            <a:off x="88077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</a:p>
        </p:txBody>
      </p:sp>
      <p:sp>
        <p:nvSpPr>
          <p:cNvPr id="22" name="矩形 21"/>
          <p:cNvSpPr/>
          <p:nvPr/>
        </p:nvSpPr>
        <p:spPr>
          <a:xfrm>
            <a:off x="92992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98</a:t>
            </a:r>
          </a:p>
        </p:txBody>
      </p:sp>
      <p:sp>
        <p:nvSpPr>
          <p:cNvPr id="23" name="矩形 22"/>
          <p:cNvSpPr/>
          <p:nvPr/>
        </p:nvSpPr>
        <p:spPr>
          <a:xfrm>
            <a:off x="97907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</a:p>
        </p:txBody>
      </p:sp>
      <p:sp>
        <p:nvSpPr>
          <p:cNvPr id="25" name="矩形 24"/>
          <p:cNvSpPr/>
          <p:nvPr/>
        </p:nvSpPr>
        <p:spPr>
          <a:xfrm>
            <a:off x="29022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852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682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85120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83418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8171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001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7831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88715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85311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81907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78503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6454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46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25" idx="2"/>
            <a:endCxn id="6" idx="0"/>
          </p:cNvCxnSpPr>
          <p:nvPr/>
        </p:nvCxnSpPr>
        <p:spPr>
          <a:xfrm>
            <a:off x="314547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7" idx="2"/>
          </p:cNvCxnSpPr>
          <p:nvPr/>
        </p:nvCxnSpPr>
        <p:spPr>
          <a:xfrm>
            <a:off x="4128452" y="404663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511524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608996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081202" y="4075214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805592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904716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003585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413035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609758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805656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001998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08806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1001998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0505757" y="362372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0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10486707" y="237722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1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10505757" y="115865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2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1122997" y="487785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doc ids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156527" y="2268004"/>
            <a:ext cx="120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skipdatas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倒排表逻辑结构</a:t>
            </a:r>
          </a:p>
        </p:txBody>
      </p:sp>
      <p:sp>
        <p:nvSpPr>
          <p:cNvPr id="127" name="左大括号 126"/>
          <p:cNvSpPr/>
          <p:nvPr/>
        </p:nvSpPr>
        <p:spPr>
          <a:xfrm>
            <a:off x="1219517" y="1192314"/>
            <a:ext cx="318135" cy="2519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>
            <a:stCxn id="25" idx="3"/>
            <a:endCxn id="27" idx="1"/>
          </p:cNvCxnSpPr>
          <p:nvPr/>
        </p:nvCxnSpPr>
        <p:spPr>
          <a:xfrm>
            <a:off x="3388042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438435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537876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636174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732567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832770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9291637" y="3849154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cxnSpLocks/>
            <a:stCxn id="148" idx="3"/>
          </p:cNvCxnSpPr>
          <p:nvPr/>
        </p:nvCxnSpPr>
        <p:spPr>
          <a:xfrm>
            <a:off x="2398241" y="2506764"/>
            <a:ext cx="14870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43" idx="3"/>
          </p:cNvCxnSpPr>
          <p:nvPr/>
        </p:nvCxnSpPr>
        <p:spPr>
          <a:xfrm>
            <a:off x="4372927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633698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30294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50464BDE-AD5C-4AC8-9123-3E1D95279DE1}"/>
              </a:ext>
            </a:extLst>
          </p:cNvPr>
          <p:cNvSpPr/>
          <p:nvPr/>
        </p:nvSpPr>
        <p:spPr>
          <a:xfrm>
            <a:off x="24247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C2D328F-F7D8-476D-B57A-3C8F23395966}"/>
              </a:ext>
            </a:extLst>
          </p:cNvPr>
          <p:cNvSpPr/>
          <p:nvPr/>
        </p:nvSpPr>
        <p:spPr>
          <a:xfrm>
            <a:off x="29162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72A2C4B-19AE-4030-9828-41E1FEEC1CD1}"/>
              </a:ext>
            </a:extLst>
          </p:cNvPr>
          <p:cNvSpPr/>
          <p:nvPr/>
        </p:nvSpPr>
        <p:spPr>
          <a:xfrm>
            <a:off x="34077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440CBCE-CE11-490A-800B-021284659FC5}"/>
              </a:ext>
            </a:extLst>
          </p:cNvPr>
          <p:cNvSpPr/>
          <p:nvPr/>
        </p:nvSpPr>
        <p:spPr>
          <a:xfrm>
            <a:off x="38992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9BA1910-30EB-4589-AE96-A296BA035C84}"/>
              </a:ext>
            </a:extLst>
          </p:cNvPr>
          <p:cNvSpPr/>
          <p:nvPr/>
        </p:nvSpPr>
        <p:spPr>
          <a:xfrm>
            <a:off x="43907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09316CF-80CD-441B-A62C-D61493301056}"/>
              </a:ext>
            </a:extLst>
          </p:cNvPr>
          <p:cNvSpPr/>
          <p:nvPr/>
        </p:nvSpPr>
        <p:spPr>
          <a:xfrm>
            <a:off x="48821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0584B8F-327A-4730-9243-4723652E154A}"/>
              </a:ext>
            </a:extLst>
          </p:cNvPr>
          <p:cNvSpPr/>
          <p:nvPr/>
        </p:nvSpPr>
        <p:spPr>
          <a:xfrm>
            <a:off x="537368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4AB2B0E-7FCD-438D-AE9D-2FCAD5CC97E6}"/>
              </a:ext>
            </a:extLst>
          </p:cNvPr>
          <p:cNvSpPr/>
          <p:nvPr/>
        </p:nvSpPr>
        <p:spPr>
          <a:xfrm>
            <a:off x="586517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CB3E58C-6117-40C5-B38C-A8E7458B5D66}"/>
              </a:ext>
            </a:extLst>
          </p:cNvPr>
          <p:cNvSpPr/>
          <p:nvPr/>
        </p:nvSpPr>
        <p:spPr>
          <a:xfrm>
            <a:off x="635666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77F9FB8D-4B98-4690-9B09-8E7D9DBD5256}"/>
              </a:ext>
            </a:extLst>
          </p:cNvPr>
          <p:cNvSpPr/>
          <p:nvPr/>
        </p:nvSpPr>
        <p:spPr>
          <a:xfrm>
            <a:off x="684815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3D488F4-6721-4477-86A2-FA927B84101C}"/>
              </a:ext>
            </a:extLst>
          </p:cNvPr>
          <p:cNvSpPr/>
          <p:nvPr/>
        </p:nvSpPr>
        <p:spPr>
          <a:xfrm>
            <a:off x="73396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3A76EC6A-5111-4CDF-8F65-3FC141FBE96C}"/>
              </a:ext>
            </a:extLst>
          </p:cNvPr>
          <p:cNvSpPr/>
          <p:nvPr/>
        </p:nvSpPr>
        <p:spPr>
          <a:xfrm>
            <a:off x="78311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E525DECC-6F46-4081-AC44-5B6EA7E64F1D}"/>
              </a:ext>
            </a:extLst>
          </p:cNvPr>
          <p:cNvSpPr/>
          <p:nvPr/>
        </p:nvSpPr>
        <p:spPr>
          <a:xfrm>
            <a:off x="83226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665C834-F8A0-429E-BC02-A37E39EE4B14}"/>
              </a:ext>
            </a:extLst>
          </p:cNvPr>
          <p:cNvSpPr/>
          <p:nvPr/>
        </p:nvSpPr>
        <p:spPr>
          <a:xfrm>
            <a:off x="88141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07563DB-EEFE-4032-B3DA-22FC16ACAD56}"/>
              </a:ext>
            </a:extLst>
          </p:cNvPr>
          <p:cNvSpPr/>
          <p:nvPr/>
        </p:nvSpPr>
        <p:spPr>
          <a:xfrm>
            <a:off x="93056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75A5136-AC23-43A2-8AAD-B8A86DBF4CD6}"/>
              </a:ext>
            </a:extLst>
          </p:cNvPr>
          <p:cNvSpPr/>
          <p:nvPr/>
        </p:nvSpPr>
        <p:spPr>
          <a:xfrm>
            <a:off x="97970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DF068DC-21FA-4FD2-8343-7984A87C16BD}"/>
              </a:ext>
            </a:extLst>
          </p:cNvPr>
          <p:cNvSpPr txBox="1"/>
          <p:nvPr/>
        </p:nvSpPr>
        <p:spPr>
          <a:xfrm>
            <a:off x="1156019" y="533314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freqs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BF8CA9C-8AC9-4600-9813-6370DDADAA53}"/>
              </a:ext>
            </a:extLst>
          </p:cNvPr>
          <p:cNvSpPr/>
          <p:nvPr/>
        </p:nvSpPr>
        <p:spPr>
          <a:xfrm>
            <a:off x="1910561" y="356911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680042B-6259-44CA-8C7F-C35AD09C3FEE}"/>
              </a:ext>
            </a:extLst>
          </p:cNvPr>
          <p:cNvSpPr/>
          <p:nvPr/>
        </p:nvSpPr>
        <p:spPr>
          <a:xfrm>
            <a:off x="1912466" y="2268004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0B7A0D0E-BE9B-4D6B-AA20-5E5704500A83}"/>
              </a:ext>
            </a:extLst>
          </p:cNvPr>
          <p:cNvSpPr/>
          <p:nvPr/>
        </p:nvSpPr>
        <p:spPr>
          <a:xfrm>
            <a:off x="1923896" y="104943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B2DFB14-FCAA-4871-BA7B-2AF13B7C8973}"/>
              </a:ext>
            </a:extLst>
          </p:cNvPr>
          <p:cNvCxnSpPr/>
          <p:nvPr/>
        </p:nvCxnSpPr>
        <p:spPr>
          <a:xfrm>
            <a:off x="2396336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E104351-7974-4A4F-992E-2EB76452493C}"/>
              </a:ext>
            </a:extLst>
          </p:cNvPr>
          <p:cNvCxnSpPr>
            <a:cxnSpLocks/>
            <a:stCxn id="149" idx="3"/>
            <a:endCxn id="63" idx="1"/>
          </p:cNvCxnSpPr>
          <p:nvPr/>
        </p:nvCxnSpPr>
        <p:spPr>
          <a:xfrm>
            <a:off x="2409671" y="1288199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6E34704-F80E-4A67-AFEE-0645D1D8AE44}"/>
              </a:ext>
            </a:extLst>
          </p:cNvPr>
          <p:cNvCxnSpPr>
            <a:cxnSpLocks/>
          </p:cNvCxnSpPr>
          <p:nvPr/>
        </p:nvCxnSpPr>
        <p:spPr>
          <a:xfrm>
            <a:off x="6361747" y="1278772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EA9AD31-EF71-4B80-8C0E-9FACDB4C8088}"/>
              </a:ext>
            </a:extLst>
          </p:cNvPr>
          <p:cNvSpPr txBox="1"/>
          <p:nvPr/>
        </p:nvSpPr>
        <p:spPr>
          <a:xfrm>
            <a:off x="285257" y="6042682"/>
            <a:ext cx="852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实际上，</a:t>
            </a:r>
            <a:r>
              <a:rPr lang="en-US" altLang="zh-CN" dirty="0"/>
              <a:t>Level0</a:t>
            </a:r>
            <a:r>
              <a:rPr lang="zh-CN" altLang="en-US" dirty="0"/>
              <a:t>的</a:t>
            </a:r>
            <a:r>
              <a:rPr lang="en-US" altLang="zh-CN" dirty="0"/>
              <a:t>skip interval = BLOCK SIZE = 128</a:t>
            </a:r>
            <a:r>
              <a:rPr lang="zh-CN" altLang="en-US" dirty="0"/>
              <a:t>， 其他</a:t>
            </a:r>
            <a:r>
              <a:rPr lang="en-US" altLang="zh-CN" dirty="0"/>
              <a:t>Level</a:t>
            </a:r>
            <a:r>
              <a:rPr lang="zh-CN" altLang="en-US" dirty="0"/>
              <a:t>的</a:t>
            </a:r>
            <a:r>
              <a:rPr lang="en-US" altLang="zh-CN" dirty="0"/>
              <a:t>skip interval = 8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跳跃表的最大层数为</a:t>
            </a:r>
            <a:r>
              <a:rPr lang="en-US" altLang="zh-CN" dirty="0"/>
              <a:t>10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Term</a:t>
            </a:r>
            <a:r>
              <a:rPr lang="zh-CN" altLang="en-US" dirty="0"/>
              <a:t>查找所有匹配的文档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Term(goodsTitle, 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)</a:t>
            </a:r>
            <a:r>
              <a:rPr lang="zh-CN" altLang="en-US" dirty="0"/>
              <a:t>为例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</a:t>
            </a:r>
            <a:r>
              <a:rPr lang="en-US" altLang="zh-CN" dirty="0"/>
              <a:t>goodsTitle</a:t>
            </a:r>
            <a:r>
              <a:rPr lang="zh-CN" altLang="en-US" dirty="0"/>
              <a:t>字段对应的</a:t>
            </a:r>
            <a:r>
              <a:rPr lang="en-US" altLang="zh-CN" dirty="0"/>
              <a:t>FSTIndex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FST</a:t>
            </a:r>
            <a:r>
              <a:rPr lang="zh-CN" altLang="en-US" dirty="0"/>
              <a:t>中对</a:t>
            </a:r>
            <a:r>
              <a:rPr lang="en-US" altLang="zh-CN" dirty="0"/>
              <a:t>apple</a:t>
            </a:r>
            <a:r>
              <a:rPr lang="zh-CN" altLang="en-US" dirty="0"/>
              <a:t>进行前缀匹配，匹配到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/>
              <a:t>”</a:t>
            </a:r>
            <a:r>
              <a:rPr lang="zh-CN" altLang="en-US" dirty="0"/>
              <a:t>三个字符</a:t>
            </a:r>
            <a:r>
              <a:rPr lang="en-US" altLang="zh-CN" dirty="0"/>
              <a:t>,</a:t>
            </a:r>
            <a:r>
              <a:rPr lang="zh-CN" altLang="en-US" dirty="0"/>
              <a:t>并获取到对应的</a:t>
            </a:r>
            <a:r>
              <a:rPr lang="en-US" altLang="zh-CN" dirty="0"/>
              <a:t>Block</a:t>
            </a:r>
            <a:r>
              <a:rPr lang="zh-CN" altLang="en-US" dirty="0"/>
              <a:t>在磁盘上的位置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Block</a:t>
            </a:r>
            <a:r>
              <a:rPr lang="zh-CN" altLang="en-US" dirty="0"/>
              <a:t>信息，对剩余的字符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”</a:t>
            </a:r>
            <a:r>
              <a:rPr lang="zh-CN" altLang="en-US" dirty="0"/>
              <a:t>进行后缀匹配，匹配完成后获取到倒排表在磁盘的位置信息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 Values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1BFC3-2649-41E1-83CE-67EBE801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 Doc 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21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882</Words>
  <Application>Microsoft Office PowerPoint</Application>
  <PresentationFormat>宽屏</PresentationFormat>
  <Paragraphs>285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1_Office 主题​​</vt:lpstr>
      <vt:lpstr>PowerPoint 演示文稿</vt:lpstr>
      <vt:lpstr>倒排索引：  词典  &amp;  倒排表 Dictinary &amp; Postings  </vt:lpstr>
      <vt:lpstr>PowerPoint 演示文稿</vt:lpstr>
      <vt:lpstr>PowerPoint 演示文稿</vt:lpstr>
      <vt:lpstr>PowerPoint 演示文稿</vt:lpstr>
      <vt:lpstr>PowerPoint 演示文稿</vt:lpstr>
      <vt:lpstr>根据Term查找所有匹配的文档id</vt:lpstr>
      <vt:lpstr>Doc Values </vt:lpstr>
      <vt:lpstr>Numeric Doc Values</vt:lpstr>
      <vt:lpstr>PowerPoint 演示文稿</vt:lpstr>
      <vt:lpstr>PowerPoint 演示文稿</vt:lpstr>
      <vt:lpstr>PowerPoint 演示文稿</vt:lpstr>
      <vt:lpstr>PowerPoint 演示文稿</vt:lpstr>
      <vt:lpstr>Stored Fields </vt:lpstr>
      <vt:lpstr>PowerPoint 演示文稿</vt:lpstr>
      <vt:lpstr>根据文档id，获取文档所有的字段信息</vt:lpstr>
      <vt:lpstr>Term Vector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祥</dc:creator>
  <cp:lastModifiedBy>邹 祥</cp:lastModifiedBy>
  <cp:revision>45</cp:revision>
  <dcterms:created xsi:type="dcterms:W3CDTF">2019-08-11T10:36:00Z</dcterms:created>
  <dcterms:modified xsi:type="dcterms:W3CDTF">2019-08-18T01:20:02Z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