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sldIdLst>
    <p:sldId id="259" r:id="rId3"/>
    <p:sldId id="257" r:id="rId4"/>
    <p:sldId id="271" r:id="rId5"/>
    <p:sldId id="264" r:id="rId6"/>
    <p:sldId id="290" r:id="rId7"/>
    <p:sldId id="289" r:id="rId8"/>
    <p:sldId id="268" r:id="rId9"/>
    <p:sldId id="269" r:id="rId10"/>
    <p:sldId id="280" r:id="rId11"/>
    <p:sldId id="263" r:id="rId12"/>
    <p:sldId id="256" r:id="rId13"/>
    <p:sldId id="258" r:id="rId14"/>
    <p:sldId id="270" r:id="rId15"/>
    <p:sldId id="281" r:id="rId16"/>
    <p:sldId id="288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邹 祥" initials="邹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18932-EBB2-4301-9A79-EB382E33F22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D2A25-3FD3-4A48-893A-4C9E0DF714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18932-EBB2-4301-9A79-EB382E33F22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D2A25-3FD3-4A48-893A-4C9E0DF714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6499" y="197963"/>
            <a:ext cx="11472421" cy="7293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目录： </a:t>
            </a:r>
            <a:endParaRPr lang="en-US" altLang="zh-CN" dirty="0"/>
          </a:p>
          <a:p>
            <a:r>
              <a:rPr lang="en-US" altLang="zh-CN" dirty="0"/>
              <a:t>1. Lucene</a:t>
            </a:r>
            <a:r>
              <a:rPr lang="zh-CN" altLang="en-US" dirty="0"/>
              <a:t>简介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Lucene</a:t>
            </a:r>
            <a:r>
              <a:rPr lang="zh-CN" altLang="en-US" dirty="0"/>
              <a:t>与</a:t>
            </a:r>
            <a:r>
              <a:rPr lang="en-US" altLang="zh-CN" dirty="0"/>
              <a:t>ES</a:t>
            </a:r>
            <a:r>
              <a:rPr lang="zh-CN" altLang="en-US" dirty="0"/>
              <a:t>的关系       </a:t>
            </a:r>
            <a:r>
              <a:rPr lang="en-US" altLang="zh-CN" dirty="0"/>
              <a:t>Lucene</a:t>
            </a:r>
            <a:r>
              <a:rPr lang="zh-CN" altLang="en-US" dirty="0"/>
              <a:t>架构图</a:t>
            </a:r>
          </a:p>
          <a:p>
            <a:r>
              <a:rPr lang="en-US" altLang="zh-CN" dirty="0"/>
              <a:t>2. Lucene</a:t>
            </a:r>
            <a:r>
              <a:rPr lang="zh-CN" altLang="en-US" dirty="0"/>
              <a:t>分词流程</a:t>
            </a:r>
          </a:p>
          <a:p>
            <a:r>
              <a:rPr lang="zh-CN" altLang="en-US" dirty="0"/>
              <a:t>	</a:t>
            </a:r>
            <a:r>
              <a:rPr lang="en-US" altLang="zh-CN" dirty="0" err="1"/>
              <a:t>CharFilter</a:t>
            </a:r>
            <a:r>
              <a:rPr lang="en-US" altLang="zh-CN" dirty="0"/>
              <a:t>:  HTML</a:t>
            </a:r>
            <a:r>
              <a:rPr lang="zh-CN" altLang="en-US" dirty="0"/>
              <a:t>标签提取	 特殊字符转换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Tokenizer:  </a:t>
            </a:r>
            <a:r>
              <a:rPr lang="zh-CN" altLang="en-US" dirty="0"/>
              <a:t>空格分词</a:t>
            </a:r>
          </a:p>
          <a:p>
            <a:r>
              <a:rPr lang="zh-CN" altLang="en-US" dirty="0"/>
              <a:t>	</a:t>
            </a:r>
            <a:r>
              <a:rPr lang="en-US" altLang="zh-CN" dirty="0" err="1"/>
              <a:t>TokenFilter</a:t>
            </a:r>
            <a:r>
              <a:rPr lang="en-US" altLang="zh-CN" dirty="0"/>
              <a:t>:  </a:t>
            </a:r>
            <a:r>
              <a:rPr lang="zh-CN" altLang="en-US" dirty="0"/>
              <a:t>转小写  词干提取  同义词变换</a:t>
            </a:r>
          </a:p>
          <a:p>
            <a:r>
              <a:rPr lang="zh-CN" altLang="en-US" dirty="0"/>
              <a:t>	示例	</a:t>
            </a:r>
          </a:p>
          <a:p>
            <a:r>
              <a:rPr lang="en-US" altLang="zh-CN" dirty="0"/>
              <a:t>3. </a:t>
            </a:r>
            <a:r>
              <a:rPr lang="zh-CN" altLang="en-US" dirty="0"/>
              <a:t>索引文件结构</a:t>
            </a:r>
          </a:p>
          <a:p>
            <a:r>
              <a:rPr lang="en-US" altLang="zh-CN" dirty="0"/>
              <a:t>	1. </a:t>
            </a:r>
            <a:r>
              <a:rPr lang="zh-CN" altLang="en-US" dirty="0"/>
              <a:t>倒排索引 </a:t>
            </a:r>
            <a:r>
              <a:rPr lang="en-US" altLang="zh-CN" dirty="0"/>
              <a:t>(</a:t>
            </a:r>
            <a:r>
              <a:rPr lang="zh-CN" altLang="en-US" dirty="0"/>
              <a:t>词典、倒排表、</a:t>
            </a:r>
            <a:r>
              <a:rPr lang="en-US" altLang="zh-CN" dirty="0"/>
              <a:t>FST</a:t>
            </a:r>
            <a:r>
              <a:rPr lang="zh-CN" altLang="en-US" dirty="0"/>
              <a:t>、跳跃表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	2. doc values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 stored fields     	4. </a:t>
            </a:r>
            <a:r>
              <a:rPr lang="en-US" altLang="zh-CN" dirty="0" err="1"/>
              <a:t>termVector(</a:t>
            </a:r>
            <a:r>
              <a:rPr lang="zh-CN" altLang="en-US" dirty="0" err="1"/>
              <a:t>高亮、两个文档相似度比较</a:t>
            </a:r>
            <a:r>
              <a:rPr lang="en-US" altLang="zh-CN" dirty="0" err="1"/>
              <a:t>)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示例： </a:t>
            </a:r>
          </a:p>
          <a:p>
            <a:r>
              <a:rPr lang="zh-CN" altLang="en-US" dirty="0"/>
              <a:t>	  单</a:t>
            </a:r>
            <a:r>
              <a:rPr lang="en-US" altLang="zh-CN" dirty="0"/>
              <a:t>Term</a:t>
            </a:r>
            <a:r>
              <a:rPr lang="zh-CN" altLang="en-US" dirty="0"/>
              <a:t>查询 </a:t>
            </a:r>
            <a:r>
              <a:rPr lang="en-US" altLang="zh-CN" dirty="0"/>
              <a:t>--&gt;</a:t>
            </a:r>
            <a:r>
              <a:rPr lang="zh-CN" altLang="en-US" dirty="0"/>
              <a:t>价格排序</a:t>
            </a:r>
            <a:r>
              <a:rPr lang="en-US" altLang="zh-CN" dirty="0"/>
              <a:t>(from+size</a:t>
            </a:r>
            <a:r>
              <a:rPr lang="zh-CN" altLang="en-US" dirty="0"/>
              <a:t>小根堆，深分页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--&gt;  </a:t>
            </a:r>
            <a:r>
              <a:rPr lang="zh-CN" altLang="en-US" dirty="0"/>
              <a:t>召回</a:t>
            </a:r>
            <a:r>
              <a:rPr lang="en-US" altLang="zh-CN" dirty="0"/>
              <a:t>top10--&gt;</a:t>
            </a:r>
            <a:r>
              <a:rPr lang="zh-CN" altLang="en-US" dirty="0">
                <a:sym typeface="+mn-ea"/>
              </a:rPr>
              <a:t>获取字段信息</a:t>
            </a:r>
            <a:r>
              <a:rPr lang="en-US" altLang="zh-CN" dirty="0">
                <a:sym typeface="+mn-ea"/>
              </a:rPr>
              <a:t>--&gt;</a:t>
            </a:r>
            <a:r>
              <a:rPr lang="zh-CN" altLang="en-US" dirty="0">
                <a:sym typeface="+mn-ea"/>
              </a:rPr>
              <a:t>高亮显示</a:t>
            </a:r>
            <a:endParaRPr lang="zh-CN" altLang="en-US" dirty="0"/>
          </a:p>
          <a:p>
            <a:r>
              <a:rPr lang="en-US" altLang="zh-CN" dirty="0"/>
              <a:t>4. </a:t>
            </a:r>
            <a:r>
              <a:rPr lang="zh-CN" altLang="en-US" dirty="0"/>
              <a:t>优化方法</a:t>
            </a:r>
          </a:p>
          <a:p>
            <a:r>
              <a:rPr lang="en-US" altLang="zh-CN" dirty="0"/>
              <a:t>	(1) </a:t>
            </a:r>
            <a:r>
              <a:rPr lang="zh-CN" altLang="en-US" dirty="0"/>
              <a:t>不同的索引结构实现不同的功能：过滤、排序、返回，禁用某些字段不需要的索引结构</a:t>
            </a:r>
          </a:p>
          <a:p>
            <a:r>
              <a:rPr lang="en-US" altLang="zh-CN" dirty="0"/>
              <a:t>	(2) stored fields</a:t>
            </a:r>
            <a:r>
              <a:rPr lang="zh-CN" altLang="en-US" dirty="0"/>
              <a:t>压缩方式： </a:t>
            </a:r>
            <a:r>
              <a:rPr lang="zh-CN" altLang="en-US" dirty="0">
                <a:sym typeface="+mn-ea"/>
              </a:rPr>
              <a:t>速度优先  </a:t>
            </a:r>
            <a:r>
              <a:rPr lang="en-US" altLang="zh-CN" dirty="0">
                <a:sym typeface="+mn-ea"/>
              </a:rPr>
              <a:t>/ </a:t>
            </a:r>
            <a:r>
              <a:rPr lang="zh-CN" altLang="en-US" dirty="0">
                <a:sym typeface="+mn-ea"/>
              </a:rPr>
              <a:t>压缩率优先</a:t>
            </a:r>
            <a:endParaRPr lang="zh-CN" altLang="en-US" dirty="0"/>
          </a:p>
          <a:p>
            <a:r>
              <a:rPr lang="en-US" altLang="zh-CN" dirty="0"/>
              <a:t>	(3)</a:t>
            </a:r>
            <a:r>
              <a:rPr lang="zh-CN" altLang="en-US" dirty="0"/>
              <a:t> </a:t>
            </a:r>
            <a:r>
              <a:rPr lang="en-US" altLang="zh-CN" dirty="0"/>
              <a:t>stored fields </a:t>
            </a:r>
            <a:r>
              <a:rPr lang="zh-CN" altLang="en-US" dirty="0"/>
              <a:t>与 </a:t>
            </a:r>
            <a:r>
              <a:rPr lang="en-US" altLang="zh-CN" dirty="0"/>
              <a:t>docvalues</a:t>
            </a:r>
            <a:r>
              <a:rPr lang="zh-CN" altLang="en-US" dirty="0"/>
              <a:t>比较</a:t>
            </a:r>
          </a:p>
          <a:p>
            <a:r>
              <a:rPr lang="zh-CN" altLang="en-US" dirty="0">
                <a:sym typeface="+mn-ea"/>
              </a:rPr>
              <a:t>		行式存储与列式存储结构的比较 </a:t>
            </a:r>
            <a:r>
              <a:rPr lang="en-US" altLang="zh-CN" dirty="0">
                <a:sym typeface="+mn-ea"/>
              </a:rPr>
              <a:t>/ </a:t>
            </a:r>
            <a:r>
              <a:rPr lang="zh-CN" altLang="en-US" dirty="0">
                <a:sym typeface="+mn-ea"/>
              </a:rPr>
              <a:t>适用场景的比较 </a:t>
            </a:r>
            <a:r>
              <a:rPr lang="en-US" altLang="zh-CN" dirty="0">
                <a:sym typeface="+mn-ea"/>
              </a:rPr>
              <a:t>/ ES</a:t>
            </a:r>
            <a:r>
              <a:rPr lang="zh-CN" altLang="en-US" dirty="0">
                <a:sym typeface="+mn-ea"/>
              </a:rPr>
              <a:t>调用时间的比较	</a:t>
            </a:r>
          </a:p>
          <a:p>
            <a:r>
              <a:rPr lang="en-US" altLang="zh-CN" dirty="0">
                <a:sym typeface="+mn-ea"/>
              </a:rPr>
              <a:t>	(3) </a:t>
            </a:r>
            <a:r>
              <a:rPr lang="zh-CN" altLang="en-US" dirty="0">
                <a:sym typeface="+mn-ea"/>
              </a:rPr>
              <a:t>不适合做深分页</a:t>
            </a:r>
            <a:endParaRPr lang="en-US" altLang="zh-CN" dirty="0">
              <a:sym typeface="+mn-ea"/>
            </a:endParaRP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Stored Fields</a:t>
            </a:r>
            <a:br>
              <a:rPr lang="en-US" altLang="zh-CN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34912" y="254524"/>
            <a:ext cx="2139886" cy="3582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PackedIntsVersion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379511" y="254522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374037" y="254522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415699" y="254524"/>
            <a:ext cx="579750" cy="358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......</a:t>
            </a:r>
          </a:p>
        </p:txBody>
      </p:sp>
      <p:sp>
        <p:nvSpPr>
          <p:cNvPr id="8" name="矩形 7"/>
          <p:cNvSpPr/>
          <p:nvPr/>
        </p:nvSpPr>
        <p:spPr>
          <a:xfrm>
            <a:off x="5995449" y="254523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041824" y="254522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088199" y="254522"/>
            <a:ext cx="2412426" cy="3582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BlocksEndMarker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846136" y="1621409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892511" y="1621408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938886" y="1621408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2201578" y="612741"/>
            <a:ext cx="1173220" cy="10086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369323" y="612741"/>
            <a:ext cx="3657600" cy="10086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2201578" y="1621406"/>
            <a:ext cx="1637640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DocBases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846136" y="1979625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892511" y="1979624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938886" y="1979624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2201578" y="1979622"/>
            <a:ext cx="1637640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StartPointers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992180" y="1621406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6992180" y="1979622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>
            <a:off x="113122" y="2714920"/>
            <a:ext cx="1177407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54776" y="793907"/>
            <a:ext cx="2073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fdx</a:t>
            </a:r>
            <a:r>
              <a:rPr lang="zh-CN" altLang="en-US" dirty="0"/>
              <a:t>文件  </a:t>
            </a:r>
            <a:endParaRPr lang="en-US" altLang="zh-CN" dirty="0"/>
          </a:p>
          <a:p>
            <a:r>
              <a:rPr lang="zh-CN" altLang="en-US" dirty="0"/>
              <a:t>全部加载在内存中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9328036" y="701574"/>
            <a:ext cx="28091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实际在磁盘上的存储单元是</a:t>
            </a:r>
            <a:r>
              <a:rPr lang="en-US" altLang="zh-CN" sz="1400" dirty="0"/>
              <a:t>chunk</a:t>
            </a:r>
            <a:r>
              <a:rPr lang="zh-CN" altLang="en-US" sz="1400" dirty="0"/>
              <a:t>，</a:t>
            </a:r>
            <a:endParaRPr lang="en-US" altLang="zh-CN" sz="1400" dirty="0"/>
          </a:p>
          <a:p>
            <a:r>
              <a:rPr lang="en-US" altLang="zh-CN" sz="1400" dirty="0"/>
              <a:t>Block</a:t>
            </a:r>
            <a:r>
              <a:rPr lang="zh-CN" altLang="en-US" sz="1400" dirty="0"/>
              <a:t>是为了将一批</a:t>
            </a:r>
            <a:r>
              <a:rPr lang="en-US" altLang="zh-CN" sz="1400" dirty="0"/>
              <a:t>chunk</a:t>
            </a:r>
            <a:r>
              <a:rPr lang="zh-CN" altLang="en-US" sz="1400" dirty="0"/>
              <a:t>的</a:t>
            </a:r>
            <a:r>
              <a:rPr lang="en-US" altLang="zh-CN" sz="1400" dirty="0" err="1"/>
              <a:t>docID</a:t>
            </a:r>
            <a:r>
              <a:rPr lang="zh-CN" altLang="en-US" sz="1400" dirty="0"/>
              <a:t>和指针放在一起进行整数压缩</a:t>
            </a:r>
          </a:p>
        </p:txBody>
      </p:sp>
      <p:sp>
        <p:nvSpPr>
          <p:cNvPr id="35" name="矩形 34"/>
          <p:cNvSpPr/>
          <p:nvPr/>
        </p:nvSpPr>
        <p:spPr>
          <a:xfrm>
            <a:off x="1885361" y="3271105"/>
            <a:ext cx="2139886" cy="3582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Header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4029960" y="3271103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Chunk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5024486" y="3271103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Chunk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6066148" y="3271105"/>
            <a:ext cx="579750" cy="358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......</a:t>
            </a:r>
          </a:p>
        </p:txBody>
      </p:sp>
      <p:sp>
        <p:nvSpPr>
          <p:cNvPr id="39" name="矩形 38"/>
          <p:cNvSpPr/>
          <p:nvPr/>
        </p:nvSpPr>
        <p:spPr>
          <a:xfrm>
            <a:off x="6645898" y="3271104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Chunk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7687560" y="3266686"/>
            <a:ext cx="2412426" cy="3582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Footer</a:t>
            </a:r>
            <a:endParaRPr lang="zh-CN" altLang="en-US" dirty="0"/>
          </a:p>
        </p:txBody>
      </p:sp>
      <p:cxnSp>
        <p:nvCxnSpPr>
          <p:cNvPr id="43" name="直接箭头连接符 42"/>
          <p:cNvCxnSpPr>
            <a:endCxn id="36" idx="0"/>
          </p:cNvCxnSpPr>
          <p:nvPr/>
        </p:nvCxnSpPr>
        <p:spPr>
          <a:xfrm>
            <a:off x="4147794" y="2337841"/>
            <a:ext cx="405354" cy="9332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5213021" y="2337841"/>
            <a:ext cx="405354" cy="9332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28" idx="2"/>
            <a:endCxn id="39" idx="0"/>
          </p:cNvCxnSpPr>
          <p:nvPr/>
        </p:nvCxnSpPr>
        <p:spPr>
          <a:xfrm flipH="1">
            <a:off x="7169086" y="2337841"/>
            <a:ext cx="346282" cy="9332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8088198" y="1646626"/>
            <a:ext cx="3497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Chunk</a:t>
            </a:r>
            <a:r>
              <a:rPr lang="zh-CN" altLang="en-US" sz="1400" dirty="0"/>
              <a:t>中第一个文档的</a:t>
            </a:r>
            <a:r>
              <a:rPr lang="en-US" altLang="zh-CN" sz="1400" dirty="0" err="1"/>
              <a:t>docID</a:t>
            </a:r>
            <a:r>
              <a:rPr lang="en-US" altLang="zh-CN" sz="1400" dirty="0"/>
              <a:t>(</a:t>
            </a:r>
            <a:r>
              <a:rPr lang="zh-CN" altLang="en-US" sz="1400" dirty="0"/>
              <a:t>二分</a:t>
            </a:r>
            <a:r>
              <a:rPr lang="en-US" altLang="zh-CN" sz="1400" dirty="0"/>
              <a:t>)</a:t>
            </a:r>
            <a:endParaRPr lang="zh-CN" altLang="en-US" sz="1400" dirty="0"/>
          </a:p>
        </p:txBody>
      </p:sp>
      <p:sp>
        <p:nvSpPr>
          <p:cNvPr id="53" name="文本框 52"/>
          <p:cNvSpPr txBox="1"/>
          <p:nvPr/>
        </p:nvSpPr>
        <p:spPr>
          <a:xfrm>
            <a:off x="8090097" y="2004842"/>
            <a:ext cx="2809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Chunk</a:t>
            </a:r>
            <a:r>
              <a:rPr lang="zh-CN" altLang="en-US" sz="1400" dirty="0"/>
              <a:t>在磁盘上的位置</a:t>
            </a:r>
          </a:p>
        </p:txBody>
      </p:sp>
      <p:sp>
        <p:nvSpPr>
          <p:cNvPr id="55" name="矩形 54"/>
          <p:cNvSpPr/>
          <p:nvPr/>
        </p:nvSpPr>
        <p:spPr>
          <a:xfrm>
            <a:off x="2485531" y="4298622"/>
            <a:ext cx="1366884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ChunkDocs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3859334" y="4298621"/>
            <a:ext cx="1759041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DocFieldCounts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5631574" y="4298619"/>
            <a:ext cx="1367523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DocLengths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1274605" y="4298619"/>
            <a:ext cx="1204007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DocBase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7012296" y="4298619"/>
            <a:ext cx="1940022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CompressedDocs</a:t>
            </a:r>
            <a:endParaRPr lang="zh-CN" altLang="en-US" dirty="0"/>
          </a:p>
        </p:txBody>
      </p:sp>
      <p:cxnSp>
        <p:nvCxnSpPr>
          <p:cNvPr id="66" name="直接连接符 65"/>
          <p:cNvCxnSpPr/>
          <p:nvPr/>
        </p:nvCxnSpPr>
        <p:spPr>
          <a:xfrm>
            <a:off x="7041824" y="4637989"/>
            <a:ext cx="722922" cy="49962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5024486" y="3648179"/>
            <a:ext cx="3927832" cy="6548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7729982" y="5137611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Doc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8724508" y="5137611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Doc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9766170" y="5137613"/>
            <a:ext cx="579750" cy="358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......</a:t>
            </a:r>
          </a:p>
        </p:txBody>
      </p:sp>
      <p:sp>
        <p:nvSpPr>
          <p:cNvPr id="75" name="矩形 74"/>
          <p:cNvSpPr/>
          <p:nvPr/>
        </p:nvSpPr>
        <p:spPr>
          <a:xfrm>
            <a:off x="10345920" y="5137612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Doc</a:t>
            </a:r>
            <a:endParaRPr lang="zh-CN" altLang="en-US" dirty="0"/>
          </a:p>
        </p:txBody>
      </p:sp>
      <p:cxnSp>
        <p:nvCxnSpPr>
          <p:cNvPr id="79" name="直接连接符 78"/>
          <p:cNvCxnSpPr/>
          <p:nvPr/>
        </p:nvCxnSpPr>
        <p:spPr>
          <a:xfrm>
            <a:off x="8927540" y="4637989"/>
            <a:ext cx="2460042" cy="4996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 flipH="1">
            <a:off x="1269892" y="3624905"/>
            <a:ext cx="2755355" cy="67813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5698070" y="6033755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Value2</a:t>
            </a:r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3671310" y="6043179"/>
            <a:ext cx="2174647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FieldNumAndType2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6718371" y="6033754"/>
            <a:ext cx="796997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2618017" y="6043182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Value1</a:t>
            </a:r>
            <a:endParaRPr lang="zh-CN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518348" y="6043179"/>
            <a:ext cx="2174647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FieldNumAndType1</a:t>
            </a:r>
            <a:endParaRPr lang="zh-CN" altLang="en-US" dirty="0"/>
          </a:p>
        </p:txBody>
      </p:sp>
      <p:sp>
        <p:nvSpPr>
          <p:cNvPr id="102" name="矩形 101"/>
          <p:cNvSpPr/>
          <p:nvPr/>
        </p:nvSpPr>
        <p:spPr>
          <a:xfrm>
            <a:off x="7533922" y="6043179"/>
            <a:ext cx="2415998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FieldNumAndTypeN</a:t>
            </a:r>
            <a:endParaRPr lang="zh-CN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9793708" y="6043179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ValueN</a:t>
            </a:r>
            <a:endParaRPr lang="zh-CN" altLang="en-US" dirty="0"/>
          </a:p>
        </p:txBody>
      </p:sp>
      <p:cxnSp>
        <p:nvCxnSpPr>
          <p:cNvPr id="104" name="直接连接符 103"/>
          <p:cNvCxnSpPr/>
          <p:nvPr/>
        </p:nvCxnSpPr>
        <p:spPr>
          <a:xfrm flipV="1">
            <a:off x="518348" y="5472564"/>
            <a:ext cx="7211634" cy="6030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 flipH="1" flipV="1">
            <a:off x="8743061" y="5495831"/>
            <a:ext cx="2060720" cy="57973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文本框 122"/>
          <p:cNvSpPr txBox="1"/>
          <p:nvPr/>
        </p:nvSpPr>
        <p:spPr>
          <a:xfrm>
            <a:off x="45223" y="322867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fdt</a:t>
            </a:r>
            <a:r>
              <a:rPr lang="zh-CN" altLang="en-US" dirty="0"/>
              <a:t>文件  </a:t>
            </a:r>
            <a:endParaRPr lang="en-US" altLang="zh-CN" dirty="0"/>
          </a:p>
          <a:p>
            <a:r>
              <a:rPr lang="zh-CN" altLang="en-US" dirty="0"/>
              <a:t>在磁盘上</a:t>
            </a:r>
          </a:p>
        </p:txBody>
      </p:sp>
      <p:sp>
        <p:nvSpPr>
          <p:cNvPr id="124" name="左大括号 123"/>
          <p:cNvSpPr/>
          <p:nvPr/>
        </p:nvSpPr>
        <p:spPr>
          <a:xfrm>
            <a:off x="9096866" y="3875005"/>
            <a:ext cx="231170" cy="6548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文本框 124"/>
          <p:cNvSpPr txBox="1"/>
          <p:nvPr/>
        </p:nvSpPr>
        <p:spPr>
          <a:xfrm>
            <a:off x="9294412" y="3713912"/>
            <a:ext cx="199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BEST_SPEED</a:t>
            </a:r>
            <a:endParaRPr lang="zh-CN" altLang="en-US" dirty="0"/>
          </a:p>
        </p:txBody>
      </p:sp>
      <p:sp>
        <p:nvSpPr>
          <p:cNvPr id="130" name="文本框 129"/>
          <p:cNvSpPr txBox="1"/>
          <p:nvPr/>
        </p:nvSpPr>
        <p:spPr>
          <a:xfrm>
            <a:off x="9306723" y="4345197"/>
            <a:ext cx="238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BEST_COMPRESSION</a:t>
            </a:r>
            <a:endParaRPr lang="zh-CN" altLang="en-US" dirty="0"/>
          </a:p>
        </p:txBody>
      </p:sp>
      <p:sp>
        <p:nvSpPr>
          <p:cNvPr id="132" name="文本框 131"/>
          <p:cNvSpPr txBox="1"/>
          <p:nvPr/>
        </p:nvSpPr>
        <p:spPr>
          <a:xfrm>
            <a:off x="3763139" y="5051925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每个</a:t>
            </a:r>
            <a:r>
              <a:rPr lang="en-US" altLang="zh-CN" dirty="0"/>
              <a:t>doc</a:t>
            </a:r>
            <a:r>
              <a:rPr lang="zh-CN" altLang="en-US" dirty="0"/>
              <a:t>的长度</a:t>
            </a:r>
          </a:p>
        </p:txBody>
      </p:sp>
      <p:cxnSp>
        <p:nvCxnSpPr>
          <p:cNvPr id="133" name="直接连接符 132"/>
          <p:cNvCxnSpPr>
            <a:stCxn id="57" idx="2"/>
            <a:endCxn id="132" idx="0"/>
          </p:cNvCxnSpPr>
          <p:nvPr/>
        </p:nvCxnSpPr>
        <p:spPr>
          <a:xfrm flipH="1">
            <a:off x="4617700" y="4656838"/>
            <a:ext cx="1697636" cy="3950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根据文档</a:t>
            </a:r>
            <a:r>
              <a:rPr lang="en-US" altLang="zh-CN" dirty="0"/>
              <a:t>id</a:t>
            </a:r>
            <a:r>
              <a:rPr lang="zh-CN" altLang="en-US" dirty="0"/>
              <a:t>，获取文档所有的字段信息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根据文档</a:t>
            </a:r>
            <a:r>
              <a:rPr lang="en-US" altLang="zh-CN" dirty="0"/>
              <a:t>id</a:t>
            </a:r>
            <a:r>
              <a:rPr lang="zh-CN" altLang="en-US" dirty="0"/>
              <a:t>在</a:t>
            </a:r>
            <a:r>
              <a:rPr lang="en-US" altLang="zh-CN" dirty="0" err="1"/>
              <a:t>DocBases</a:t>
            </a:r>
            <a:r>
              <a:rPr lang="zh-CN" altLang="en-US" dirty="0"/>
              <a:t>数组中进行二分查找，确定</a:t>
            </a:r>
            <a:r>
              <a:rPr lang="en-US" altLang="zh-CN" dirty="0"/>
              <a:t>chunk</a:t>
            </a:r>
            <a:r>
              <a:rPr lang="zh-CN" altLang="en-US" dirty="0"/>
              <a:t>下标：</a:t>
            </a:r>
            <a:r>
              <a:rPr lang="en-US" altLang="zh-CN" dirty="0" err="1"/>
              <a:t>chunkIndex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获取</a:t>
            </a:r>
            <a:r>
              <a:rPr lang="en-US" altLang="zh-CN" dirty="0"/>
              <a:t>chunk</a:t>
            </a:r>
            <a:r>
              <a:rPr lang="zh-CN" altLang="en-US" dirty="0"/>
              <a:t>在磁盘上的位置</a:t>
            </a:r>
            <a:r>
              <a:rPr lang="en-US" altLang="zh-CN" dirty="0" err="1"/>
              <a:t>StartPointers</a:t>
            </a:r>
            <a:r>
              <a:rPr lang="en-US" altLang="zh-CN" dirty="0"/>
              <a:t>[</a:t>
            </a:r>
            <a:r>
              <a:rPr lang="en-US" altLang="zh-CN" dirty="0" err="1"/>
              <a:t>chunkIndex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3. </a:t>
            </a:r>
            <a:r>
              <a:rPr lang="zh-CN" altLang="en-US" dirty="0"/>
              <a:t>从磁盘读取</a:t>
            </a:r>
            <a:r>
              <a:rPr lang="en-US" altLang="zh-CN" dirty="0"/>
              <a:t>chunk</a:t>
            </a:r>
            <a:r>
              <a:rPr lang="zh-CN" altLang="en-US" dirty="0"/>
              <a:t>头部信息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根据</a:t>
            </a:r>
            <a:r>
              <a:rPr lang="en-US" altLang="zh-CN" dirty="0" err="1"/>
              <a:t>DocLengths</a:t>
            </a:r>
            <a:r>
              <a:rPr lang="zh-CN" altLang="en-US" dirty="0"/>
              <a:t>数组确定要读取的</a:t>
            </a:r>
            <a:r>
              <a:rPr lang="en-US" altLang="zh-CN" dirty="0"/>
              <a:t>doc</a:t>
            </a:r>
            <a:r>
              <a:rPr lang="zh-CN" altLang="en-US" dirty="0"/>
              <a:t>的偏移量</a:t>
            </a:r>
            <a:r>
              <a:rPr lang="en-US" altLang="zh-CN" dirty="0"/>
              <a:t>offset</a:t>
            </a:r>
            <a:r>
              <a:rPr lang="zh-CN" altLang="en-US" dirty="0"/>
              <a:t>和长度</a:t>
            </a:r>
            <a:r>
              <a:rPr lang="en-US" altLang="zh-CN" dirty="0"/>
              <a:t>length </a:t>
            </a:r>
          </a:p>
          <a:p>
            <a:r>
              <a:rPr lang="en-US" altLang="zh-CN" dirty="0"/>
              <a:t>5. </a:t>
            </a:r>
            <a:r>
              <a:rPr lang="zh-CN" altLang="en-US" dirty="0"/>
              <a:t>解压</a:t>
            </a:r>
            <a:r>
              <a:rPr lang="en-US" altLang="zh-CN" dirty="0"/>
              <a:t>(offset, </a:t>
            </a:r>
            <a:r>
              <a:rPr lang="en-US" altLang="zh-CN" dirty="0" err="1"/>
              <a:t>offset+length</a:t>
            </a:r>
            <a:r>
              <a:rPr lang="en-US" altLang="zh-CN" dirty="0"/>
              <a:t>)</a:t>
            </a:r>
            <a:r>
              <a:rPr lang="zh-CN" altLang="en-US" dirty="0"/>
              <a:t>区域的数据</a:t>
            </a:r>
            <a:endParaRPr lang="en-US" altLang="zh-CN" dirty="0"/>
          </a:p>
          <a:p>
            <a:r>
              <a:rPr lang="en-US" altLang="zh-CN" dirty="0"/>
              <a:t>6. </a:t>
            </a:r>
            <a:r>
              <a:rPr lang="zh-CN" altLang="en-US" dirty="0"/>
              <a:t>提取所需要的字段信息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Term Vector</a:t>
            </a:r>
            <a:br>
              <a:rPr lang="en-US" altLang="zh-CN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接连接符 31"/>
          <p:cNvCxnSpPr/>
          <p:nvPr/>
        </p:nvCxnSpPr>
        <p:spPr>
          <a:xfrm>
            <a:off x="209007" y="378120"/>
            <a:ext cx="1177407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1894886" y="602226"/>
            <a:ext cx="2139886" cy="3582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Header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4039485" y="602226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Chunk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5034011" y="602226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Chunk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6075673" y="602226"/>
            <a:ext cx="579750" cy="358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......</a:t>
            </a:r>
          </a:p>
        </p:txBody>
      </p:sp>
      <p:sp>
        <p:nvSpPr>
          <p:cNvPr id="39" name="矩形 38"/>
          <p:cNvSpPr/>
          <p:nvPr/>
        </p:nvSpPr>
        <p:spPr>
          <a:xfrm>
            <a:off x="6655423" y="602226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Chunk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7697085" y="602226"/>
            <a:ext cx="2412426" cy="3582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Footer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32990" y="1413121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DocBase</a:t>
            </a:r>
          </a:p>
        </p:txBody>
      </p:sp>
      <p:sp>
        <p:nvSpPr>
          <p:cNvPr id="4" name="矩形 3"/>
          <p:cNvSpPr/>
          <p:nvPr/>
        </p:nvSpPr>
        <p:spPr>
          <a:xfrm>
            <a:off x="1327785" y="1412875"/>
            <a:ext cx="136398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ChunkDocs</a:t>
            </a:r>
          </a:p>
        </p:txBody>
      </p:sp>
      <p:sp>
        <p:nvSpPr>
          <p:cNvPr id="6" name="矩形 5"/>
          <p:cNvSpPr/>
          <p:nvPr/>
        </p:nvSpPr>
        <p:spPr>
          <a:xfrm>
            <a:off x="2691765" y="1412875"/>
            <a:ext cx="134366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NumFields </a:t>
            </a:r>
          </a:p>
        </p:txBody>
      </p:sp>
      <p:sp>
        <p:nvSpPr>
          <p:cNvPr id="8" name="矩形 7"/>
          <p:cNvSpPr/>
          <p:nvPr/>
        </p:nvSpPr>
        <p:spPr>
          <a:xfrm>
            <a:off x="4034790" y="1412875"/>
            <a:ext cx="134366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FieldNums </a:t>
            </a:r>
          </a:p>
        </p:txBody>
      </p:sp>
      <p:sp>
        <p:nvSpPr>
          <p:cNvPr id="9" name="矩形 8"/>
          <p:cNvSpPr/>
          <p:nvPr/>
        </p:nvSpPr>
        <p:spPr>
          <a:xfrm>
            <a:off x="5311775" y="1412875"/>
            <a:ext cx="154495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FieldNumOffs </a:t>
            </a:r>
          </a:p>
        </p:txBody>
      </p:sp>
      <p:sp>
        <p:nvSpPr>
          <p:cNvPr id="10" name="矩形 9"/>
          <p:cNvSpPr/>
          <p:nvPr/>
        </p:nvSpPr>
        <p:spPr>
          <a:xfrm>
            <a:off x="6856730" y="1412875"/>
            <a:ext cx="84518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Flags </a:t>
            </a:r>
          </a:p>
        </p:txBody>
      </p:sp>
      <p:sp>
        <p:nvSpPr>
          <p:cNvPr id="12" name="矩形 11"/>
          <p:cNvSpPr/>
          <p:nvPr/>
        </p:nvSpPr>
        <p:spPr>
          <a:xfrm>
            <a:off x="3730625" y="2551430"/>
            <a:ext cx="1307465" cy="3581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NumTerms </a:t>
            </a:r>
          </a:p>
        </p:txBody>
      </p:sp>
      <p:sp>
        <p:nvSpPr>
          <p:cNvPr id="13" name="矩形 12"/>
          <p:cNvSpPr/>
          <p:nvPr/>
        </p:nvSpPr>
        <p:spPr>
          <a:xfrm>
            <a:off x="5038090" y="2551430"/>
            <a:ext cx="1497965" cy="3581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TermLengths </a:t>
            </a:r>
          </a:p>
        </p:txBody>
      </p:sp>
      <p:sp>
        <p:nvSpPr>
          <p:cNvPr id="14" name="矩形 13"/>
          <p:cNvSpPr/>
          <p:nvPr/>
        </p:nvSpPr>
        <p:spPr>
          <a:xfrm>
            <a:off x="6536055" y="2551430"/>
            <a:ext cx="1284605" cy="3581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TermFreqs </a:t>
            </a:r>
          </a:p>
        </p:txBody>
      </p:sp>
      <p:sp>
        <p:nvSpPr>
          <p:cNvPr id="15" name="矩形 14"/>
          <p:cNvSpPr/>
          <p:nvPr/>
        </p:nvSpPr>
        <p:spPr>
          <a:xfrm>
            <a:off x="7820660" y="2551430"/>
            <a:ext cx="1104900" cy="3581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Positions </a:t>
            </a:r>
          </a:p>
        </p:txBody>
      </p:sp>
      <p:sp>
        <p:nvSpPr>
          <p:cNvPr id="16" name="矩形 15"/>
          <p:cNvSpPr/>
          <p:nvPr/>
        </p:nvSpPr>
        <p:spPr>
          <a:xfrm>
            <a:off x="8925560" y="2551430"/>
            <a:ext cx="1343025" cy="3581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StartOffsets </a:t>
            </a:r>
          </a:p>
        </p:txBody>
      </p:sp>
      <p:sp>
        <p:nvSpPr>
          <p:cNvPr id="17" name="矩形 16"/>
          <p:cNvSpPr/>
          <p:nvPr/>
        </p:nvSpPr>
        <p:spPr>
          <a:xfrm>
            <a:off x="10268585" y="2551430"/>
            <a:ext cx="1017905" cy="3581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Lengths </a:t>
            </a:r>
          </a:p>
        </p:txBody>
      </p:sp>
      <p:sp>
        <p:nvSpPr>
          <p:cNvPr id="18" name="矩形 17"/>
          <p:cNvSpPr/>
          <p:nvPr/>
        </p:nvSpPr>
        <p:spPr>
          <a:xfrm>
            <a:off x="11286490" y="2551430"/>
            <a:ext cx="845185" cy="3581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......</a:t>
            </a:r>
          </a:p>
        </p:txBody>
      </p:sp>
      <p:cxnSp>
        <p:nvCxnSpPr>
          <p:cNvPr id="19" name="直接连接符 18"/>
          <p:cNvCxnSpPr/>
          <p:nvPr/>
        </p:nvCxnSpPr>
        <p:spPr>
          <a:xfrm flipH="1">
            <a:off x="307975" y="966470"/>
            <a:ext cx="3726180" cy="4349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009515" y="947420"/>
            <a:ext cx="2702560" cy="4540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10" idx="3"/>
            <a:endCxn id="12" idx="1"/>
          </p:cNvCxnSpPr>
          <p:nvPr/>
        </p:nvCxnSpPr>
        <p:spPr>
          <a:xfrm flipH="1">
            <a:off x="3730625" y="1591945"/>
            <a:ext cx="3971290" cy="1138555"/>
          </a:xfrm>
          <a:prstGeom prst="curvedConnector5">
            <a:avLst>
              <a:gd name="adj1" fmla="val -5996"/>
              <a:gd name="adj2" fmla="val 50028"/>
              <a:gd name="adj3" fmla="val 105996"/>
            </a:avLst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92480" y="3565525"/>
            <a:ext cx="78289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&lt;</a:t>
            </a:r>
            <a:r>
              <a:rPr lang="zh-CN" altLang="en-US"/>
              <a:t>文档</a:t>
            </a:r>
            <a:r>
              <a:rPr lang="en-US" altLang="zh-CN"/>
              <a:t>ID, </a:t>
            </a:r>
            <a:r>
              <a:rPr lang="zh-CN" altLang="en-US"/>
              <a:t>字段名</a:t>
            </a:r>
            <a:r>
              <a:rPr lang="en-US" altLang="zh-CN"/>
              <a:t>&gt;  --&gt; Map&lt;Term, (</a:t>
            </a:r>
            <a:r>
              <a:rPr lang="zh-CN" altLang="en-US"/>
              <a:t>词频、位置、偏移量</a:t>
            </a:r>
            <a:r>
              <a:rPr lang="en-US" altLang="zh-CN"/>
              <a:t>..)&gt;</a:t>
            </a:r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7960"/>
            <a:ext cx="10515600" cy="5901690"/>
          </a:xfrm>
        </p:spPr>
        <p:txBody>
          <a:bodyPr/>
          <a:lstStyle/>
          <a:p>
            <a:r>
              <a:rPr lang="en-US" altLang="zh-CN" sz="2000" dirty="0">
                <a:sym typeface="+mn-ea"/>
              </a:rPr>
              <a:t>DocBase : chunk</a:t>
            </a:r>
            <a:r>
              <a:rPr lang="zh-CN" altLang="en-US" sz="2000" dirty="0">
                <a:sym typeface="+mn-ea"/>
              </a:rPr>
              <a:t>中第一个文档的</a:t>
            </a:r>
            <a:r>
              <a:rPr lang="en-US" altLang="zh-CN" sz="2000" dirty="0">
                <a:sym typeface="+mn-ea"/>
              </a:rPr>
              <a:t>ID</a:t>
            </a:r>
          </a:p>
          <a:p>
            <a:r>
              <a:rPr lang="en-US" altLang="zh-CN" sz="2000" dirty="0">
                <a:sym typeface="+mn-ea"/>
              </a:rPr>
              <a:t>ChunkDocs : chunk</a:t>
            </a:r>
            <a:r>
              <a:rPr lang="zh-CN" altLang="en-US" sz="2000" dirty="0">
                <a:sym typeface="+mn-ea"/>
              </a:rPr>
              <a:t>中的文档总数</a:t>
            </a:r>
          </a:p>
          <a:p>
            <a:r>
              <a:rPr lang="zh-CN" altLang="en-US" sz="2000" dirty="0">
                <a:sym typeface="+mn-ea"/>
              </a:rPr>
              <a:t>NumFields </a:t>
            </a:r>
            <a:r>
              <a:rPr lang="en-US" altLang="zh-CN" sz="2000" dirty="0">
                <a:sym typeface="+mn-ea"/>
              </a:rPr>
              <a:t>: </a:t>
            </a:r>
            <a:r>
              <a:rPr lang="zh-CN" altLang="en-US" sz="2000" dirty="0">
                <a:sym typeface="+mn-ea"/>
              </a:rPr>
              <a:t>每个文档的字段数</a:t>
            </a:r>
          </a:p>
          <a:p>
            <a:r>
              <a:rPr lang="zh-CN" altLang="en-US" sz="2000" dirty="0">
                <a:sym typeface="+mn-ea"/>
              </a:rPr>
              <a:t>FieldNums </a:t>
            </a:r>
            <a:r>
              <a:rPr lang="en-US" altLang="zh-CN" sz="2000" dirty="0">
                <a:sym typeface="+mn-ea"/>
              </a:rPr>
              <a:t>:  </a:t>
            </a:r>
            <a:r>
              <a:rPr lang="zh-CN" altLang="en-US" sz="2000" dirty="0">
                <a:sym typeface="+mn-ea"/>
              </a:rPr>
              <a:t>每个文档的字段编号</a:t>
            </a:r>
          </a:p>
          <a:p>
            <a:r>
              <a:rPr lang="en-US" altLang="zh-CN" sz="2000" dirty="0">
                <a:sym typeface="+mn-ea"/>
              </a:rPr>
              <a:t>FieldNumOffs : </a:t>
            </a:r>
            <a:r>
              <a:rPr lang="zh-CN" altLang="en-US" sz="2000" dirty="0">
                <a:sym typeface="+mn-ea"/>
              </a:rPr>
              <a:t>每个字段的偏移位置</a:t>
            </a:r>
          </a:p>
          <a:p>
            <a:r>
              <a:rPr lang="en-US" altLang="zh-CN" sz="2000" dirty="0">
                <a:sym typeface="+mn-ea"/>
              </a:rPr>
              <a:t>Flags : </a:t>
            </a:r>
            <a:r>
              <a:rPr lang="zh-CN" altLang="en-US" sz="2000" dirty="0">
                <a:sym typeface="+mn-ea"/>
              </a:rPr>
              <a:t>标识位。是否存储</a:t>
            </a:r>
            <a:r>
              <a:rPr lang="en-US" altLang="zh-CN" sz="2000" dirty="0">
                <a:sym typeface="+mn-ea"/>
              </a:rPr>
              <a:t>positions, offsets </a:t>
            </a:r>
            <a:r>
              <a:rPr lang="zh-CN" altLang="en-US" sz="2000" dirty="0">
                <a:sym typeface="+mn-ea"/>
              </a:rPr>
              <a:t>和 </a:t>
            </a:r>
            <a:r>
              <a:rPr lang="en-US" altLang="zh-CN" sz="2000" dirty="0">
                <a:sym typeface="+mn-ea"/>
              </a:rPr>
              <a:t>paloads</a:t>
            </a:r>
          </a:p>
          <a:p>
            <a:endParaRPr lang="en-US" altLang="zh-CN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NumTerms : </a:t>
            </a:r>
            <a:r>
              <a:rPr lang="zh-CN" altLang="en-US" sz="2000" dirty="0">
                <a:sym typeface="+mn-ea"/>
              </a:rPr>
              <a:t>每一个文档每一个字段的</a:t>
            </a:r>
            <a:r>
              <a:rPr lang="en-US" altLang="zh-CN" sz="2000" dirty="0">
                <a:sym typeface="+mn-ea"/>
              </a:rPr>
              <a:t>Term</a:t>
            </a:r>
            <a:r>
              <a:rPr lang="zh-CN" altLang="en-US" sz="2000" dirty="0">
                <a:sym typeface="+mn-ea"/>
              </a:rPr>
              <a:t>数目</a:t>
            </a:r>
          </a:p>
          <a:p>
            <a:r>
              <a:rPr lang="en-US" altLang="zh-CN" sz="2000" dirty="0">
                <a:sym typeface="+mn-ea"/>
              </a:rPr>
              <a:t>TermLengths : </a:t>
            </a:r>
            <a:r>
              <a:rPr lang="zh-CN" altLang="en-US" sz="2000" dirty="0">
                <a:sym typeface="+mn-ea"/>
              </a:rPr>
              <a:t>每个</a:t>
            </a:r>
            <a:r>
              <a:rPr lang="en-US" altLang="zh-CN" sz="2000" dirty="0">
                <a:sym typeface="+mn-ea"/>
              </a:rPr>
              <a:t>Term</a:t>
            </a:r>
            <a:r>
              <a:rPr lang="zh-CN" altLang="en-US" sz="2000" dirty="0">
                <a:sym typeface="+mn-ea"/>
              </a:rPr>
              <a:t>的长度</a:t>
            </a:r>
          </a:p>
          <a:p>
            <a:r>
              <a:rPr lang="en-US" altLang="zh-CN" sz="2000" dirty="0">
                <a:sym typeface="+mn-ea"/>
              </a:rPr>
              <a:t>TermFreqs : </a:t>
            </a:r>
            <a:r>
              <a:rPr lang="zh-CN" altLang="en-US" sz="2000" dirty="0">
                <a:sym typeface="+mn-ea"/>
              </a:rPr>
              <a:t>每个</a:t>
            </a:r>
            <a:r>
              <a:rPr lang="en-US" altLang="zh-CN" sz="2000" dirty="0">
                <a:sym typeface="+mn-ea"/>
              </a:rPr>
              <a:t>Term</a:t>
            </a:r>
            <a:r>
              <a:rPr lang="zh-CN" altLang="en-US" sz="2000" dirty="0">
                <a:sym typeface="+mn-ea"/>
              </a:rPr>
              <a:t>的词频</a:t>
            </a:r>
            <a:endParaRPr lang="en-US" altLang="zh-CN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Positions : </a:t>
            </a:r>
            <a:r>
              <a:rPr lang="zh-CN" altLang="en-US" sz="2000" dirty="0">
                <a:sym typeface="+mn-ea"/>
              </a:rPr>
              <a:t>每个</a:t>
            </a:r>
            <a:r>
              <a:rPr lang="en-US" altLang="zh-CN" sz="2000" dirty="0">
                <a:sym typeface="+mn-ea"/>
              </a:rPr>
              <a:t>Term</a:t>
            </a:r>
            <a:r>
              <a:rPr lang="zh-CN" altLang="en-US" sz="2000" dirty="0">
                <a:sym typeface="+mn-ea"/>
              </a:rPr>
              <a:t>的位置信息</a:t>
            </a:r>
          </a:p>
          <a:p>
            <a:r>
              <a:rPr lang="en-US" altLang="zh-CN" sz="2000" dirty="0">
                <a:sym typeface="+mn-ea"/>
              </a:rPr>
              <a:t>StartOffsets :  </a:t>
            </a:r>
            <a:r>
              <a:rPr lang="zh-CN" altLang="en-US" sz="2000" dirty="0">
                <a:sym typeface="+mn-ea"/>
              </a:rPr>
              <a:t>每个</a:t>
            </a:r>
            <a:r>
              <a:rPr lang="en-US" altLang="zh-CN" sz="2000" dirty="0">
                <a:sym typeface="+mn-ea"/>
              </a:rPr>
              <a:t>Term</a:t>
            </a:r>
            <a:r>
              <a:rPr lang="zh-CN" altLang="en-US" sz="2000" dirty="0">
                <a:sym typeface="+mn-ea"/>
              </a:rPr>
              <a:t>的起始偏移量</a:t>
            </a:r>
          </a:p>
          <a:p>
            <a:r>
              <a:rPr lang="en-US" altLang="zh-CN" sz="2000" dirty="0">
                <a:sym typeface="+mn-ea"/>
              </a:rPr>
              <a:t>Lengths : </a:t>
            </a:r>
            <a:r>
              <a:rPr lang="zh-CN" altLang="en-US" sz="2000" dirty="0">
                <a:sym typeface="+mn-ea"/>
              </a:rPr>
              <a:t>每个</a:t>
            </a:r>
            <a:r>
              <a:rPr lang="en-US" altLang="zh-CN" sz="2000" dirty="0">
                <a:sym typeface="+mn-ea"/>
              </a:rPr>
              <a:t>Term</a:t>
            </a:r>
            <a:r>
              <a:rPr lang="zh-CN" altLang="en-US" sz="2000" dirty="0">
                <a:sym typeface="+mn-ea"/>
              </a:rPr>
              <a:t>的偏移长度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倒排索引：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词典  </a:t>
            </a:r>
            <a:r>
              <a:rPr lang="en-US" altLang="zh-CN" dirty="0"/>
              <a:t>&amp;  </a:t>
            </a:r>
            <a:r>
              <a:rPr lang="zh-CN" altLang="en-US" dirty="0"/>
              <a:t>倒排表</a:t>
            </a:r>
            <a:br>
              <a:rPr lang="en-US" altLang="zh-CN" dirty="0"/>
            </a:br>
            <a:r>
              <a:rPr lang="en-US" altLang="zh-CN" dirty="0" err="1"/>
              <a:t>Dictinary</a:t>
            </a:r>
            <a:r>
              <a:rPr lang="en-US" altLang="zh-CN" dirty="0"/>
              <a:t> &amp; Postings</a:t>
            </a:r>
            <a:r>
              <a:rPr lang="zh-CN" altLang="en-US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263" y="122548"/>
            <a:ext cx="5724730" cy="657048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84425" y="42545"/>
            <a:ext cx="1000125" cy="358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Header</a:t>
            </a:r>
          </a:p>
        </p:txBody>
      </p:sp>
      <p:sp>
        <p:nvSpPr>
          <p:cNvPr id="5" name="矩形 4"/>
          <p:cNvSpPr/>
          <p:nvPr/>
        </p:nvSpPr>
        <p:spPr>
          <a:xfrm>
            <a:off x="3388995" y="42545"/>
            <a:ext cx="121856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FSTIndex</a:t>
            </a:r>
          </a:p>
        </p:txBody>
      </p:sp>
      <p:sp>
        <p:nvSpPr>
          <p:cNvPr id="6" name="矩形 5"/>
          <p:cNvSpPr/>
          <p:nvPr/>
        </p:nvSpPr>
        <p:spPr>
          <a:xfrm>
            <a:off x="4607560" y="42545"/>
            <a:ext cx="125857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FSTIndex</a:t>
            </a:r>
          </a:p>
        </p:txBody>
      </p:sp>
      <p:sp>
        <p:nvSpPr>
          <p:cNvPr id="7" name="矩形 6"/>
          <p:cNvSpPr/>
          <p:nvPr/>
        </p:nvSpPr>
        <p:spPr>
          <a:xfrm>
            <a:off x="5865914" y="42545"/>
            <a:ext cx="579750" cy="358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......</a:t>
            </a:r>
          </a:p>
        </p:txBody>
      </p:sp>
      <p:sp>
        <p:nvSpPr>
          <p:cNvPr id="9" name="矩形 8"/>
          <p:cNvSpPr/>
          <p:nvPr/>
        </p:nvSpPr>
        <p:spPr>
          <a:xfrm>
            <a:off x="6445885" y="42545"/>
            <a:ext cx="121094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FSTIndex</a:t>
            </a:r>
          </a:p>
        </p:txBody>
      </p:sp>
      <p:sp>
        <p:nvSpPr>
          <p:cNvPr id="10" name="矩形 9"/>
          <p:cNvSpPr/>
          <p:nvPr/>
        </p:nvSpPr>
        <p:spPr>
          <a:xfrm>
            <a:off x="7656830" y="42545"/>
            <a:ext cx="1656715" cy="358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IndexStartFPs</a:t>
            </a:r>
          </a:p>
        </p:txBody>
      </p:sp>
      <p:sp>
        <p:nvSpPr>
          <p:cNvPr id="11" name="矩形 10"/>
          <p:cNvSpPr/>
          <p:nvPr/>
        </p:nvSpPr>
        <p:spPr>
          <a:xfrm>
            <a:off x="9313545" y="42545"/>
            <a:ext cx="1000125" cy="358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Footer</a:t>
            </a:r>
          </a:p>
        </p:txBody>
      </p:sp>
      <p:sp>
        <p:nvSpPr>
          <p:cNvPr id="12" name="椭圆 11"/>
          <p:cNvSpPr/>
          <p:nvPr/>
        </p:nvSpPr>
        <p:spPr>
          <a:xfrm>
            <a:off x="3388995" y="700405"/>
            <a:ext cx="468003" cy="468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</a:p>
        </p:txBody>
      </p:sp>
      <p:sp>
        <p:nvSpPr>
          <p:cNvPr id="13" name="椭圆 12"/>
          <p:cNvSpPr/>
          <p:nvPr/>
        </p:nvSpPr>
        <p:spPr>
          <a:xfrm>
            <a:off x="2948305" y="1329055"/>
            <a:ext cx="468003" cy="468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</a:p>
        </p:txBody>
      </p:sp>
      <p:sp>
        <p:nvSpPr>
          <p:cNvPr id="14" name="椭圆 13"/>
          <p:cNvSpPr/>
          <p:nvPr/>
        </p:nvSpPr>
        <p:spPr>
          <a:xfrm>
            <a:off x="3893185" y="1329055"/>
            <a:ext cx="468003" cy="468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</a:t>
            </a:r>
          </a:p>
        </p:txBody>
      </p:sp>
      <p:sp>
        <p:nvSpPr>
          <p:cNvPr id="16" name="椭圆 15"/>
          <p:cNvSpPr/>
          <p:nvPr/>
        </p:nvSpPr>
        <p:spPr>
          <a:xfrm>
            <a:off x="3788418" y="1993900"/>
            <a:ext cx="467995" cy="468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</a:p>
        </p:txBody>
      </p:sp>
      <p:sp>
        <p:nvSpPr>
          <p:cNvPr id="17" name="椭圆 16"/>
          <p:cNvSpPr/>
          <p:nvPr/>
        </p:nvSpPr>
        <p:spPr>
          <a:xfrm>
            <a:off x="4827278" y="1993900"/>
            <a:ext cx="467995" cy="468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</a:t>
            </a:r>
          </a:p>
        </p:txBody>
      </p:sp>
      <p:cxnSp>
        <p:nvCxnSpPr>
          <p:cNvPr id="18" name="直接连接符 17"/>
          <p:cNvCxnSpPr>
            <a:stCxn id="5" idx="2"/>
            <a:endCxn id="12" idx="0"/>
          </p:cNvCxnSpPr>
          <p:nvPr/>
        </p:nvCxnSpPr>
        <p:spPr>
          <a:xfrm flipH="1">
            <a:off x="3623310" y="400685"/>
            <a:ext cx="375285" cy="299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2" idx="3"/>
            <a:endCxn id="13" idx="0"/>
          </p:cNvCxnSpPr>
          <p:nvPr/>
        </p:nvCxnSpPr>
        <p:spPr>
          <a:xfrm flipH="1">
            <a:off x="3182620" y="1099820"/>
            <a:ext cx="274955" cy="229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2" idx="5"/>
            <a:endCxn id="14" idx="0"/>
          </p:cNvCxnSpPr>
          <p:nvPr/>
        </p:nvCxnSpPr>
        <p:spPr>
          <a:xfrm>
            <a:off x="3788410" y="1099820"/>
            <a:ext cx="339090" cy="229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4" idx="4"/>
            <a:endCxn id="16" idx="0"/>
          </p:cNvCxnSpPr>
          <p:nvPr/>
        </p:nvCxnSpPr>
        <p:spPr>
          <a:xfrm flipH="1">
            <a:off x="4022725" y="1797050"/>
            <a:ext cx="104775" cy="196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4" idx="6"/>
            <a:endCxn id="17" idx="0"/>
          </p:cNvCxnSpPr>
          <p:nvPr/>
        </p:nvCxnSpPr>
        <p:spPr>
          <a:xfrm>
            <a:off x="4361180" y="1563370"/>
            <a:ext cx="700405" cy="430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03036" y="340517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.tip</a:t>
            </a:r>
            <a:r>
              <a:rPr lang="zh-CN" altLang="en-US" dirty="0"/>
              <a:t>文件  </a:t>
            </a:r>
            <a:endParaRPr lang="en-US" altLang="zh-CN" dirty="0"/>
          </a:p>
          <a:p>
            <a:r>
              <a:rPr lang="zh-CN" altLang="en-US" dirty="0"/>
              <a:t>全部加载在内存中</a:t>
            </a:r>
          </a:p>
        </p:txBody>
      </p:sp>
      <p:cxnSp>
        <p:nvCxnSpPr>
          <p:cNvPr id="26" name="直接连接符 25"/>
          <p:cNvCxnSpPr/>
          <p:nvPr/>
        </p:nvCxnSpPr>
        <p:spPr>
          <a:xfrm>
            <a:off x="356235" y="2639060"/>
            <a:ext cx="1164209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2033270" y="2822575"/>
            <a:ext cx="1000125" cy="358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Header</a:t>
            </a:r>
          </a:p>
        </p:txBody>
      </p:sp>
      <p:sp>
        <p:nvSpPr>
          <p:cNvPr id="28" name="矩形 27"/>
          <p:cNvSpPr/>
          <p:nvPr/>
        </p:nvSpPr>
        <p:spPr>
          <a:xfrm>
            <a:off x="3037840" y="2822575"/>
            <a:ext cx="121856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</a:p>
        </p:txBody>
      </p:sp>
      <p:sp>
        <p:nvSpPr>
          <p:cNvPr id="29" name="矩形 28"/>
          <p:cNvSpPr/>
          <p:nvPr/>
        </p:nvSpPr>
        <p:spPr>
          <a:xfrm>
            <a:off x="4256405" y="2822575"/>
            <a:ext cx="125857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</a:p>
        </p:txBody>
      </p:sp>
      <p:sp>
        <p:nvSpPr>
          <p:cNvPr id="30" name="矩形 29"/>
          <p:cNvSpPr/>
          <p:nvPr/>
        </p:nvSpPr>
        <p:spPr>
          <a:xfrm>
            <a:off x="5514759" y="2822575"/>
            <a:ext cx="579750" cy="358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......</a:t>
            </a:r>
          </a:p>
        </p:txBody>
      </p:sp>
      <p:sp>
        <p:nvSpPr>
          <p:cNvPr id="31" name="矩形 30"/>
          <p:cNvSpPr/>
          <p:nvPr/>
        </p:nvSpPr>
        <p:spPr>
          <a:xfrm>
            <a:off x="6094730" y="2822575"/>
            <a:ext cx="121094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</a:p>
        </p:txBody>
      </p:sp>
      <p:sp>
        <p:nvSpPr>
          <p:cNvPr id="34" name="矩形 33"/>
          <p:cNvSpPr/>
          <p:nvPr/>
        </p:nvSpPr>
        <p:spPr>
          <a:xfrm>
            <a:off x="7305675" y="2822575"/>
            <a:ext cx="1000125" cy="358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Footer</a:t>
            </a:r>
          </a:p>
        </p:txBody>
      </p:sp>
      <p:cxnSp>
        <p:nvCxnSpPr>
          <p:cNvPr id="35" name="曲线连接符 34"/>
          <p:cNvCxnSpPr>
            <a:stCxn id="13" idx="4"/>
            <a:endCxn id="28" idx="0"/>
          </p:cNvCxnSpPr>
          <p:nvPr/>
        </p:nvCxnSpPr>
        <p:spPr>
          <a:xfrm rot="5400000" flipV="1">
            <a:off x="2902585" y="2077085"/>
            <a:ext cx="1025525" cy="464820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曲线连接符 35"/>
          <p:cNvCxnSpPr>
            <a:stCxn id="16" idx="4"/>
            <a:endCxn id="29" idx="0"/>
          </p:cNvCxnSpPr>
          <p:nvPr/>
        </p:nvCxnSpPr>
        <p:spPr>
          <a:xfrm rot="5400000" flipV="1">
            <a:off x="4273550" y="2210435"/>
            <a:ext cx="360680" cy="862965"/>
          </a:xfrm>
          <a:prstGeom prst="curvedConnector3">
            <a:avLst>
              <a:gd name="adj1" fmla="val 49912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/>
          <p:cNvCxnSpPr>
            <a:stCxn id="17" idx="4"/>
            <a:endCxn id="31" idx="0"/>
          </p:cNvCxnSpPr>
          <p:nvPr/>
        </p:nvCxnSpPr>
        <p:spPr>
          <a:xfrm rot="5400000" flipV="1">
            <a:off x="5700395" y="1822450"/>
            <a:ext cx="360680" cy="1638935"/>
          </a:xfrm>
          <a:prstGeom prst="curvedConnector3">
            <a:avLst>
              <a:gd name="adj1" fmla="val 49912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4607726" y="612297"/>
            <a:ext cx="172085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FST: </a:t>
            </a:r>
            <a:r>
              <a:rPr lang="zh-CN" altLang="en-US" sz="1200" dirty="0"/>
              <a:t>有限状态转换器</a:t>
            </a:r>
            <a:br>
              <a:rPr lang="zh-CN" altLang="en-US" sz="1200" dirty="0"/>
            </a:br>
            <a:r>
              <a:rPr lang="zh-CN" altLang="en-US" sz="1200" dirty="0"/>
              <a:t>结构上类似于字典树</a:t>
            </a:r>
            <a:br>
              <a:rPr lang="zh-CN" altLang="en-US" sz="1200" dirty="0"/>
            </a:br>
            <a:r>
              <a:rPr lang="zh-CN" altLang="en-US" sz="1200" dirty="0"/>
              <a:t>功能上类似于</a:t>
            </a:r>
            <a:r>
              <a:rPr lang="en-US" altLang="zh-CN" sz="1200" dirty="0"/>
              <a:t>HashMap</a:t>
            </a:r>
            <a:br>
              <a:rPr lang="en-US" altLang="zh-CN" sz="1200" dirty="0"/>
            </a:br>
            <a:r>
              <a:rPr lang="zh-CN" altLang="en-US" sz="1200" dirty="0"/>
              <a:t>节省内存，前缀匹配</a:t>
            </a:r>
          </a:p>
        </p:txBody>
      </p:sp>
      <p:sp>
        <p:nvSpPr>
          <p:cNvPr id="40" name="矩形 39"/>
          <p:cNvSpPr/>
          <p:nvPr/>
        </p:nvSpPr>
        <p:spPr>
          <a:xfrm>
            <a:off x="2223135" y="3700145"/>
            <a:ext cx="80200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Suffix</a:t>
            </a:r>
          </a:p>
        </p:txBody>
      </p:sp>
      <p:sp>
        <p:nvSpPr>
          <p:cNvPr id="45" name="矩形 44"/>
          <p:cNvSpPr/>
          <p:nvPr/>
        </p:nvSpPr>
        <p:spPr>
          <a:xfrm>
            <a:off x="1421765" y="3700145"/>
            <a:ext cx="80200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Suffix</a:t>
            </a:r>
          </a:p>
        </p:txBody>
      </p:sp>
      <p:sp>
        <p:nvSpPr>
          <p:cNvPr id="46" name="矩形 45"/>
          <p:cNvSpPr/>
          <p:nvPr/>
        </p:nvSpPr>
        <p:spPr>
          <a:xfrm>
            <a:off x="621030" y="3700145"/>
            <a:ext cx="80200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Suffix</a:t>
            </a:r>
          </a:p>
        </p:txBody>
      </p:sp>
      <p:sp>
        <p:nvSpPr>
          <p:cNvPr id="47" name="矩形 46"/>
          <p:cNvSpPr/>
          <p:nvPr/>
        </p:nvSpPr>
        <p:spPr>
          <a:xfrm>
            <a:off x="3025140" y="3700145"/>
            <a:ext cx="400685" cy="358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49" name="矩形 48"/>
          <p:cNvSpPr/>
          <p:nvPr/>
        </p:nvSpPr>
        <p:spPr>
          <a:xfrm>
            <a:off x="3498850" y="3700145"/>
            <a:ext cx="66421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</a:t>
            </a:r>
          </a:p>
        </p:txBody>
      </p:sp>
      <p:sp>
        <p:nvSpPr>
          <p:cNvPr id="50" name="矩形 49"/>
          <p:cNvSpPr/>
          <p:nvPr/>
        </p:nvSpPr>
        <p:spPr>
          <a:xfrm>
            <a:off x="4163060" y="3700145"/>
            <a:ext cx="66421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</a:t>
            </a:r>
          </a:p>
        </p:txBody>
      </p:sp>
      <p:sp>
        <p:nvSpPr>
          <p:cNvPr id="51" name="矩形 50"/>
          <p:cNvSpPr/>
          <p:nvPr/>
        </p:nvSpPr>
        <p:spPr>
          <a:xfrm>
            <a:off x="4827270" y="3700145"/>
            <a:ext cx="66421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</a:t>
            </a:r>
          </a:p>
        </p:txBody>
      </p:sp>
      <p:sp>
        <p:nvSpPr>
          <p:cNvPr id="52" name="矩形 51"/>
          <p:cNvSpPr/>
          <p:nvPr/>
        </p:nvSpPr>
        <p:spPr>
          <a:xfrm>
            <a:off x="5506720" y="3700145"/>
            <a:ext cx="400685" cy="358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53" name="矩形 52"/>
          <p:cNvSpPr/>
          <p:nvPr/>
        </p:nvSpPr>
        <p:spPr>
          <a:xfrm>
            <a:off x="5907405" y="3700145"/>
            <a:ext cx="748030" cy="367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Meta</a:t>
            </a:r>
          </a:p>
        </p:txBody>
      </p:sp>
      <p:sp>
        <p:nvSpPr>
          <p:cNvPr id="54" name="矩形 53"/>
          <p:cNvSpPr/>
          <p:nvPr/>
        </p:nvSpPr>
        <p:spPr>
          <a:xfrm>
            <a:off x="6660515" y="3700145"/>
            <a:ext cx="748030" cy="367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Meta</a:t>
            </a:r>
          </a:p>
        </p:txBody>
      </p:sp>
      <p:sp>
        <p:nvSpPr>
          <p:cNvPr id="56" name="矩形 55"/>
          <p:cNvSpPr/>
          <p:nvPr/>
        </p:nvSpPr>
        <p:spPr>
          <a:xfrm>
            <a:off x="7346950" y="3700145"/>
            <a:ext cx="748030" cy="367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Meta</a:t>
            </a:r>
          </a:p>
        </p:txBody>
      </p:sp>
      <p:cxnSp>
        <p:nvCxnSpPr>
          <p:cNvPr id="57" name="直接连接符 56"/>
          <p:cNvCxnSpPr/>
          <p:nvPr/>
        </p:nvCxnSpPr>
        <p:spPr>
          <a:xfrm flipH="1">
            <a:off x="617220" y="3167380"/>
            <a:ext cx="5511800" cy="5410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7316470" y="3187065"/>
            <a:ext cx="781685" cy="4826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17219" y="6158863"/>
            <a:ext cx="2331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一个</a:t>
            </a:r>
            <a:r>
              <a:rPr lang="en-US" altLang="zh-CN" sz="1200" dirty="0"/>
              <a:t>block</a:t>
            </a:r>
            <a:r>
              <a:rPr lang="zh-CN" altLang="en-US" sz="1200" dirty="0"/>
              <a:t>中</a:t>
            </a:r>
            <a:r>
              <a:rPr lang="en-US" altLang="zh-CN" sz="1200" dirty="0"/>
              <a:t>25-48</a:t>
            </a:r>
            <a:r>
              <a:rPr lang="zh-CN" altLang="en-US" sz="1200" dirty="0"/>
              <a:t>个</a:t>
            </a:r>
            <a:r>
              <a:rPr lang="en-US" altLang="zh-CN" sz="1200" dirty="0"/>
              <a:t>term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606475" y="4236719"/>
          <a:ext cx="445479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2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31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suffix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docFreq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postingsPointer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trike="sngStrike" dirty="0"/>
                        <a:t>app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end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指向倒排表的指针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trike="sngStrike" dirty="0"/>
                        <a:t>app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le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trike="sngStrike" dirty="0"/>
                        <a:t>app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lication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8" name="文本框 47"/>
          <p:cNvSpPr txBox="1"/>
          <p:nvPr/>
        </p:nvSpPr>
        <p:spPr>
          <a:xfrm>
            <a:off x="165307" y="2706830"/>
            <a:ext cx="1141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tim</a:t>
            </a:r>
            <a:r>
              <a:rPr lang="zh-CN" altLang="en-US" dirty="0"/>
              <a:t>文件  </a:t>
            </a:r>
            <a:endParaRPr lang="en-US" altLang="zh-CN" dirty="0"/>
          </a:p>
          <a:p>
            <a:r>
              <a:rPr lang="zh-CN" altLang="en-US" dirty="0"/>
              <a:t>在磁盘上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10911948" y="2706830"/>
            <a:ext cx="1192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.doc</a:t>
            </a:r>
            <a:r>
              <a:rPr lang="zh-CN" altLang="en-US" dirty="0"/>
              <a:t>文件  </a:t>
            </a:r>
            <a:endParaRPr lang="en-US" altLang="zh-CN" dirty="0"/>
          </a:p>
          <a:p>
            <a:r>
              <a:rPr lang="zh-CN" altLang="en-US" dirty="0"/>
              <a:t>在磁盘上</a:t>
            </a:r>
          </a:p>
        </p:txBody>
      </p:sp>
      <p:cxnSp>
        <p:nvCxnSpPr>
          <p:cNvPr id="59" name="直接连接符 58"/>
          <p:cNvCxnSpPr/>
          <p:nvPr/>
        </p:nvCxnSpPr>
        <p:spPr>
          <a:xfrm flipV="1">
            <a:off x="5260022" y="2639060"/>
            <a:ext cx="3989689" cy="421894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7939869" y="6435862"/>
            <a:ext cx="1098749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skipdatas</a:t>
            </a:r>
            <a:endParaRPr lang="en-US" altLang="zh-CN" dirty="0"/>
          </a:p>
        </p:txBody>
      </p:sp>
      <p:sp>
        <p:nvSpPr>
          <p:cNvPr id="61" name="矩形 60"/>
          <p:cNvSpPr/>
          <p:nvPr/>
        </p:nvSpPr>
        <p:spPr>
          <a:xfrm>
            <a:off x="7211524" y="6435862"/>
            <a:ext cx="72834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freqs</a:t>
            </a:r>
            <a:endParaRPr lang="en-US" altLang="zh-CN" dirty="0"/>
          </a:p>
        </p:txBody>
      </p:sp>
      <p:sp>
        <p:nvSpPr>
          <p:cNvPr id="62" name="矩形 61"/>
          <p:cNvSpPr/>
          <p:nvPr/>
        </p:nvSpPr>
        <p:spPr>
          <a:xfrm>
            <a:off x="6217751" y="6435862"/>
            <a:ext cx="995044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docids</a:t>
            </a:r>
            <a:endParaRPr lang="en-US" altLang="zh-CN" dirty="0"/>
          </a:p>
        </p:txBody>
      </p:sp>
      <p:sp>
        <p:nvSpPr>
          <p:cNvPr id="63" name="矩形 62"/>
          <p:cNvSpPr/>
          <p:nvPr/>
        </p:nvSpPr>
        <p:spPr>
          <a:xfrm>
            <a:off x="9038619" y="6435862"/>
            <a:ext cx="387710" cy="358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67" name="矩形 66"/>
          <p:cNvSpPr/>
          <p:nvPr/>
        </p:nvSpPr>
        <p:spPr>
          <a:xfrm>
            <a:off x="11092328" y="6435862"/>
            <a:ext cx="1098749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skipdatas</a:t>
            </a:r>
            <a:endParaRPr lang="en-US" altLang="zh-CN" dirty="0"/>
          </a:p>
        </p:txBody>
      </p:sp>
      <p:sp>
        <p:nvSpPr>
          <p:cNvPr id="68" name="矩形 67"/>
          <p:cNvSpPr/>
          <p:nvPr/>
        </p:nvSpPr>
        <p:spPr>
          <a:xfrm>
            <a:off x="10363983" y="6435862"/>
            <a:ext cx="72834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freqs</a:t>
            </a:r>
            <a:endParaRPr lang="en-US" altLang="zh-CN" dirty="0"/>
          </a:p>
        </p:txBody>
      </p:sp>
      <p:sp>
        <p:nvSpPr>
          <p:cNvPr id="69" name="矩形 68"/>
          <p:cNvSpPr/>
          <p:nvPr/>
        </p:nvSpPr>
        <p:spPr>
          <a:xfrm>
            <a:off x="9370210" y="6435862"/>
            <a:ext cx="995044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docids</a:t>
            </a:r>
            <a:endParaRPr lang="en-US" altLang="zh-CN" dirty="0"/>
          </a:p>
        </p:txBody>
      </p:sp>
      <p:cxnSp>
        <p:nvCxnSpPr>
          <p:cNvPr id="70" name="曲线连接符 34"/>
          <p:cNvCxnSpPr/>
          <p:nvPr/>
        </p:nvCxnSpPr>
        <p:spPr>
          <a:xfrm rot="16200000" flipH="1">
            <a:off x="4779702" y="4997814"/>
            <a:ext cx="1687262" cy="1188834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曲线连接符 34"/>
          <p:cNvCxnSpPr/>
          <p:nvPr/>
        </p:nvCxnSpPr>
        <p:spPr>
          <a:xfrm>
            <a:off x="4689897" y="5190310"/>
            <a:ext cx="4680313" cy="1217386"/>
          </a:xfrm>
          <a:prstGeom prst="curvedConnector3">
            <a:avLst>
              <a:gd name="adj1" fmla="val 80816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885520" y="4853253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3. </a:t>
            </a:r>
            <a:r>
              <a:rPr lang="zh-CN" altLang="en-US" dirty="0">
                <a:solidFill>
                  <a:srgbClr val="FF0000"/>
                </a:solidFill>
              </a:rPr>
              <a:t>倒排表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5F1F1729-A1AC-456B-8BB6-FA0BF1B5F221}"/>
              </a:ext>
            </a:extLst>
          </p:cNvPr>
          <p:cNvSpPr txBox="1"/>
          <p:nvPr/>
        </p:nvSpPr>
        <p:spPr>
          <a:xfrm>
            <a:off x="736136" y="1387373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1. </a:t>
            </a:r>
            <a:r>
              <a:rPr lang="zh-CN" altLang="en-US" dirty="0">
                <a:solidFill>
                  <a:srgbClr val="FF0000"/>
                </a:solidFill>
              </a:rPr>
              <a:t>词典前缀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1B1500A4-F4A6-4BC3-897B-43D8C268B3E9}"/>
              </a:ext>
            </a:extLst>
          </p:cNvPr>
          <p:cNvSpPr txBox="1"/>
          <p:nvPr/>
        </p:nvSpPr>
        <p:spPr>
          <a:xfrm>
            <a:off x="2722959" y="6251196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2. </a:t>
            </a:r>
            <a:r>
              <a:rPr lang="zh-CN" altLang="en-US" dirty="0">
                <a:solidFill>
                  <a:srgbClr val="FF0000"/>
                </a:solidFill>
              </a:rPr>
              <a:t>词典后缀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A5831CE0-76F6-4B75-B7E4-B776093C4B11}"/>
              </a:ext>
            </a:extLst>
          </p:cNvPr>
          <p:cNvSpPr/>
          <p:nvPr/>
        </p:nvSpPr>
        <p:spPr>
          <a:xfrm>
            <a:off x="2418261" y="1845008"/>
            <a:ext cx="995044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782A415-A69D-4CF1-A1BC-FED954088A84}"/>
              </a:ext>
            </a:extLst>
          </p:cNvPr>
          <p:cNvSpPr/>
          <p:nvPr/>
        </p:nvSpPr>
        <p:spPr>
          <a:xfrm>
            <a:off x="3413305" y="1845008"/>
            <a:ext cx="995044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CAAB6A7-8F32-432A-8BFD-09786CD328AD}"/>
              </a:ext>
            </a:extLst>
          </p:cNvPr>
          <p:cNvSpPr/>
          <p:nvPr/>
        </p:nvSpPr>
        <p:spPr>
          <a:xfrm>
            <a:off x="4408349" y="1845008"/>
            <a:ext cx="995044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5575386-60B8-4617-B2B9-35F8788C4CB6}"/>
              </a:ext>
            </a:extLst>
          </p:cNvPr>
          <p:cNvSpPr/>
          <p:nvPr/>
        </p:nvSpPr>
        <p:spPr>
          <a:xfrm>
            <a:off x="5403393" y="1845008"/>
            <a:ext cx="995044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5107868-7E30-4550-ABBE-3AEBAC2ED45E}"/>
              </a:ext>
            </a:extLst>
          </p:cNvPr>
          <p:cNvSpPr/>
          <p:nvPr/>
        </p:nvSpPr>
        <p:spPr>
          <a:xfrm>
            <a:off x="6387490" y="1845008"/>
            <a:ext cx="995044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747F3D-AED7-436A-89B2-0134676E62A5}"/>
              </a:ext>
            </a:extLst>
          </p:cNvPr>
          <p:cNvSpPr/>
          <p:nvPr/>
        </p:nvSpPr>
        <p:spPr>
          <a:xfrm>
            <a:off x="7382534" y="1845008"/>
            <a:ext cx="460566" cy="3581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BD7DD68-14BC-474F-AA92-FFA1F9567813}"/>
              </a:ext>
            </a:extLst>
          </p:cNvPr>
          <p:cNvSpPr/>
          <p:nvPr/>
        </p:nvSpPr>
        <p:spPr>
          <a:xfrm>
            <a:off x="7843100" y="1845008"/>
            <a:ext cx="1098749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skipdatas</a:t>
            </a:r>
            <a:endParaRPr lang="en-US" altLang="zh-CN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F0F80E6-9C19-49F1-ADEC-BF3D7CCE1062}"/>
              </a:ext>
            </a:extLst>
          </p:cNvPr>
          <p:cNvSpPr/>
          <p:nvPr/>
        </p:nvSpPr>
        <p:spPr>
          <a:xfrm>
            <a:off x="5175333" y="3004505"/>
            <a:ext cx="72834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freqs</a:t>
            </a:r>
            <a:endParaRPr lang="en-US" altLang="zh-CN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C69381C-25F5-4F84-8D30-3A46327AEB7B}"/>
              </a:ext>
            </a:extLst>
          </p:cNvPr>
          <p:cNvSpPr/>
          <p:nvPr/>
        </p:nvSpPr>
        <p:spPr>
          <a:xfrm>
            <a:off x="4181560" y="3004505"/>
            <a:ext cx="995044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docids</a:t>
            </a:r>
            <a:endParaRPr lang="en-US" altLang="zh-CN" dirty="0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B846D2A1-58BB-470D-B0A3-07A43B5667FD}"/>
              </a:ext>
            </a:extLst>
          </p:cNvPr>
          <p:cNvCxnSpPr/>
          <p:nvPr/>
        </p:nvCxnSpPr>
        <p:spPr>
          <a:xfrm flipH="1">
            <a:off x="4181560" y="2203148"/>
            <a:ext cx="226789" cy="801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A8DD032-5C40-4A10-8D69-FA4FA45CFD55}"/>
              </a:ext>
            </a:extLst>
          </p:cNvPr>
          <p:cNvCxnSpPr/>
          <p:nvPr/>
        </p:nvCxnSpPr>
        <p:spPr>
          <a:xfrm>
            <a:off x="5403393" y="2203148"/>
            <a:ext cx="500285" cy="801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2AD4D269-8E55-4513-9309-6D8BBF53AF2A}"/>
              </a:ext>
            </a:extLst>
          </p:cNvPr>
          <p:cNvSpPr txBox="1"/>
          <p:nvPr/>
        </p:nvSpPr>
        <p:spPr>
          <a:xfrm>
            <a:off x="3808429" y="4260915"/>
            <a:ext cx="50321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每一个</a:t>
            </a:r>
            <a:r>
              <a:rPr lang="en-US" altLang="zh-CN" dirty="0"/>
              <a:t>block</a:t>
            </a:r>
            <a:r>
              <a:rPr lang="zh-CN" altLang="en-US" dirty="0"/>
              <a:t>由</a:t>
            </a:r>
            <a:r>
              <a:rPr lang="en-US" altLang="zh-CN" dirty="0"/>
              <a:t>128</a:t>
            </a:r>
            <a:r>
              <a:rPr lang="zh-CN" altLang="en-US" dirty="0"/>
              <a:t>个文档组成： </a:t>
            </a:r>
            <a:endParaRPr lang="en-US" altLang="zh-CN" dirty="0"/>
          </a:p>
          <a:p>
            <a:r>
              <a:rPr lang="en-US" altLang="zh-CN" dirty="0"/>
              <a:t>128</a:t>
            </a:r>
            <a:r>
              <a:rPr lang="zh-CN" altLang="en-US" dirty="0"/>
              <a:t>个文档</a:t>
            </a:r>
            <a:r>
              <a:rPr lang="en-US" altLang="zh-CN" dirty="0"/>
              <a:t>id</a:t>
            </a:r>
            <a:r>
              <a:rPr lang="zh-CN" altLang="en-US" dirty="0"/>
              <a:t>， </a:t>
            </a:r>
            <a:r>
              <a:rPr lang="en-US" altLang="zh-CN" dirty="0"/>
              <a:t>128</a:t>
            </a:r>
            <a:r>
              <a:rPr lang="zh-CN" altLang="en-US" dirty="0"/>
              <a:t>个词频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最后有一个跳跃表，用来加速多个倒排表的合并</a:t>
            </a:r>
            <a:endParaRPr lang="en-US" altLang="zh-CN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7004AE9-FAC1-49E7-BBD6-0FB417E141FC}"/>
              </a:ext>
            </a:extLst>
          </p:cNvPr>
          <p:cNvSpPr txBox="1"/>
          <p:nvPr/>
        </p:nvSpPr>
        <p:spPr>
          <a:xfrm>
            <a:off x="568325" y="240030"/>
            <a:ext cx="33248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倒排表物理结构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611CD54-8A82-40D5-893D-CBEF899FC2BE}"/>
              </a:ext>
            </a:extLst>
          </p:cNvPr>
          <p:cNvSpPr txBox="1"/>
          <p:nvPr/>
        </p:nvSpPr>
        <p:spPr>
          <a:xfrm>
            <a:off x="2418261" y="890332"/>
            <a:ext cx="4325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包含某个单词的所有文档的文档</a:t>
            </a:r>
            <a:r>
              <a:rPr lang="en-US" altLang="zh-CN" dirty="0"/>
              <a:t>ID</a:t>
            </a:r>
            <a:r>
              <a:rPr lang="zh-CN" altLang="en-US" dirty="0"/>
              <a:t>和词频</a:t>
            </a:r>
          </a:p>
        </p:txBody>
      </p:sp>
    </p:spTree>
    <p:extLst>
      <p:ext uri="{BB962C8B-B14F-4D97-AF65-F5344CB8AC3E}">
        <p14:creationId xmlns:p14="http://schemas.microsoft.com/office/powerpoint/2010/main" val="2152726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41839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</a:p>
        </p:txBody>
      </p:sp>
      <p:sp>
        <p:nvSpPr>
          <p:cNvPr id="6" name="矩形 5"/>
          <p:cNvSpPr/>
          <p:nvPr/>
        </p:nvSpPr>
        <p:spPr>
          <a:xfrm>
            <a:off x="290988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</a:p>
        </p:txBody>
      </p:sp>
      <p:sp>
        <p:nvSpPr>
          <p:cNvPr id="9" name="矩形 8"/>
          <p:cNvSpPr/>
          <p:nvPr/>
        </p:nvSpPr>
        <p:spPr>
          <a:xfrm>
            <a:off x="340137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9</a:t>
            </a:r>
          </a:p>
        </p:txBody>
      </p:sp>
      <p:sp>
        <p:nvSpPr>
          <p:cNvPr id="10" name="矩形 9"/>
          <p:cNvSpPr/>
          <p:nvPr/>
        </p:nvSpPr>
        <p:spPr>
          <a:xfrm>
            <a:off x="389286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15</a:t>
            </a:r>
          </a:p>
        </p:txBody>
      </p:sp>
      <p:sp>
        <p:nvSpPr>
          <p:cNvPr id="12" name="矩形 11"/>
          <p:cNvSpPr/>
          <p:nvPr/>
        </p:nvSpPr>
        <p:spPr>
          <a:xfrm>
            <a:off x="438435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21</a:t>
            </a:r>
          </a:p>
        </p:txBody>
      </p:sp>
      <p:sp>
        <p:nvSpPr>
          <p:cNvPr id="13" name="矩形 12"/>
          <p:cNvSpPr/>
          <p:nvPr/>
        </p:nvSpPr>
        <p:spPr>
          <a:xfrm>
            <a:off x="487584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35</a:t>
            </a:r>
          </a:p>
        </p:txBody>
      </p:sp>
      <p:sp>
        <p:nvSpPr>
          <p:cNvPr id="14" name="矩形 13"/>
          <p:cNvSpPr/>
          <p:nvPr/>
        </p:nvSpPr>
        <p:spPr>
          <a:xfrm>
            <a:off x="536733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47</a:t>
            </a:r>
          </a:p>
        </p:txBody>
      </p:sp>
      <p:sp>
        <p:nvSpPr>
          <p:cNvPr id="15" name="矩形 14"/>
          <p:cNvSpPr/>
          <p:nvPr/>
        </p:nvSpPr>
        <p:spPr>
          <a:xfrm>
            <a:off x="585882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48</a:t>
            </a:r>
          </a:p>
        </p:txBody>
      </p:sp>
      <p:sp>
        <p:nvSpPr>
          <p:cNvPr id="16" name="矩形 15"/>
          <p:cNvSpPr/>
          <p:nvPr/>
        </p:nvSpPr>
        <p:spPr>
          <a:xfrm>
            <a:off x="635031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49</a:t>
            </a:r>
          </a:p>
        </p:txBody>
      </p:sp>
      <p:sp>
        <p:nvSpPr>
          <p:cNvPr id="17" name="矩形 16"/>
          <p:cNvSpPr/>
          <p:nvPr/>
        </p:nvSpPr>
        <p:spPr>
          <a:xfrm>
            <a:off x="684180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55</a:t>
            </a:r>
          </a:p>
        </p:txBody>
      </p:sp>
      <p:sp>
        <p:nvSpPr>
          <p:cNvPr id="18" name="矩形 17"/>
          <p:cNvSpPr/>
          <p:nvPr/>
        </p:nvSpPr>
        <p:spPr>
          <a:xfrm>
            <a:off x="733329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78</a:t>
            </a:r>
          </a:p>
        </p:txBody>
      </p:sp>
      <p:sp>
        <p:nvSpPr>
          <p:cNvPr id="19" name="矩形 18"/>
          <p:cNvSpPr/>
          <p:nvPr/>
        </p:nvSpPr>
        <p:spPr>
          <a:xfrm>
            <a:off x="782478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82</a:t>
            </a:r>
          </a:p>
        </p:txBody>
      </p:sp>
      <p:sp>
        <p:nvSpPr>
          <p:cNvPr id="20" name="矩形 19"/>
          <p:cNvSpPr/>
          <p:nvPr/>
        </p:nvSpPr>
        <p:spPr>
          <a:xfrm>
            <a:off x="831627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85</a:t>
            </a:r>
          </a:p>
        </p:txBody>
      </p:sp>
      <p:sp>
        <p:nvSpPr>
          <p:cNvPr id="21" name="矩形 20"/>
          <p:cNvSpPr/>
          <p:nvPr/>
        </p:nvSpPr>
        <p:spPr>
          <a:xfrm>
            <a:off x="880776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89</a:t>
            </a:r>
          </a:p>
        </p:txBody>
      </p:sp>
      <p:sp>
        <p:nvSpPr>
          <p:cNvPr id="22" name="矩形 21"/>
          <p:cNvSpPr/>
          <p:nvPr/>
        </p:nvSpPr>
        <p:spPr>
          <a:xfrm>
            <a:off x="929925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98</a:t>
            </a:r>
          </a:p>
        </p:txBody>
      </p:sp>
      <p:sp>
        <p:nvSpPr>
          <p:cNvPr id="23" name="矩形 22"/>
          <p:cNvSpPr/>
          <p:nvPr/>
        </p:nvSpPr>
        <p:spPr>
          <a:xfrm>
            <a:off x="979074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99</a:t>
            </a:r>
          </a:p>
        </p:txBody>
      </p:sp>
      <p:sp>
        <p:nvSpPr>
          <p:cNvPr id="25" name="矩形 24"/>
          <p:cNvSpPr/>
          <p:nvPr/>
        </p:nvSpPr>
        <p:spPr>
          <a:xfrm>
            <a:off x="2902267" y="3569119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3885247" y="3569119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4868227" y="3569119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35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5851207" y="3569119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48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6834187" y="3569119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55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7817167" y="3569119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82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8800147" y="3569119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89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9783127" y="3569119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99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3887152" y="226800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5853112" y="226800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48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7819072" y="226800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82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9785032" y="226800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99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5864542" y="1049439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48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9796462" y="1049439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99</a:t>
            </a:r>
            <a:endParaRPr lang="zh-CN" altLang="en-US" dirty="0"/>
          </a:p>
        </p:txBody>
      </p:sp>
      <p:cxnSp>
        <p:nvCxnSpPr>
          <p:cNvPr id="105" name="直接箭头连接符 104"/>
          <p:cNvCxnSpPr>
            <a:stCxn id="25" idx="2"/>
            <a:endCxn id="6" idx="0"/>
          </p:cNvCxnSpPr>
          <p:nvPr/>
        </p:nvCxnSpPr>
        <p:spPr>
          <a:xfrm>
            <a:off x="3145472" y="4046639"/>
            <a:ext cx="7620" cy="831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>
            <a:stCxn id="27" idx="2"/>
          </p:cNvCxnSpPr>
          <p:nvPr/>
        </p:nvCxnSpPr>
        <p:spPr>
          <a:xfrm>
            <a:off x="4128452" y="4046639"/>
            <a:ext cx="11430" cy="889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>
            <a:off x="5115242" y="4046639"/>
            <a:ext cx="7620" cy="831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>
            <a:off x="6089967" y="4046639"/>
            <a:ext cx="7620" cy="831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>
            <a:off x="7081202" y="4075214"/>
            <a:ext cx="7620" cy="831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/>
          <p:nvPr/>
        </p:nvCxnSpPr>
        <p:spPr>
          <a:xfrm>
            <a:off x="8055927" y="4046639"/>
            <a:ext cx="7620" cy="831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/>
          <p:nvPr/>
        </p:nvCxnSpPr>
        <p:spPr>
          <a:xfrm>
            <a:off x="9047162" y="4046639"/>
            <a:ext cx="7620" cy="831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>
            <a:off x="10035857" y="4046639"/>
            <a:ext cx="7620" cy="831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>
            <a:off x="4130357" y="2680119"/>
            <a:ext cx="11430" cy="889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>
            <a:off x="6097587" y="2680119"/>
            <a:ext cx="11430" cy="889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/>
          <p:nvPr/>
        </p:nvCxnSpPr>
        <p:spPr>
          <a:xfrm>
            <a:off x="8056562" y="2745524"/>
            <a:ext cx="11430" cy="889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/>
          <p:nvPr/>
        </p:nvCxnSpPr>
        <p:spPr>
          <a:xfrm>
            <a:off x="10019982" y="2745524"/>
            <a:ext cx="11430" cy="889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/>
          <p:nvPr/>
        </p:nvCxnSpPr>
        <p:spPr>
          <a:xfrm>
            <a:off x="6088062" y="1379004"/>
            <a:ext cx="11430" cy="889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>
            <a:off x="10019982" y="1379004"/>
            <a:ext cx="11430" cy="889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/>
          <p:cNvSpPr txBox="1"/>
          <p:nvPr/>
        </p:nvSpPr>
        <p:spPr>
          <a:xfrm>
            <a:off x="10505757" y="3623729"/>
            <a:ext cx="1062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Level 0</a:t>
            </a:r>
          </a:p>
        </p:txBody>
      </p:sp>
      <p:sp>
        <p:nvSpPr>
          <p:cNvPr id="121" name="文本框 120"/>
          <p:cNvSpPr txBox="1"/>
          <p:nvPr/>
        </p:nvSpPr>
        <p:spPr>
          <a:xfrm>
            <a:off x="10486707" y="2377224"/>
            <a:ext cx="1062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Level 1</a:t>
            </a:r>
          </a:p>
        </p:txBody>
      </p:sp>
      <p:sp>
        <p:nvSpPr>
          <p:cNvPr id="122" name="文本框 121"/>
          <p:cNvSpPr txBox="1"/>
          <p:nvPr/>
        </p:nvSpPr>
        <p:spPr>
          <a:xfrm>
            <a:off x="10505757" y="1158659"/>
            <a:ext cx="1062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Level 2</a:t>
            </a:r>
          </a:p>
        </p:txBody>
      </p:sp>
      <p:sp>
        <p:nvSpPr>
          <p:cNvPr id="123" name="文本框 122"/>
          <p:cNvSpPr txBox="1"/>
          <p:nvPr/>
        </p:nvSpPr>
        <p:spPr>
          <a:xfrm>
            <a:off x="1122997" y="4877854"/>
            <a:ext cx="1062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doc ids</a:t>
            </a:r>
          </a:p>
        </p:txBody>
      </p:sp>
      <p:sp>
        <p:nvSpPr>
          <p:cNvPr id="125" name="文本框 124"/>
          <p:cNvSpPr txBox="1"/>
          <p:nvPr/>
        </p:nvSpPr>
        <p:spPr>
          <a:xfrm>
            <a:off x="156527" y="2268004"/>
            <a:ext cx="1209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skipdatas</a:t>
            </a:r>
          </a:p>
        </p:txBody>
      </p:sp>
      <p:sp>
        <p:nvSpPr>
          <p:cNvPr id="126" name="文本框 125"/>
          <p:cNvSpPr txBox="1"/>
          <p:nvPr/>
        </p:nvSpPr>
        <p:spPr>
          <a:xfrm>
            <a:off x="568325" y="240030"/>
            <a:ext cx="33248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倒排表逻辑结构</a:t>
            </a:r>
          </a:p>
        </p:txBody>
      </p:sp>
      <p:sp>
        <p:nvSpPr>
          <p:cNvPr id="127" name="左大括号 126"/>
          <p:cNvSpPr/>
          <p:nvPr/>
        </p:nvSpPr>
        <p:spPr>
          <a:xfrm>
            <a:off x="1219517" y="1192314"/>
            <a:ext cx="318135" cy="25196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8" name="直接箭头连接符 127"/>
          <p:cNvCxnSpPr>
            <a:stCxn id="25" idx="3"/>
            <a:endCxn id="27" idx="1"/>
          </p:cNvCxnSpPr>
          <p:nvPr/>
        </p:nvCxnSpPr>
        <p:spPr>
          <a:xfrm>
            <a:off x="3388042" y="3807879"/>
            <a:ext cx="4972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/>
          <p:nvPr/>
        </p:nvCxnSpPr>
        <p:spPr>
          <a:xfrm>
            <a:off x="4384357" y="3807879"/>
            <a:ext cx="4972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/>
          <p:nvPr/>
        </p:nvCxnSpPr>
        <p:spPr>
          <a:xfrm>
            <a:off x="5378767" y="3807879"/>
            <a:ext cx="4972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>
            <a:off x="6361747" y="3807879"/>
            <a:ext cx="4972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/>
          <p:nvPr/>
        </p:nvCxnSpPr>
        <p:spPr>
          <a:xfrm>
            <a:off x="7325677" y="3807879"/>
            <a:ext cx="4972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/>
          <p:nvPr/>
        </p:nvCxnSpPr>
        <p:spPr>
          <a:xfrm>
            <a:off x="8327707" y="3807879"/>
            <a:ext cx="4972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/>
          <p:nvPr/>
        </p:nvCxnSpPr>
        <p:spPr>
          <a:xfrm>
            <a:off x="9291637" y="3849154"/>
            <a:ext cx="4972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>
            <a:cxnSpLocks/>
            <a:stCxn id="148" idx="3"/>
          </p:cNvCxnSpPr>
          <p:nvPr/>
        </p:nvCxnSpPr>
        <p:spPr>
          <a:xfrm>
            <a:off x="2398241" y="2506764"/>
            <a:ext cx="14870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>
            <a:stCxn id="43" idx="3"/>
          </p:cNvCxnSpPr>
          <p:nvPr/>
        </p:nvCxnSpPr>
        <p:spPr>
          <a:xfrm>
            <a:off x="4372927" y="2506764"/>
            <a:ext cx="14725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/>
          <p:nvPr/>
        </p:nvCxnSpPr>
        <p:spPr>
          <a:xfrm>
            <a:off x="6336982" y="2506764"/>
            <a:ext cx="14725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/>
          <p:nvPr/>
        </p:nvCxnSpPr>
        <p:spPr>
          <a:xfrm>
            <a:off x="8302942" y="2506764"/>
            <a:ext cx="14725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50464BDE-AD5C-4AC8-9123-3E1D95279DE1}"/>
              </a:ext>
            </a:extLst>
          </p:cNvPr>
          <p:cNvSpPr/>
          <p:nvPr/>
        </p:nvSpPr>
        <p:spPr>
          <a:xfrm>
            <a:off x="242474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...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9C2D328F-F7D8-476D-B57A-3C8F23395966}"/>
              </a:ext>
            </a:extLst>
          </p:cNvPr>
          <p:cNvSpPr/>
          <p:nvPr/>
        </p:nvSpPr>
        <p:spPr>
          <a:xfrm>
            <a:off x="291623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272A2C4B-19AE-4030-9828-41E1FEEC1CD1}"/>
              </a:ext>
            </a:extLst>
          </p:cNvPr>
          <p:cNvSpPr/>
          <p:nvPr/>
        </p:nvSpPr>
        <p:spPr>
          <a:xfrm>
            <a:off x="340772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0440CBCE-CE11-490A-800B-021284659FC5}"/>
              </a:ext>
            </a:extLst>
          </p:cNvPr>
          <p:cNvSpPr/>
          <p:nvPr/>
        </p:nvSpPr>
        <p:spPr>
          <a:xfrm>
            <a:off x="389921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C9BA1910-30EB-4589-AE96-A296BA035C84}"/>
              </a:ext>
            </a:extLst>
          </p:cNvPr>
          <p:cNvSpPr/>
          <p:nvPr/>
        </p:nvSpPr>
        <p:spPr>
          <a:xfrm>
            <a:off x="439070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F09316CF-80CD-441B-A62C-D61493301056}"/>
              </a:ext>
            </a:extLst>
          </p:cNvPr>
          <p:cNvSpPr/>
          <p:nvPr/>
        </p:nvSpPr>
        <p:spPr>
          <a:xfrm>
            <a:off x="488219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70584B8F-327A-4730-9243-4723652E154A}"/>
              </a:ext>
            </a:extLst>
          </p:cNvPr>
          <p:cNvSpPr/>
          <p:nvPr/>
        </p:nvSpPr>
        <p:spPr>
          <a:xfrm>
            <a:off x="537368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...</a:t>
            </a: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54AB2B0E-7FCD-438D-AE9D-2FCAD5CC97E6}"/>
              </a:ext>
            </a:extLst>
          </p:cNvPr>
          <p:cNvSpPr/>
          <p:nvPr/>
        </p:nvSpPr>
        <p:spPr>
          <a:xfrm>
            <a:off x="586517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1CB3E58C-6117-40C5-B38C-A8E7458B5D66}"/>
              </a:ext>
            </a:extLst>
          </p:cNvPr>
          <p:cNvSpPr/>
          <p:nvPr/>
        </p:nvSpPr>
        <p:spPr>
          <a:xfrm>
            <a:off x="635666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77F9FB8D-4B98-4690-9B09-8E7D9DBD5256}"/>
              </a:ext>
            </a:extLst>
          </p:cNvPr>
          <p:cNvSpPr/>
          <p:nvPr/>
        </p:nvSpPr>
        <p:spPr>
          <a:xfrm>
            <a:off x="684815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53D488F4-6721-4477-86A2-FA927B84101C}"/>
              </a:ext>
            </a:extLst>
          </p:cNvPr>
          <p:cNvSpPr/>
          <p:nvPr/>
        </p:nvSpPr>
        <p:spPr>
          <a:xfrm>
            <a:off x="733964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3A76EC6A-5111-4CDF-8F65-3FC141FBE96C}"/>
              </a:ext>
            </a:extLst>
          </p:cNvPr>
          <p:cNvSpPr/>
          <p:nvPr/>
        </p:nvSpPr>
        <p:spPr>
          <a:xfrm>
            <a:off x="783113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...</a:t>
            </a: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E525DECC-6F46-4081-AC44-5B6EA7E64F1D}"/>
              </a:ext>
            </a:extLst>
          </p:cNvPr>
          <p:cNvSpPr/>
          <p:nvPr/>
        </p:nvSpPr>
        <p:spPr>
          <a:xfrm>
            <a:off x="832262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0665C834-F8A0-429E-BC02-A37E39EE4B14}"/>
              </a:ext>
            </a:extLst>
          </p:cNvPr>
          <p:cNvSpPr/>
          <p:nvPr/>
        </p:nvSpPr>
        <p:spPr>
          <a:xfrm>
            <a:off x="881411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107563DB-EEFE-4032-B3DA-22FC16ACAD56}"/>
              </a:ext>
            </a:extLst>
          </p:cNvPr>
          <p:cNvSpPr/>
          <p:nvPr/>
        </p:nvSpPr>
        <p:spPr>
          <a:xfrm>
            <a:off x="930560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675A5136-AC23-43A2-8AAD-B8A86DBF4CD6}"/>
              </a:ext>
            </a:extLst>
          </p:cNvPr>
          <p:cNvSpPr/>
          <p:nvPr/>
        </p:nvSpPr>
        <p:spPr>
          <a:xfrm>
            <a:off x="979709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6DF068DC-21FA-4FD2-8343-7984A87C16BD}"/>
              </a:ext>
            </a:extLst>
          </p:cNvPr>
          <p:cNvSpPr txBox="1"/>
          <p:nvPr/>
        </p:nvSpPr>
        <p:spPr>
          <a:xfrm>
            <a:off x="1156019" y="5333149"/>
            <a:ext cx="1062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freqs</a:t>
            </a: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9BF8CA9C-8AC9-4600-9813-6370DDADAA53}"/>
              </a:ext>
            </a:extLst>
          </p:cNvPr>
          <p:cNvSpPr/>
          <p:nvPr/>
        </p:nvSpPr>
        <p:spPr>
          <a:xfrm>
            <a:off x="1910561" y="3569119"/>
            <a:ext cx="485775" cy="4775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D680042B-6259-44CA-8C7F-C35AD09C3FEE}"/>
              </a:ext>
            </a:extLst>
          </p:cNvPr>
          <p:cNvSpPr/>
          <p:nvPr/>
        </p:nvSpPr>
        <p:spPr>
          <a:xfrm>
            <a:off x="1912466" y="2268004"/>
            <a:ext cx="485775" cy="4775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0B7A0D0E-BE9B-4D6B-AA20-5E5704500A83}"/>
              </a:ext>
            </a:extLst>
          </p:cNvPr>
          <p:cNvSpPr/>
          <p:nvPr/>
        </p:nvSpPr>
        <p:spPr>
          <a:xfrm>
            <a:off x="1923896" y="1049439"/>
            <a:ext cx="485775" cy="4775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BB2DFB14-FCAA-4871-BA7B-2AF13B7C8973}"/>
              </a:ext>
            </a:extLst>
          </p:cNvPr>
          <p:cNvCxnSpPr/>
          <p:nvPr/>
        </p:nvCxnSpPr>
        <p:spPr>
          <a:xfrm>
            <a:off x="2396336" y="3807879"/>
            <a:ext cx="4972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0E104351-7974-4A4F-992E-2EB76452493C}"/>
              </a:ext>
            </a:extLst>
          </p:cNvPr>
          <p:cNvCxnSpPr>
            <a:cxnSpLocks/>
            <a:stCxn id="149" idx="3"/>
            <a:endCxn id="63" idx="1"/>
          </p:cNvCxnSpPr>
          <p:nvPr/>
        </p:nvCxnSpPr>
        <p:spPr>
          <a:xfrm>
            <a:off x="2409671" y="1288199"/>
            <a:ext cx="34548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96E34704-F80E-4A67-AFEE-0645D1D8AE44}"/>
              </a:ext>
            </a:extLst>
          </p:cNvPr>
          <p:cNvCxnSpPr>
            <a:cxnSpLocks/>
          </p:cNvCxnSpPr>
          <p:nvPr/>
        </p:nvCxnSpPr>
        <p:spPr>
          <a:xfrm>
            <a:off x="6361747" y="1278772"/>
            <a:ext cx="34548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4EA9AD31-EF71-4B80-8C0E-9FACDB4C8088}"/>
              </a:ext>
            </a:extLst>
          </p:cNvPr>
          <p:cNvSpPr txBox="1"/>
          <p:nvPr/>
        </p:nvSpPr>
        <p:spPr>
          <a:xfrm>
            <a:off x="285257" y="6042682"/>
            <a:ext cx="8521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实际上，</a:t>
            </a:r>
            <a:r>
              <a:rPr lang="en-US" altLang="zh-CN" dirty="0"/>
              <a:t>Level0</a:t>
            </a:r>
            <a:r>
              <a:rPr lang="zh-CN" altLang="en-US" dirty="0"/>
              <a:t>的</a:t>
            </a:r>
            <a:r>
              <a:rPr lang="en-US" altLang="zh-CN" dirty="0"/>
              <a:t>skip interval = BLOCK SIZE = 128</a:t>
            </a:r>
            <a:r>
              <a:rPr lang="zh-CN" altLang="en-US" dirty="0"/>
              <a:t>， 其他</a:t>
            </a:r>
            <a:r>
              <a:rPr lang="en-US" altLang="zh-CN" dirty="0"/>
              <a:t>Level</a:t>
            </a:r>
            <a:r>
              <a:rPr lang="zh-CN" altLang="en-US" dirty="0"/>
              <a:t>的</a:t>
            </a:r>
            <a:r>
              <a:rPr lang="en-US" altLang="zh-CN" dirty="0"/>
              <a:t>skip interval = 8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跳跃表的最大层数为</a:t>
            </a:r>
            <a:r>
              <a:rPr lang="en-US" altLang="zh-CN" dirty="0"/>
              <a:t>10 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</a:t>
            </a:r>
            <a:r>
              <a:rPr lang="en-US" altLang="zh-CN" dirty="0"/>
              <a:t>Term</a:t>
            </a:r>
            <a:r>
              <a:rPr lang="zh-CN" altLang="en-US" dirty="0"/>
              <a:t>查找所有匹配的文档</a:t>
            </a:r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以</a:t>
            </a:r>
            <a:r>
              <a:rPr lang="en-US" altLang="zh-CN" dirty="0"/>
              <a:t>Term(goodsTitle, </a:t>
            </a:r>
            <a:r>
              <a:rPr lang="en-US" altLang="zh-CN" dirty="0">
                <a:solidFill>
                  <a:srgbClr val="FF0000"/>
                </a:solidFill>
              </a:rPr>
              <a:t>app</a:t>
            </a:r>
            <a:r>
              <a:rPr lang="en-US" altLang="zh-CN" dirty="0">
                <a:solidFill>
                  <a:schemeClr val="accent6"/>
                </a:solidFill>
              </a:rPr>
              <a:t>le</a:t>
            </a:r>
            <a:r>
              <a:rPr lang="en-US" altLang="zh-CN" dirty="0"/>
              <a:t>)</a:t>
            </a:r>
            <a:r>
              <a:rPr lang="zh-CN" altLang="en-US" dirty="0"/>
              <a:t>为例</a:t>
            </a:r>
          </a:p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找到</a:t>
            </a:r>
            <a:r>
              <a:rPr lang="en-US" altLang="zh-CN" dirty="0"/>
              <a:t>goodsTitle</a:t>
            </a:r>
            <a:r>
              <a:rPr lang="zh-CN" altLang="en-US" dirty="0"/>
              <a:t>字段对应的</a:t>
            </a:r>
            <a:r>
              <a:rPr lang="en-US" altLang="zh-CN" dirty="0"/>
              <a:t>FSTIndex</a:t>
            </a:r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在</a:t>
            </a:r>
            <a:r>
              <a:rPr lang="en-US" altLang="zh-CN" dirty="0"/>
              <a:t>FST</a:t>
            </a:r>
            <a:r>
              <a:rPr lang="zh-CN" altLang="en-US" dirty="0"/>
              <a:t>中对</a:t>
            </a:r>
            <a:r>
              <a:rPr lang="en-US" altLang="zh-CN" dirty="0"/>
              <a:t>apple</a:t>
            </a:r>
            <a:r>
              <a:rPr lang="zh-CN" altLang="en-US" dirty="0"/>
              <a:t>进行前缀匹配，匹配到</a:t>
            </a:r>
            <a:r>
              <a:rPr lang="en-US" altLang="zh-CN" dirty="0"/>
              <a:t>”</a:t>
            </a:r>
            <a:r>
              <a:rPr lang="en-US" altLang="zh-CN" dirty="0">
                <a:solidFill>
                  <a:srgbClr val="FF0000"/>
                </a:solidFill>
              </a:rPr>
              <a:t>app</a:t>
            </a:r>
            <a:r>
              <a:rPr lang="en-US" altLang="zh-CN" dirty="0"/>
              <a:t>”</a:t>
            </a:r>
            <a:r>
              <a:rPr lang="zh-CN" altLang="en-US" dirty="0"/>
              <a:t>三个字符</a:t>
            </a:r>
            <a:r>
              <a:rPr lang="en-US" altLang="zh-CN" dirty="0"/>
              <a:t>,</a:t>
            </a:r>
            <a:r>
              <a:rPr lang="zh-CN" altLang="en-US" dirty="0"/>
              <a:t>并获取到对应的</a:t>
            </a:r>
            <a:r>
              <a:rPr lang="en-US" altLang="zh-CN" dirty="0"/>
              <a:t>Block</a:t>
            </a:r>
            <a:r>
              <a:rPr lang="zh-CN" altLang="en-US" dirty="0"/>
              <a:t>在磁盘上的位置</a:t>
            </a:r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从磁盘读取</a:t>
            </a:r>
            <a:r>
              <a:rPr lang="en-US" altLang="zh-CN" dirty="0"/>
              <a:t>Block</a:t>
            </a:r>
            <a:r>
              <a:rPr lang="zh-CN" altLang="en-US" dirty="0"/>
              <a:t>信息，对剩余的字符</a:t>
            </a:r>
            <a:r>
              <a:rPr lang="en-US" altLang="zh-CN" dirty="0"/>
              <a:t>”</a:t>
            </a:r>
            <a:r>
              <a:rPr lang="en-US" altLang="zh-CN" dirty="0">
                <a:solidFill>
                  <a:schemeClr val="accent6"/>
                </a:solidFill>
              </a:rPr>
              <a:t>le</a:t>
            </a:r>
            <a:r>
              <a:rPr lang="en-US" altLang="zh-CN" dirty="0"/>
              <a:t>”</a:t>
            </a:r>
            <a:r>
              <a:rPr lang="zh-CN" altLang="en-US" dirty="0"/>
              <a:t>进行后缀匹配，匹配完成后获取到倒排表在磁盘的位置信息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 Values</a:t>
            </a:r>
            <a:br>
              <a:rPr lang="en-US" altLang="zh-CN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10130" y="166370"/>
            <a:ext cx="1000125" cy="358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Header</a:t>
            </a:r>
          </a:p>
        </p:txBody>
      </p:sp>
      <p:sp>
        <p:nvSpPr>
          <p:cNvPr id="5" name="矩形 4"/>
          <p:cNvSpPr/>
          <p:nvPr/>
        </p:nvSpPr>
        <p:spPr>
          <a:xfrm>
            <a:off x="3314700" y="166370"/>
            <a:ext cx="121856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DocValues</a:t>
            </a:r>
          </a:p>
        </p:txBody>
      </p:sp>
      <p:sp>
        <p:nvSpPr>
          <p:cNvPr id="6" name="矩形 5"/>
          <p:cNvSpPr/>
          <p:nvPr/>
        </p:nvSpPr>
        <p:spPr>
          <a:xfrm>
            <a:off x="4533265" y="166370"/>
            <a:ext cx="125857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DocValues</a:t>
            </a:r>
          </a:p>
        </p:txBody>
      </p:sp>
      <p:sp>
        <p:nvSpPr>
          <p:cNvPr id="7" name="矩形 6"/>
          <p:cNvSpPr/>
          <p:nvPr/>
        </p:nvSpPr>
        <p:spPr>
          <a:xfrm>
            <a:off x="5791835" y="166370"/>
            <a:ext cx="399415" cy="358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9" name="矩形 8"/>
          <p:cNvSpPr/>
          <p:nvPr/>
        </p:nvSpPr>
        <p:spPr>
          <a:xfrm>
            <a:off x="6191885" y="166370"/>
            <a:ext cx="139065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DocValues</a:t>
            </a:r>
          </a:p>
        </p:txBody>
      </p:sp>
      <p:sp>
        <p:nvSpPr>
          <p:cNvPr id="11" name="矩形 10"/>
          <p:cNvSpPr/>
          <p:nvPr/>
        </p:nvSpPr>
        <p:spPr>
          <a:xfrm>
            <a:off x="7582535" y="166370"/>
            <a:ext cx="1000125" cy="358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Footer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661</Words>
  <Application>Microsoft Office PowerPoint</Application>
  <PresentationFormat>宽屏</PresentationFormat>
  <Paragraphs>238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等线 Light</vt:lpstr>
      <vt:lpstr>Arial</vt:lpstr>
      <vt:lpstr>Office 主题​​</vt:lpstr>
      <vt:lpstr>1_Office 主题​​</vt:lpstr>
      <vt:lpstr>PowerPoint 演示文稿</vt:lpstr>
      <vt:lpstr>倒排索引：  词典  &amp;  倒排表 Dictinary &amp; Postings  </vt:lpstr>
      <vt:lpstr>PowerPoint 演示文稿</vt:lpstr>
      <vt:lpstr>PowerPoint 演示文稿</vt:lpstr>
      <vt:lpstr>PowerPoint 演示文稿</vt:lpstr>
      <vt:lpstr>PowerPoint 演示文稿</vt:lpstr>
      <vt:lpstr>根据Term查找所有匹配的文档id</vt:lpstr>
      <vt:lpstr>Doc Values </vt:lpstr>
      <vt:lpstr>PowerPoint 演示文稿</vt:lpstr>
      <vt:lpstr>Stored Fields </vt:lpstr>
      <vt:lpstr>PowerPoint 演示文稿</vt:lpstr>
      <vt:lpstr>根据文档id，获取文档所有的字段信息</vt:lpstr>
      <vt:lpstr>Term Vector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邹 祥</dc:creator>
  <cp:lastModifiedBy>邹 祥</cp:lastModifiedBy>
  <cp:revision>36</cp:revision>
  <dcterms:created xsi:type="dcterms:W3CDTF">2019-08-11T10:36:00Z</dcterms:created>
  <dcterms:modified xsi:type="dcterms:W3CDTF">2019-08-17T08:32:38Z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