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57" r:id="rId5"/>
    <p:sldId id="271" r:id="rId6"/>
    <p:sldId id="264" r:id="rId7"/>
    <p:sldId id="268" r:id="rId8"/>
    <p:sldId id="279" r:id="rId9"/>
    <p:sldId id="269" r:id="rId10"/>
    <p:sldId id="280" r:id="rId11"/>
    <p:sldId id="263" r:id="rId12"/>
    <p:sldId id="256" r:id="rId13"/>
    <p:sldId id="258" r:id="rId14"/>
    <p:sldId id="270" r:id="rId15"/>
    <p:sldId id="281" r:id="rId16"/>
    <p:sldId id="28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祥" initials="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9" y="197963"/>
            <a:ext cx="11472421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目录： </a:t>
            </a:r>
            <a:endParaRPr lang="en-US" altLang="zh-CN" dirty="0"/>
          </a:p>
          <a:p>
            <a:r>
              <a:rPr lang="en-US" altLang="zh-CN" dirty="0"/>
              <a:t>1. Lucene</a:t>
            </a:r>
            <a:r>
              <a:rPr lang="zh-CN" altLang="en-US" dirty="0"/>
              <a:t>简介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Lucene</a:t>
            </a:r>
            <a:r>
              <a:rPr lang="zh-CN" altLang="en-US" dirty="0"/>
              <a:t>与</a:t>
            </a:r>
            <a:r>
              <a:rPr lang="en-US" altLang="zh-CN" dirty="0"/>
              <a:t>ES</a:t>
            </a:r>
            <a:r>
              <a:rPr lang="zh-CN" altLang="en-US" dirty="0"/>
              <a:t>的关系       </a:t>
            </a:r>
            <a:r>
              <a:rPr lang="en-US" altLang="zh-CN" dirty="0"/>
              <a:t>Lucene</a:t>
            </a:r>
            <a:r>
              <a:rPr lang="zh-CN" altLang="en-US" dirty="0"/>
              <a:t>架构图</a:t>
            </a:r>
            <a:endParaRPr lang="zh-CN" altLang="en-US" dirty="0"/>
          </a:p>
          <a:p>
            <a:r>
              <a:rPr lang="en-US" altLang="zh-CN" dirty="0"/>
              <a:t>2. Lucene</a:t>
            </a:r>
            <a:r>
              <a:rPr lang="zh-CN" altLang="en-US" dirty="0"/>
              <a:t>分词流程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CharFilter</a:t>
            </a:r>
            <a:r>
              <a:rPr lang="en-US" altLang="zh-CN" dirty="0"/>
              <a:t>:  HTML</a:t>
            </a:r>
            <a:r>
              <a:rPr lang="zh-CN" altLang="en-US" dirty="0"/>
              <a:t>标签提取	 特殊字符转换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Tokenizer:  </a:t>
            </a:r>
            <a:r>
              <a:rPr lang="zh-CN" altLang="en-US" dirty="0"/>
              <a:t>空格分词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TokenFilter</a:t>
            </a:r>
            <a:r>
              <a:rPr lang="en-US" altLang="zh-CN" dirty="0"/>
              <a:t>:  </a:t>
            </a:r>
            <a:r>
              <a:rPr lang="zh-CN" altLang="en-US" dirty="0"/>
              <a:t>转小写  词干提取  同义词变换</a:t>
            </a:r>
            <a:endParaRPr lang="zh-CN" altLang="en-US" dirty="0"/>
          </a:p>
          <a:p>
            <a:r>
              <a:rPr lang="zh-CN" altLang="en-US" dirty="0"/>
              <a:t>	示例	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索引文件结构</a:t>
            </a:r>
            <a:endParaRPr lang="zh-CN" altLang="en-US" dirty="0"/>
          </a:p>
          <a:p>
            <a:r>
              <a:rPr lang="en-US" altLang="zh-CN" dirty="0"/>
              <a:t>	1. </a:t>
            </a:r>
            <a:r>
              <a:rPr lang="zh-CN" altLang="en-US" dirty="0"/>
              <a:t>倒排索引 </a:t>
            </a:r>
            <a:r>
              <a:rPr lang="en-US" altLang="zh-CN" dirty="0"/>
              <a:t>(</a:t>
            </a:r>
            <a:r>
              <a:rPr lang="zh-CN" altLang="en-US" dirty="0"/>
              <a:t>词典、倒排表、</a:t>
            </a:r>
            <a:r>
              <a:rPr lang="en-US" altLang="zh-CN" dirty="0"/>
              <a:t>FST</a:t>
            </a:r>
            <a:r>
              <a:rPr lang="zh-CN" altLang="en-US" dirty="0"/>
              <a:t>、跳跃表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2. doc values</a:t>
            </a:r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3. stored fields     	4. </a:t>
            </a:r>
            <a:r>
              <a:rPr lang="en-US" altLang="zh-CN" dirty="0" err="1"/>
              <a:t>termVector(</a:t>
            </a:r>
            <a:r>
              <a:rPr lang="zh-CN" altLang="en-US" dirty="0" err="1"/>
              <a:t>高亮、两个文档相似度比较</a:t>
            </a:r>
            <a:r>
              <a:rPr lang="en-US" altLang="zh-CN" dirty="0" err="1"/>
              <a:t>)</a:t>
            </a:r>
            <a:endParaRPr lang="en-US" altLang="zh-CN" dirty="0" err="1"/>
          </a:p>
          <a:p>
            <a:r>
              <a:rPr lang="en-US" altLang="zh-CN" dirty="0"/>
              <a:t>	</a:t>
            </a:r>
            <a:r>
              <a:rPr lang="zh-CN" altLang="en-US" dirty="0"/>
              <a:t>示例： </a:t>
            </a:r>
            <a:endParaRPr lang="zh-CN" altLang="en-US" dirty="0"/>
          </a:p>
          <a:p>
            <a:r>
              <a:rPr lang="zh-CN" altLang="en-US" dirty="0"/>
              <a:t>	  单</a:t>
            </a:r>
            <a:r>
              <a:rPr lang="en-US" altLang="zh-CN" dirty="0"/>
              <a:t>Term</a:t>
            </a:r>
            <a:r>
              <a:rPr lang="zh-CN" altLang="en-US" dirty="0"/>
              <a:t>查询 </a:t>
            </a:r>
            <a:r>
              <a:rPr lang="en-US" altLang="zh-CN" dirty="0"/>
              <a:t>--&gt;</a:t>
            </a:r>
            <a:r>
              <a:rPr lang="zh-CN" altLang="en-US" dirty="0"/>
              <a:t>价格排序</a:t>
            </a:r>
            <a:r>
              <a:rPr lang="en-US" altLang="zh-CN" dirty="0"/>
              <a:t>(from+size</a:t>
            </a:r>
            <a:r>
              <a:rPr lang="zh-CN" altLang="en-US" dirty="0"/>
              <a:t>小根堆，深分页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--&gt;  </a:t>
            </a:r>
            <a:r>
              <a:rPr lang="zh-CN" altLang="en-US" dirty="0"/>
              <a:t>召回</a:t>
            </a:r>
            <a:r>
              <a:rPr lang="en-US" altLang="zh-CN" dirty="0"/>
              <a:t>top10--&gt;</a:t>
            </a:r>
            <a:r>
              <a:rPr lang="zh-CN" altLang="en-US" dirty="0">
                <a:sym typeface="+mn-ea"/>
              </a:rPr>
              <a:t>获取字段信息</a:t>
            </a:r>
            <a:r>
              <a:rPr lang="en-US" altLang="zh-CN" dirty="0">
                <a:sym typeface="+mn-ea"/>
              </a:rPr>
              <a:t>--&gt;</a:t>
            </a:r>
            <a:r>
              <a:rPr lang="zh-CN" altLang="en-US" dirty="0">
                <a:sym typeface="+mn-ea"/>
              </a:rPr>
              <a:t>高亮显示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优化方法</a:t>
            </a:r>
            <a:endParaRPr lang="zh-CN" altLang="en-US" dirty="0"/>
          </a:p>
          <a:p>
            <a:r>
              <a:rPr lang="en-US" altLang="zh-CN" dirty="0"/>
              <a:t>	(1) </a:t>
            </a:r>
            <a:r>
              <a:rPr lang="zh-CN" altLang="en-US" dirty="0"/>
              <a:t>不同的索引结构实现不同的功能：过滤、排序、返回，禁用某些字段不需要的索引结构</a:t>
            </a:r>
            <a:endParaRPr lang="zh-CN" altLang="en-US" dirty="0"/>
          </a:p>
          <a:p>
            <a:r>
              <a:rPr lang="en-US" altLang="zh-CN" dirty="0"/>
              <a:t>	(2) stored fields</a:t>
            </a:r>
            <a:r>
              <a:rPr lang="zh-CN" altLang="en-US" dirty="0"/>
              <a:t>压缩方式： </a:t>
            </a:r>
            <a:r>
              <a:rPr lang="zh-CN" altLang="en-US" dirty="0">
                <a:sym typeface="+mn-ea"/>
              </a:rPr>
              <a:t>速度优先 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压缩率优先</a:t>
            </a:r>
            <a:endParaRPr lang="zh-CN" altLang="en-US" dirty="0"/>
          </a:p>
          <a:p>
            <a:r>
              <a:rPr lang="en-US" altLang="zh-CN" dirty="0"/>
              <a:t>	(3)</a:t>
            </a:r>
            <a:r>
              <a:rPr lang="zh-CN" altLang="en-US" dirty="0"/>
              <a:t> </a:t>
            </a:r>
            <a:r>
              <a:rPr lang="en-US" altLang="zh-CN" dirty="0"/>
              <a:t>stored fields </a:t>
            </a:r>
            <a:r>
              <a:rPr lang="zh-CN" altLang="en-US" dirty="0"/>
              <a:t>与 </a:t>
            </a:r>
            <a:r>
              <a:rPr lang="en-US" altLang="zh-CN" dirty="0"/>
              <a:t>docvalues</a:t>
            </a:r>
            <a:r>
              <a:rPr lang="zh-CN" altLang="en-US" dirty="0"/>
              <a:t>比较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	行式存储与列式存储结构的比较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适用场景的比较 </a:t>
            </a:r>
            <a:r>
              <a:rPr lang="en-US" altLang="zh-CN" dirty="0">
                <a:sym typeface="+mn-ea"/>
              </a:rPr>
              <a:t>/ ES</a:t>
            </a:r>
            <a:r>
              <a:rPr lang="zh-CN" altLang="en-US" dirty="0">
                <a:sym typeface="+mn-ea"/>
              </a:rPr>
              <a:t>调用时间的比较	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	(3) </a:t>
            </a:r>
            <a:r>
              <a:rPr lang="zh-CN" altLang="en-US" dirty="0">
                <a:sym typeface="+mn-ea"/>
              </a:rPr>
              <a:t>不适合做深分页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912" y="254524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PackedIntsVersion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9511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037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5699" y="254524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449" y="25452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1824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8199" y="254522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BlocksEndMarker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136" y="162140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2511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8886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01578" y="612741"/>
            <a:ext cx="117322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9323" y="612741"/>
            <a:ext cx="365760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1578" y="1621406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46136" y="197962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92511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38886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01578" y="1979622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StartPointers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92180" y="1621406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92180" y="197962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3122" y="27149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776" y="793907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fdx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328036" y="701574"/>
            <a:ext cx="280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实际在磁盘上的存储单元是</a:t>
            </a:r>
            <a:r>
              <a:rPr lang="en-US" altLang="zh-CN" sz="1400" dirty="0"/>
              <a:t>chunk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Block</a:t>
            </a:r>
            <a:r>
              <a:rPr lang="zh-CN" altLang="en-US" sz="1400" dirty="0"/>
              <a:t>是为了将一批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docID</a:t>
            </a:r>
            <a:r>
              <a:rPr lang="zh-CN" altLang="en-US" sz="1400" dirty="0"/>
              <a:t>和指针放在一起进行整数压缩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1885361" y="3271105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29960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24486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66148" y="32711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45898" y="3271104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87560" y="326668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6" idx="0"/>
          </p:cNvCxnSpPr>
          <p:nvPr/>
        </p:nvCxnSpPr>
        <p:spPr>
          <a:xfrm>
            <a:off x="4147794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213021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39" idx="0"/>
          </p:cNvCxnSpPr>
          <p:nvPr/>
        </p:nvCxnSpPr>
        <p:spPr>
          <a:xfrm flipH="1">
            <a:off x="7169086" y="2337841"/>
            <a:ext cx="346282" cy="933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88198" y="1646626"/>
            <a:ext cx="349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中第一个文档的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(</a:t>
            </a:r>
            <a:r>
              <a:rPr lang="zh-CN" altLang="en-US" sz="1400" dirty="0"/>
              <a:t>二分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090097" y="2004842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在磁盘上的位置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485531" y="4298622"/>
            <a:ext cx="1366884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ChunkDocs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859334" y="4298621"/>
            <a:ext cx="1759041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DocFieldCounts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1574" y="4298619"/>
            <a:ext cx="1367523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DocLengths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74605" y="4298619"/>
            <a:ext cx="120400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12296" y="4298619"/>
            <a:ext cx="1940022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CompressedDocs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041824" y="4637989"/>
            <a:ext cx="722922" cy="49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024486" y="3648179"/>
            <a:ext cx="3927832" cy="654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29982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724508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766170" y="5137613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345920" y="513761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8927540" y="4637989"/>
            <a:ext cx="2460042" cy="49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1269892" y="3624905"/>
            <a:ext cx="2755355" cy="678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698070" y="603375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Value2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671310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718371" y="6033754"/>
            <a:ext cx="79699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618017" y="604318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8348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33922" y="6043179"/>
            <a:ext cx="2415998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FieldNumAndTypeN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793708" y="604317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ValueN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518348" y="5472564"/>
            <a:ext cx="7211634" cy="603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743061" y="5495831"/>
            <a:ext cx="2060720" cy="579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5223" y="3228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fdt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124" name="左大括号 123"/>
          <p:cNvSpPr/>
          <p:nvPr/>
        </p:nvSpPr>
        <p:spPr>
          <a:xfrm>
            <a:off x="9096866" y="3875005"/>
            <a:ext cx="231170" cy="654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9294412" y="3713912"/>
            <a:ext cx="19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BEST_SPEED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306723" y="4345197"/>
            <a:ext cx="2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BEST_COMPRESSION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3763139" y="505192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doc</a:t>
            </a:r>
            <a:r>
              <a:rPr lang="zh-CN" altLang="en-US" dirty="0"/>
              <a:t>的长度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57" idx="2"/>
            <a:endCxn id="132" idx="0"/>
          </p:cNvCxnSpPr>
          <p:nvPr/>
        </p:nvCxnSpPr>
        <p:spPr>
          <a:xfrm flipH="1">
            <a:off x="4617700" y="4656838"/>
            <a:ext cx="1697636" cy="39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，获取文档所有的字段信息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在</a:t>
            </a:r>
            <a:r>
              <a:rPr lang="en-US" altLang="zh-CN" dirty="0" err="1"/>
              <a:t>DocBases</a:t>
            </a:r>
            <a:r>
              <a:rPr lang="zh-CN" altLang="en-US" dirty="0"/>
              <a:t>数组中进行二分查找，确定</a:t>
            </a:r>
            <a:r>
              <a:rPr lang="en-US" altLang="zh-CN" dirty="0"/>
              <a:t>chunk</a:t>
            </a:r>
            <a:r>
              <a:rPr lang="zh-CN" altLang="en-US" dirty="0"/>
              <a:t>下标：</a:t>
            </a:r>
            <a:r>
              <a:rPr lang="en-US" altLang="zh-CN" dirty="0" err="1"/>
              <a:t>chunkIndex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获取</a:t>
            </a:r>
            <a:r>
              <a:rPr lang="en-US" altLang="zh-CN" dirty="0"/>
              <a:t>chunk</a:t>
            </a:r>
            <a:r>
              <a:rPr lang="zh-CN" altLang="en-US" dirty="0"/>
              <a:t>在磁盘上的位置</a:t>
            </a:r>
            <a:r>
              <a:rPr lang="en-US" altLang="zh-CN" dirty="0" err="1"/>
              <a:t>StartPointers</a:t>
            </a:r>
            <a:r>
              <a:rPr lang="en-US" altLang="zh-CN" dirty="0"/>
              <a:t>[</a:t>
            </a:r>
            <a:r>
              <a:rPr lang="en-US" altLang="zh-CN" dirty="0" err="1"/>
              <a:t>chunkIndex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chunk</a:t>
            </a:r>
            <a:r>
              <a:rPr lang="zh-CN" altLang="en-US" dirty="0"/>
              <a:t>头部信息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</a:t>
            </a:r>
            <a:r>
              <a:rPr lang="en-US" altLang="zh-CN" dirty="0" err="1"/>
              <a:t>DocLengths</a:t>
            </a:r>
            <a:r>
              <a:rPr lang="zh-CN" altLang="en-US" dirty="0"/>
              <a:t>数组确定要读取的</a:t>
            </a:r>
            <a:r>
              <a:rPr lang="en-US" altLang="zh-CN" dirty="0"/>
              <a:t>doc</a:t>
            </a:r>
            <a:r>
              <a:rPr lang="zh-CN" altLang="en-US" dirty="0"/>
              <a:t>的偏移量</a:t>
            </a:r>
            <a:r>
              <a:rPr lang="en-US" altLang="zh-CN" dirty="0"/>
              <a:t>offset</a:t>
            </a:r>
            <a:r>
              <a:rPr lang="zh-CN" altLang="en-US" dirty="0"/>
              <a:t>和长度</a:t>
            </a:r>
            <a:r>
              <a:rPr lang="en-US" altLang="zh-CN" dirty="0"/>
              <a:t>length 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解压</a:t>
            </a:r>
            <a:r>
              <a:rPr lang="en-US" altLang="zh-CN" dirty="0"/>
              <a:t>(offset, </a:t>
            </a:r>
            <a:r>
              <a:rPr lang="en-US" altLang="zh-CN" dirty="0" err="1"/>
              <a:t>offset+length</a:t>
            </a:r>
            <a:r>
              <a:rPr lang="en-US" altLang="zh-CN" dirty="0"/>
              <a:t>)</a:t>
            </a:r>
            <a:r>
              <a:rPr lang="zh-CN" altLang="en-US" dirty="0"/>
              <a:t>区域的数据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提取所需要的字段信息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 Vector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2" name="直接连接符 31"/>
          <p:cNvCxnSpPr/>
          <p:nvPr/>
        </p:nvCxnSpPr>
        <p:spPr>
          <a:xfrm>
            <a:off x="209007" y="3781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894886" y="602226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39485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34011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75673" y="602226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55423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7085" y="60222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2990" y="141312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DocBase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27785" y="1412875"/>
            <a:ext cx="136398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ChunkDocs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691765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NumFields 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034790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FieldNums 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5311775" y="1412875"/>
            <a:ext cx="15449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FieldNumOffs 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856730" y="1412875"/>
            <a:ext cx="8451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Flags 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730625" y="2551430"/>
            <a:ext cx="13074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NumTerms 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038090" y="2551430"/>
            <a:ext cx="14979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TermLengths 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536055" y="2551430"/>
            <a:ext cx="12846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TermFreqs 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7820660" y="2551430"/>
            <a:ext cx="1104900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Positions 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8925560" y="2551430"/>
            <a:ext cx="134302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StartOffsets 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0268585" y="2551430"/>
            <a:ext cx="10179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Lengths 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1286490" y="2551430"/>
            <a:ext cx="84518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......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7975" y="966470"/>
            <a:ext cx="3726180" cy="434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9515" y="947420"/>
            <a:ext cx="2702560" cy="454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3"/>
            <a:endCxn id="12" idx="1"/>
          </p:cNvCxnSpPr>
          <p:nvPr/>
        </p:nvCxnSpPr>
        <p:spPr>
          <a:xfrm flipH="1">
            <a:off x="3730625" y="1591945"/>
            <a:ext cx="3971290" cy="1138555"/>
          </a:xfrm>
          <a:prstGeom prst="curvedConnector5">
            <a:avLst>
              <a:gd name="adj1" fmla="val -5996"/>
              <a:gd name="adj2" fmla="val 50028"/>
              <a:gd name="adj3" fmla="val 105996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2480" y="3565525"/>
            <a:ext cx="782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</a:t>
            </a:r>
            <a:r>
              <a:rPr lang="zh-CN" altLang="en-US"/>
              <a:t>文档</a:t>
            </a:r>
            <a:r>
              <a:rPr lang="en-US" altLang="zh-CN"/>
              <a:t>ID, </a:t>
            </a:r>
            <a:r>
              <a:rPr lang="zh-CN" altLang="en-US"/>
              <a:t>字段名</a:t>
            </a:r>
            <a:r>
              <a:rPr lang="en-US" altLang="zh-CN"/>
              <a:t>&gt;  --&gt; Map&lt;Term, (</a:t>
            </a:r>
            <a:r>
              <a:rPr lang="zh-CN" altLang="en-US"/>
              <a:t>词频、位置、偏移量</a:t>
            </a:r>
            <a:r>
              <a:rPr lang="en-US" altLang="zh-CN"/>
              <a:t>..)&gt;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7960"/>
            <a:ext cx="10515600" cy="5901690"/>
          </a:xfrm>
        </p:spPr>
        <p:txBody>
          <a:bodyPr/>
          <a:p>
            <a:r>
              <a:rPr lang="en-US" altLang="zh-CN" sz="2000" dirty="0">
                <a:sym typeface="+mn-ea"/>
              </a:rPr>
              <a:t>DocBase : chunk</a:t>
            </a:r>
            <a:r>
              <a:rPr lang="zh-CN" altLang="en-US" sz="2000" dirty="0">
                <a:sym typeface="+mn-ea"/>
              </a:rPr>
              <a:t>中第一个文档的</a:t>
            </a:r>
            <a:r>
              <a:rPr lang="en-US" altLang="zh-CN" sz="2000" dirty="0">
                <a:sym typeface="+mn-ea"/>
              </a:rPr>
              <a:t>ID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ChunkDocs : chunk</a:t>
            </a:r>
            <a:r>
              <a:rPr lang="zh-CN" altLang="en-US" sz="2000" dirty="0">
                <a:sym typeface="+mn-ea"/>
              </a:rPr>
              <a:t>中的文档总数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NumFields </a:t>
            </a:r>
            <a:r>
              <a:rPr lang="en-US" altLang="zh-CN" sz="2000" dirty="0">
                <a:sym typeface="+mn-ea"/>
              </a:rPr>
              <a:t>: </a:t>
            </a:r>
            <a:r>
              <a:rPr lang="zh-CN" altLang="en-US" sz="2000" dirty="0">
                <a:sym typeface="+mn-ea"/>
              </a:rPr>
              <a:t>每个文档的字段数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FieldNums </a:t>
            </a:r>
            <a:r>
              <a:rPr lang="en-US" altLang="zh-CN" sz="2000" dirty="0">
                <a:sym typeface="+mn-ea"/>
              </a:rPr>
              <a:t>:  </a:t>
            </a:r>
            <a:r>
              <a:rPr lang="zh-CN" altLang="en-US" sz="2000" dirty="0">
                <a:sym typeface="+mn-ea"/>
              </a:rPr>
              <a:t>每个文档的字段编号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FieldNumOffs : </a:t>
            </a:r>
            <a:r>
              <a:rPr lang="zh-CN" altLang="en-US" sz="2000" dirty="0">
                <a:sym typeface="+mn-ea"/>
              </a:rPr>
              <a:t>每个字段的偏移位置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Flags : </a:t>
            </a:r>
            <a:r>
              <a:rPr lang="zh-CN" altLang="en-US" sz="2000" dirty="0">
                <a:sym typeface="+mn-ea"/>
              </a:rPr>
              <a:t>标识位。是否存储</a:t>
            </a:r>
            <a:r>
              <a:rPr lang="en-US" altLang="zh-CN" sz="2000" dirty="0">
                <a:sym typeface="+mn-ea"/>
              </a:rPr>
              <a:t>positions, offsets </a:t>
            </a:r>
            <a:r>
              <a:rPr lang="zh-CN" altLang="en-US" sz="2000" dirty="0">
                <a:sym typeface="+mn-ea"/>
              </a:rPr>
              <a:t>和 </a:t>
            </a:r>
            <a:r>
              <a:rPr lang="en-US" altLang="zh-CN" sz="2000" dirty="0">
                <a:sym typeface="+mn-ea"/>
              </a:rPr>
              <a:t>paloads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NumTerms : </a:t>
            </a:r>
            <a:r>
              <a:rPr lang="zh-CN" altLang="en-US" sz="2000" dirty="0">
                <a:sym typeface="+mn-ea"/>
              </a:rPr>
              <a:t>每一个文档每一个字段的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数目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的长度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TermFreqs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的词频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Positions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的位置信息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StartOffsets : 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的起始偏移量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的偏移长度 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倒排索引： </a:t>
            </a:r>
            <a:br>
              <a:rPr lang="zh-CN" altLang="en-US" dirty="0"/>
            </a:br>
            <a:r>
              <a:rPr lang="en-US" altLang="zh-CN" dirty="0">
                <a:sym typeface="+mn-ea"/>
              </a:rPr>
              <a:t>Dictionary &amp; Postings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9587" y="1528762"/>
            <a:ext cx="3552825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442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3388995" y="4254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07560" y="4254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865914" y="4254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5885" y="4254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656830" y="42545"/>
            <a:ext cx="165671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IndexStartFPs</a:t>
            </a:r>
            <a:endParaRPr lang="en-US" altLang="zh-CN" dirty="0" err="1"/>
          </a:p>
        </p:txBody>
      </p:sp>
      <p:sp>
        <p:nvSpPr>
          <p:cNvPr id="11" name="矩形 10"/>
          <p:cNvSpPr/>
          <p:nvPr/>
        </p:nvSpPr>
        <p:spPr>
          <a:xfrm>
            <a:off x="931354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12" name="椭圆 11"/>
          <p:cNvSpPr/>
          <p:nvPr/>
        </p:nvSpPr>
        <p:spPr>
          <a:xfrm>
            <a:off x="3388995" y="70040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94830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389318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378841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482727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18" name="直接连接符 17"/>
          <p:cNvCxnSpPr>
            <a:stCxn id="5" idx="2"/>
            <a:endCxn id="12" idx="0"/>
          </p:cNvCxnSpPr>
          <p:nvPr/>
        </p:nvCxnSpPr>
        <p:spPr>
          <a:xfrm flipH="1">
            <a:off x="3623310" y="400685"/>
            <a:ext cx="375285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0"/>
          </p:cNvCxnSpPr>
          <p:nvPr/>
        </p:nvCxnSpPr>
        <p:spPr>
          <a:xfrm flipH="1">
            <a:off x="3182620" y="1099820"/>
            <a:ext cx="27495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4" idx="0"/>
          </p:cNvCxnSpPr>
          <p:nvPr/>
        </p:nvCxnSpPr>
        <p:spPr>
          <a:xfrm>
            <a:off x="3788410" y="1099820"/>
            <a:ext cx="33909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6" idx="0"/>
          </p:cNvCxnSpPr>
          <p:nvPr/>
        </p:nvCxnSpPr>
        <p:spPr>
          <a:xfrm flipH="1">
            <a:off x="4022725" y="1797050"/>
            <a:ext cx="104775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0"/>
          </p:cNvCxnSpPr>
          <p:nvPr/>
        </p:nvCxnSpPr>
        <p:spPr>
          <a:xfrm>
            <a:off x="4361180" y="1563370"/>
            <a:ext cx="70040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036" y="34051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.tip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56235" y="2639060"/>
            <a:ext cx="116420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33270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28" name="矩形 27"/>
          <p:cNvSpPr/>
          <p:nvPr/>
        </p:nvSpPr>
        <p:spPr>
          <a:xfrm>
            <a:off x="3037840" y="282257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4256405" y="282257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5514759" y="282257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94730" y="282257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305675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cxnSp>
        <p:nvCxnSpPr>
          <p:cNvPr id="35" name="曲线连接符 34"/>
          <p:cNvCxnSpPr>
            <a:stCxn id="13" idx="4"/>
            <a:endCxn id="28" idx="0"/>
          </p:cNvCxnSpPr>
          <p:nvPr/>
        </p:nvCxnSpPr>
        <p:spPr>
          <a:xfrm rot="5400000" flipV="1">
            <a:off x="2902585" y="2077085"/>
            <a:ext cx="1025525" cy="4648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4"/>
            <a:endCxn id="29" idx="0"/>
          </p:cNvCxnSpPr>
          <p:nvPr/>
        </p:nvCxnSpPr>
        <p:spPr>
          <a:xfrm rot="5400000" flipV="1">
            <a:off x="4273550" y="2210435"/>
            <a:ext cx="360680" cy="86296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7" idx="4"/>
            <a:endCxn id="31" idx="0"/>
          </p:cNvCxnSpPr>
          <p:nvPr/>
        </p:nvCxnSpPr>
        <p:spPr>
          <a:xfrm rot="5400000" flipV="1">
            <a:off x="5700395" y="1822450"/>
            <a:ext cx="360680" cy="163893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07726" y="612297"/>
            <a:ext cx="17208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FST: </a:t>
            </a:r>
            <a:r>
              <a:rPr lang="zh-CN" altLang="en-US" sz="1200" dirty="0"/>
              <a:t>有限状态转换器</a:t>
            </a:r>
            <a:br>
              <a:rPr lang="zh-CN" altLang="en-US" sz="1200" dirty="0"/>
            </a:br>
            <a:r>
              <a:rPr lang="zh-CN" altLang="en-US" sz="1200" dirty="0"/>
              <a:t>结构上类似于字典树</a:t>
            </a:r>
            <a:br>
              <a:rPr lang="zh-CN" altLang="en-US" sz="1200" dirty="0"/>
            </a:br>
            <a:r>
              <a:rPr lang="zh-CN" altLang="en-US" sz="1200" dirty="0"/>
              <a:t>功能上类似于</a:t>
            </a:r>
            <a:r>
              <a:rPr lang="en-US" altLang="zh-CN" sz="1200" dirty="0"/>
              <a:t>HashMap</a:t>
            </a:r>
            <a:br>
              <a:rPr lang="en-US" altLang="zh-CN" sz="1200" dirty="0"/>
            </a:br>
            <a:r>
              <a:rPr lang="zh-CN" altLang="en-US" sz="1200" dirty="0"/>
              <a:t>节省内存，前缀匹配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222313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5" name="矩形 44"/>
          <p:cNvSpPr/>
          <p:nvPr/>
        </p:nvSpPr>
        <p:spPr>
          <a:xfrm>
            <a:off x="142176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6" name="矩形 45"/>
          <p:cNvSpPr/>
          <p:nvPr/>
        </p:nvSpPr>
        <p:spPr>
          <a:xfrm>
            <a:off x="621030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302514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9885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416306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1" name="矩形 50"/>
          <p:cNvSpPr/>
          <p:nvPr/>
        </p:nvSpPr>
        <p:spPr>
          <a:xfrm>
            <a:off x="482727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2" name="矩形 51"/>
          <p:cNvSpPr/>
          <p:nvPr/>
        </p:nvSpPr>
        <p:spPr>
          <a:xfrm>
            <a:off x="550672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0740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4" name="矩形 53"/>
          <p:cNvSpPr/>
          <p:nvPr/>
        </p:nvSpPr>
        <p:spPr>
          <a:xfrm>
            <a:off x="666051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6" name="矩形 55"/>
          <p:cNvSpPr/>
          <p:nvPr/>
        </p:nvSpPr>
        <p:spPr>
          <a:xfrm>
            <a:off x="7346950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17220" y="3167380"/>
            <a:ext cx="5511800" cy="541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16470" y="3187065"/>
            <a:ext cx="781685" cy="48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7219" y="6158863"/>
            <a:ext cx="233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一个</a:t>
            </a:r>
            <a:r>
              <a:rPr lang="en-US" altLang="zh-CN" sz="1200" dirty="0"/>
              <a:t>block</a:t>
            </a:r>
            <a:r>
              <a:rPr lang="zh-CN" altLang="en-US" sz="1200" dirty="0"/>
              <a:t>中</a:t>
            </a:r>
            <a:r>
              <a:rPr lang="en-US" altLang="zh-CN" sz="1200" dirty="0"/>
              <a:t>25-48</a:t>
            </a:r>
            <a:r>
              <a:rPr lang="zh-CN" altLang="en-US" sz="1200" dirty="0"/>
              <a:t>个</a:t>
            </a:r>
            <a:r>
              <a:rPr lang="en-US" altLang="zh-CN" sz="1200" dirty="0"/>
              <a:t>term</a:t>
            </a:r>
            <a:endParaRPr lang="en-US" altLang="zh-CN" sz="1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6475" y="4236719"/>
          <a:ext cx="4454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34"/>
                <a:gridCol w="1099542"/>
                <a:gridCol w="2013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suffix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docFreq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postingsPointer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指向倒排表的指针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lication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65307" y="270683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tim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0911948" y="270683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.doc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260022" y="2639060"/>
            <a:ext cx="3989689" cy="42189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939869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1" name="矩形 60"/>
          <p:cNvSpPr/>
          <p:nvPr/>
        </p:nvSpPr>
        <p:spPr>
          <a:xfrm>
            <a:off x="7211524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2" name="矩形 61"/>
          <p:cNvSpPr/>
          <p:nvPr/>
        </p:nvSpPr>
        <p:spPr>
          <a:xfrm>
            <a:off x="6217751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sp>
        <p:nvSpPr>
          <p:cNvPr id="63" name="矩形 62"/>
          <p:cNvSpPr/>
          <p:nvPr/>
        </p:nvSpPr>
        <p:spPr>
          <a:xfrm>
            <a:off x="9038619" y="6435862"/>
            <a:ext cx="387710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092328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8" name="矩形 67"/>
          <p:cNvSpPr/>
          <p:nvPr/>
        </p:nvSpPr>
        <p:spPr>
          <a:xfrm>
            <a:off x="10363983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9" name="矩形 68"/>
          <p:cNvSpPr/>
          <p:nvPr/>
        </p:nvSpPr>
        <p:spPr>
          <a:xfrm>
            <a:off x="9370210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70" name="曲线连接符 34"/>
          <p:cNvCxnSpPr/>
          <p:nvPr/>
        </p:nvCxnSpPr>
        <p:spPr>
          <a:xfrm rot="16200000" flipH="1">
            <a:off x="4779702" y="4997814"/>
            <a:ext cx="1687262" cy="1188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34"/>
          <p:cNvCxnSpPr/>
          <p:nvPr/>
        </p:nvCxnSpPr>
        <p:spPr>
          <a:xfrm>
            <a:off x="4689897" y="5190310"/>
            <a:ext cx="4680313" cy="1217386"/>
          </a:xfrm>
          <a:prstGeom prst="curvedConnector3">
            <a:avLst>
              <a:gd name="adj1" fmla="val 8081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236325" y="49174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倒排表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Term</a:t>
            </a:r>
            <a:r>
              <a:rPr lang="zh-CN" altLang="en-US" dirty="0"/>
              <a:t>查找所有匹配的文档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Term(goodsTitle, 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)</a:t>
            </a:r>
            <a:r>
              <a:rPr lang="zh-CN" altLang="en-US" dirty="0"/>
              <a:t>为例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</a:t>
            </a:r>
            <a:r>
              <a:rPr lang="en-US" altLang="zh-CN" dirty="0"/>
              <a:t>goodsTitle</a:t>
            </a:r>
            <a:r>
              <a:rPr lang="zh-CN" altLang="en-US" dirty="0"/>
              <a:t>字段对应的</a:t>
            </a:r>
            <a:r>
              <a:rPr lang="en-US" altLang="zh-CN" dirty="0"/>
              <a:t>FSTIndex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FST</a:t>
            </a:r>
            <a:r>
              <a:rPr lang="zh-CN" altLang="en-US" dirty="0"/>
              <a:t>中对</a:t>
            </a:r>
            <a:r>
              <a:rPr lang="en-US" altLang="zh-CN" dirty="0"/>
              <a:t>apple</a:t>
            </a:r>
            <a:r>
              <a:rPr lang="zh-CN" altLang="en-US" dirty="0"/>
              <a:t>进行前缀匹配，匹配到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/>
              <a:t>”</a:t>
            </a:r>
            <a:r>
              <a:rPr lang="zh-CN" altLang="en-US" dirty="0"/>
              <a:t>三个字符</a:t>
            </a:r>
            <a:r>
              <a:rPr lang="en-US" altLang="zh-CN" dirty="0"/>
              <a:t>,</a:t>
            </a:r>
            <a:r>
              <a:rPr lang="zh-CN" altLang="en-US" dirty="0"/>
              <a:t>并获取到对应的</a:t>
            </a:r>
            <a:r>
              <a:rPr lang="en-US" altLang="zh-CN" dirty="0"/>
              <a:t>Block</a:t>
            </a:r>
            <a:r>
              <a:rPr lang="zh-CN" altLang="en-US" dirty="0"/>
              <a:t>在磁盘上的位置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Block</a:t>
            </a:r>
            <a:r>
              <a:rPr lang="zh-CN" altLang="en-US" dirty="0"/>
              <a:t>信息，对剩余的字符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”</a:t>
            </a:r>
            <a:r>
              <a:rPr lang="zh-CN" altLang="en-US" dirty="0"/>
              <a:t>进行后缀匹配，匹配完成后获取到倒排表在磁盘的位置信息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TODO: </a:t>
            </a:r>
            <a:r>
              <a:rPr lang="zh-CN" altLang="en-US"/>
              <a:t>倒排表结构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 Values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10130" y="166370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3314700" y="166370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DocValues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533265" y="166370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DocValues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791835" y="166370"/>
            <a:ext cx="39941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91885" y="166370"/>
            <a:ext cx="139065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DocValues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582535" y="166370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Stored Fields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2240</Words>
  <Application>WPS 演示</Application>
  <PresentationFormat>宽屏</PresentationFormat>
  <Paragraphs>315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倒排索引：  Dictionary &amp; Postings </vt:lpstr>
      <vt:lpstr>PowerPoint 演示文稿</vt:lpstr>
      <vt:lpstr>PowerPoint 演示文稿</vt:lpstr>
      <vt:lpstr>根据Term查找所有匹配的文档id</vt:lpstr>
      <vt:lpstr>TODO: 倒排表结构</vt:lpstr>
      <vt:lpstr>Doc Values </vt:lpstr>
      <vt:lpstr>PowerPoint 演示文稿</vt:lpstr>
      <vt:lpstr>Stored Fields </vt:lpstr>
      <vt:lpstr>PowerPoint 演示文稿</vt:lpstr>
      <vt:lpstr>根据文档id，获取文档所有的字段信息</vt:lpstr>
      <vt:lpstr>Term Vector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祥</dc:creator>
  <cp:lastModifiedBy>zouxiang</cp:lastModifiedBy>
  <cp:revision>30</cp:revision>
  <dcterms:created xsi:type="dcterms:W3CDTF">2019-08-11T10:36:00Z</dcterms:created>
  <dcterms:modified xsi:type="dcterms:W3CDTF">2019-08-15T10:15:23Z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