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9" r:id="rId4"/>
    <p:sldId id="257" r:id="rId5"/>
    <p:sldId id="271" r:id="rId6"/>
    <p:sldId id="264" r:id="rId7"/>
    <p:sldId id="268" r:id="rId8"/>
    <p:sldId id="279" r:id="rId9"/>
    <p:sldId id="269" r:id="rId10"/>
    <p:sldId id="280" r:id="rId11"/>
    <p:sldId id="263" r:id="rId12"/>
    <p:sldId id="256" r:id="rId13"/>
    <p:sldId id="258" r:id="rId14"/>
    <p:sldId id="270" r:id="rId15"/>
    <p:sldId id="281" r:id="rId16"/>
    <p:sldId id="28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邹 祥" initials="邹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8932-EBB2-4301-9A79-EB382E33F2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2A25-3FD3-4A48-893A-4C9E0DF714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499" y="197963"/>
            <a:ext cx="11472421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目录： </a:t>
            </a:r>
            <a:endParaRPr lang="en-US" altLang="zh-CN" dirty="0"/>
          </a:p>
          <a:p>
            <a:r>
              <a:rPr lang="en-US" altLang="zh-CN" dirty="0"/>
              <a:t>1. Lucene</a:t>
            </a:r>
            <a:r>
              <a:rPr lang="zh-CN" altLang="en-US" dirty="0"/>
              <a:t>简介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Lucene</a:t>
            </a:r>
            <a:r>
              <a:rPr lang="zh-CN" altLang="en-US" dirty="0"/>
              <a:t>与</a:t>
            </a:r>
            <a:r>
              <a:rPr lang="en-US" altLang="zh-CN" dirty="0"/>
              <a:t>ES</a:t>
            </a:r>
            <a:r>
              <a:rPr lang="zh-CN" altLang="en-US" dirty="0"/>
              <a:t>的关系       </a:t>
            </a:r>
            <a:r>
              <a:rPr lang="en-US" altLang="zh-CN" dirty="0"/>
              <a:t>Lucene</a:t>
            </a:r>
            <a:r>
              <a:rPr lang="zh-CN" altLang="en-US" dirty="0"/>
              <a:t>架构图</a:t>
            </a:r>
            <a:endParaRPr lang="zh-CN" altLang="en-US" dirty="0"/>
          </a:p>
          <a:p>
            <a:r>
              <a:rPr lang="en-US" altLang="zh-CN" dirty="0"/>
              <a:t>2. Lucene</a:t>
            </a:r>
            <a:r>
              <a:rPr lang="zh-CN" altLang="en-US" dirty="0"/>
              <a:t>分词流程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 err="1"/>
              <a:t>CharFilter</a:t>
            </a:r>
            <a:r>
              <a:rPr lang="en-US" altLang="zh-CN" dirty="0"/>
              <a:t>:  HTML</a:t>
            </a:r>
            <a:r>
              <a:rPr lang="zh-CN" altLang="en-US" dirty="0"/>
              <a:t>标签提取	 特殊字符转换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Tokenizer:  </a:t>
            </a:r>
            <a:r>
              <a:rPr lang="zh-CN" altLang="en-US" dirty="0"/>
              <a:t>空格分词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 err="1"/>
              <a:t>TokenFilter</a:t>
            </a:r>
            <a:r>
              <a:rPr lang="en-US" altLang="zh-CN" dirty="0"/>
              <a:t>:  </a:t>
            </a:r>
            <a:r>
              <a:rPr lang="zh-CN" altLang="en-US" dirty="0"/>
              <a:t>转小写  词干提取  同义词变换</a:t>
            </a:r>
            <a:endParaRPr lang="zh-CN" altLang="en-US" dirty="0"/>
          </a:p>
          <a:p>
            <a:r>
              <a:rPr lang="zh-CN" altLang="en-US" dirty="0"/>
              <a:t>	示例	</a:t>
            </a:r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/>
              <a:t>索引文件结构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1. stored fields     </a:t>
            </a:r>
            <a:r>
              <a:rPr lang="zh-CN" altLang="en-US" dirty="0"/>
              <a:t>压缩方式： </a:t>
            </a:r>
            <a:r>
              <a:rPr lang="en-US" altLang="zh-CN" dirty="0"/>
              <a:t>1. </a:t>
            </a:r>
            <a:r>
              <a:rPr lang="zh-CN" altLang="en-US" dirty="0"/>
              <a:t>速度优先  </a:t>
            </a:r>
            <a:r>
              <a:rPr lang="en-US" altLang="zh-CN" dirty="0"/>
              <a:t>2. </a:t>
            </a:r>
            <a:r>
              <a:rPr lang="zh-CN" altLang="en-US" dirty="0"/>
              <a:t>压缩率优先</a:t>
            </a:r>
            <a:endParaRPr lang="en-US" altLang="zh-CN" dirty="0"/>
          </a:p>
          <a:p>
            <a:r>
              <a:rPr lang="en-US" altLang="zh-CN" dirty="0"/>
              <a:t>	2. doc values </a:t>
            </a:r>
            <a:endParaRPr lang="en-US" altLang="zh-CN" dirty="0"/>
          </a:p>
          <a:p>
            <a:r>
              <a:rPr lang="en-US" altLang="zh-CN" dirty="0"/>
              <a:t>	stored fields</a:t>
            </a:r>
            <a:r>
              <a:rPr lang="zh-CN" altLang="en-US" dirty="0"/>
              <a:t>与 </a:t>
            </a:r>
            <a:r>
              <a:rPr lang="en-US" altLang="zh-CN" dirty="0"/>
              <a:t>doc values</a:t>
            </a:r>
            <a:r>
              <a:rPr lang="zh-CN" altLang="en-US" dirty="0"/>
              <a:t>的比较：</a:t>
            </a:r>
            <a:endParaRPr lang="zh-CN" altLang="en-US" dirty="0"/>
          </a:p>
          <a:p>
            <a:r>
              <a:rPr lang="zh-CN" altLang="en-US" dirty="0"/>
              <a:t>		行式存储与列式存储结构的比较</a:t>
            </a:r>
            <a:endParaRPr lang="zh-CN" altLang="en-US" dirty="0"/>
          </a:p>
          <a:p>
            <a:r>
              <a:rPr lang="zh-CN" altLang="en-US" dirty="0"/>
              <a:t>		适用场景的比较</a:t>
            </a:r>
            <a:endParaRPr lang="zh-CN" altLang="en-US" dirty="0"/>
          </a:p>
          <a:p>
            <a:r>
              <a:rPr lang="zh-CN" altLang="en-US" dirty="0"/>
              <a:t>		</a:t>
            </a:r>
            <a:r>
              <a:rPr lang="en-US" altLang="zh-CN" dirty="0"/>
              <a:t>ES</a:t>
            </a:r>
            <a:r>
              <a:rPr lang="zh-CN" altLang="en-US" dirty="0"/>
              <a:t>调用时间的比较	</a:t>
            </a:r>
            <a:endParaRPr lang="zh-CN" altLang="en-US" dirty="0"/>
          </a:p>
          <a:p>
            <a:r>
              <a:rPr lang="zh-CN" altLang="en-US" dirty="0"/>
              <a:t>	</a:t>
            </a:r>
            <a:r>
              <a:rPr lang="en-US" altLang="zh-CN" dirty="0"/>
              <a:t>3. </a:t>
            </a:r>
            <a:r>
              <a:rPr lang="zh-CN" altLang="en-US" dirty="0"/>
              <a:t>倒排索引  </a:t>
            </a:r>
            <a:r>
              <a:rPr lang="en-US" altLang="zh-CN" dirty="0"/>
              <a:t>FST </a:t>
            </a:r>
            <a:endParaRPr lang="en-US" altLang="zh-CN" dirty="0"/>
          </a:p>
          <a:p>
            <a:r>
              <a:rPr lang="en-US" altLang="zh-CN" dirty="0"/>
              <a:t>	4. </a:t>
            </a:r>
            <a:r>
              <a:rPr lang="en-US" altLang="zh-CN" dirty="0" err="1"/>
              <a:t>termVector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示例： </a:t>
            </a:r>
            <a:endParaRPr lang="zh-CN" altLang="en-US" dirty="0"/>
          </a:p>
          <a:p>
            <a:r>
              <a:rPr lang="zh-CN" altLang="en-US" dirty="0"/>
              <a:t>		单</a:t>
            </a:r>
            <a:r>
              <a:rPr lang="en-US" altLang="zh-CN" dirty="0"/>
              <a:t>Term</a:t>
            </a:r>
            <a:r>
              <a:rPr lang="zh-CN" altLang="en-US" dirty="0"/>
              <a:t>查询， （多</a:t>
            </a:r>
            <a:r>
              <a:rPr lang="en-US" altLang="zh-CN" dirty="0"/>
              <a:t>Term</a:t>
            </a:r>
            <a:r>
              <a:rPr lang="zh-CN" altLang="en-US" dirty="0"/>
              <a:t>？倒排表的合并）</a:t>
            </a:r>
            <a:endParaRPr lang="zh-CN" altLang="en-US" dirty="0"/>
          </a:p>
          <a:p>
            <a:r>
              <a:rPr lang="zh-CN" altLang="en-US" dirty="0"/>
              <a:t>		价格排序，	</a:t>
            </a:r>
            <a:endParaRPr lang="zh-CN" altLang="en-US" dirty="0"/>
          </a:p>
          <a:p>
            <a:r>
              <a:rPr lang="zh-CN" altLang="en-US" dirty="0"/>
              <a:t>		召回</a:t>
            </a:r>
            <a:r>
              <a:rPr lang="en-US" altLang="zh-CN" dirty="0"/>
              <a:t>top10</a:t>
            </a:r>
            <a:r>
              <a:rPr lang="zh-CN" altLang="en-US" dirty="0"/>
              <a:t>，	（维护一个大小为</a:t>
            </a:r>
            <a:r>
              <a:rPr lang="en-US" altLang="zh-CN" dirty="0"/>
              <a:t>(</a:t>
            </a:r>
            <a:r>
              <a:rPr lang="en-US" altLang="zh-CN" dirty="0" err="1"/>
              <a:t>from+size</a:t>
            </a:r>
            <a:r>
              <a:rPr lang="en-US" altLang="zh-CN" dirty="0"/>
              <a:t>)</a:t>
            </a:r>
            <a:r>
              <a:rPr lang="zh-CN" altLang="en-US" dirty="0"/>
              <a:t>的小根堆，这也是不适合做深分页的原因）</a:t>
            </a:r>
            <a:endParaRPr lang="zh-CN" altLang="en-US" dirty="0"/>
          </a:p>
          <a:p>
            <a:r>
              <a:rPr lang="zh-CN" altLang="en-US" dirty="0"/>
              <a:t>		获取字段信息，</a:t>
            </a:r>
            <a:endParaRPr lang="zh-CN" altLang="en-US" dirty="0"/>
          </a:p>
          <a:p>
            <a:r>
              <a:rPr lang="zh-CN" altLang="en-US" dirty="0"/>
              <a:t>		高亮显示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stored fields : </a:t>
            </a:r>
            <a:r>
              <a:rPr lang="zh-CN" altLang="en-US" dirty="0"/>
              <a:t>行式存储</a:t>
            </a:r>
            <a:endParaRPr lang="zh-CN" altLang="en-US" dirty="0"/>
          </a:p>
          <a:p>
            <a:r>
              <a:rPr lang="en-US" altLang="zh-CN" dirty="0" err="1"/>
              <a:t>docvalues</a:t>
            </a:r>
            <a:r>
              <a:rPr lang="en-US" altLang="zh-CN" dirty="0"/>
              <a:t> : </a:t>
            </a:r>
            <a:r>
              <a:rPr lang="zh-CN" altLang="en-US" dirty="0"/>
              <a:t>列式存储 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倒排索引</a:t>
            </a:r>
            <a:r>
              <a:rPr lang="en-US" altLang="zh-CN" dirty="0"/>
              <a:t>: Term --&gt; </a:t>
            </a:r>
            <a:r>
              <a:rPr lang="en-US" altLang="zh-CN" dirty="0" err="1"/>
              <a:t>docIDs</a:t>
            </a:r>
            <a:r>
              <a:rPr lang="en-US" altLang="zh-CN" dirty="0"/>
              <a:t>, </a:t>
            </a:r>
            <a:r>
              <a:rPr lang="en-US" altLang="zh-CN" dirty="0" err="1"/>
              <a:t>freqs</a:t>
            </a:r>
            <a:r>
              <a:rPr lang="en-US" altLang="zh-CN" dirty="0"/>
              <a:t>, positions </a:t>
            </a:r>
            <a:endParaRPr lang="en-US" altLang="zh-CN" dirty="0"/>
          </a:p>
          <a:p>
            <a:r>
              <a:rPr lang="en-US" altLang="zh-CN" dirty="0" err="1"/>
              <a:t>termVector</a:t>
            </a:r>
            <a:r>
              <a:rPr lang="en-US" altLang="zh-CN" dirty="0"/>
              <a:t> : </a:t>
            </a:r>
            <a:r>
              <a:rPr lang="en-US" altLang="zh-CN" dirty="0" err="1"/>
              <a:t>docIDs</a:t>
            </a:r>
            <a:r>
              <a:rPr lang="en-US" altLang="zh-CN" dirty="0"/>
              <a:t> --&gt; term, </a:t>
            </a:r>
            <a:r>
              <a:rPr lang="en-US" altLang="zh-CN" dirty="0" err="1"/>
              <a:t>freq</a:t>
            </a:r>
            <a:r>
              <a:rPr lang="en-US" altLang="zh-CN" dirty="0"/>
              <a:t>, position   </a:t>
            </a:r>
            <a:r>
              <a:rPr lang="zh-CN" altLang="en-US" dirty="0"/>
              <a:t>高亮 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34912" y="254524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PackedIntsVersion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79511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74037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15699" y="254524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95449" y="25452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41824" y="25452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088199" y="254522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BlocksEndMarker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846136" y="1621409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92511" y="1621408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938886" y="1621408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2201578" y="612741"/>
            <a:ext cx="1173220" cy="10086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369323" y="612741"/>
            <a:ext cx="3657600" cy="10086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201578" y="1621406"/>
            <a:ext cx="1637640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DocBases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846136" y="1979625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892511" y="1979624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938886" y="1979624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201578" y="1979622"/>
            <a:ext cx="1637640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StartPointers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992180" y="1621406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992180" y="1979622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113122" y="2714920"/>
            <a:ext cx="117740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4776" y="793907"/>
            <a:ext cx="207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fdx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全部加载在内存中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9328036" y="701574"/>
            <a:ext cx="2809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实际在磁盘上的存储单元是</a:t>
            </a:r>
            <a:r>
              <a:rPr lang="en-US" altLang="zh-CN" sz="1400" dirty="0"/>
              <a:t>chunk</a:t>
            </a:r>
            <a:r>
              <a:rPr lang="zh-CN" altLang="en-US" sz="1400" dirty="0"/>
              <a:t>，</a:t>
            </a:r>
            <a:endParaRPr lang="en-US" altLang="zh-CN" sz="1400" dirty="0"/>
          </a:p>
          <a:p>
            <a:r>
              <a:rPr lang="en-US" altLang="zh-CN" sz="1400" dirty="0"/>
              <a:t>Block</a:t>
            </a:r>
            <a:r>
              <a:rPr lang="zh-CN" altLang="en-US" sz="1400" dirty="0"/>
              <a:t>是为了将一批</a:t>
            </a:r>
            <a:r>
              <a:rPr lang="en-US" altLang="zh-CN" sz="1400" dirty="0"/>
              <a:t>chunk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docID</a:t>
            </a:r>
            <a:r>
              <a:rPr lang="zh-CN" altLang="en-US" sz="1400" dirty="0"/>
              <a:t>和指针放在一起进行整数压缩</a:t>
            </a:r>
            <a:endParaRPr lang="zh-CN" altLang="en-US" sz="1400" dirty="0"/>
          </a:p>
        </p:txBody>
      </p:sp>
      <p:sp>
        <p:nvSpPr>
          <p:cNvPr id="35" name="矩形 34"/>
          <p:cNvSpPr/>
          <p:nvPr/>
        </p:nvSpPr>
        <p:spPr>
          <a:xfrm>
            <a:off x="1885361" y="3271105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Header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029960" y="327110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024486" y="3271103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066148" y="327110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645898" y="3271104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687560" y="3266686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Footer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endCxn id="36" idx="0"/>
          </p:cNvCxnSpPr>
          <p:nvPr/>
        </p:nvCxnSpPr>
        <p:spPr>
          <a:xfrm>
            <a:off x="4147794" y="2337841"/>
            <a:ext cx="405354" cy="933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213021" y="2337841"/>
            <a:ext cx="405354" cy="933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8" idx="2"/>
            <a:endCxn id="39" idx="0"/>
          </p:cNvCxnSpPr>
          <p:nvPr/>
        </p:nvCxnSpPr>
        <p:spPr>
          <a:xfrm flipH="1">
            <a:off x="7169086" y="2337841"/>
            <a:ext cx="346282" cy="9332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8088198" y="1646626"/>
            <a:ext cx="3497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Chunk</a:t>
            </a:r>
            <a:r>
              <a:rPr lang="zh-CN" altLang="en-US" sz="1400" dirty="0"/>
              <a:t>中第一个文档的</a:t>
            </a:r>
            <a:r>
              <a:rPr lang="en-US" altLang="zh-CN" sz="1400" dirty="0" err="1"/>
              <a:t>docID</a:t>
            </a:r>
            <a:r>
              <a:rPr lang="en-US" altLang="zh-CN" sz="1400" dirty="0"/>
              <a:t>(</a:t>
            </a:r>
            <a:r>
              <a:rPr lang="zh-CN" altLang="en-US" sz="1400" dirty="0"/>
              <a:t>二分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8090097" y="2004842"/>
            <a:ext cx="2809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Chunk</a:t>
            </a:r>
            <a:r>
              <a:rPr lang="zh-CN" altLang="en-US" sz="1400" dirty="0"/>
              <a:t>在磁盘上的位置</a:t>
            </a:r>
            <a:endParaRPr lang="zh-CN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2485531" y="4298622"/>
            <a:ext cx="1366884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ChunkDocs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859334" y="4298621"/>
            <a:ext cx="1759041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DocFieldCounts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31574" y="4298619"/>
            <a:ext cx="1367523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DocLengths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1274605" y="4298619"/>
            <a:ext cx="120400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DocBase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7012296" y="4298619"/>
            <a:ext cx="1940022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CompressedDocs</a:t>
            </a:r>
            <a:endParaRPr lang="zh-CN" altLang="en-US" dirty="0"/>
          </a:p>
        </p:txBody>
      </p:sp>
      <p:cxnSp>
        <p:nvCxnSpPr>
          <p:cNvPr id="66" name="直接连接符 65"/>
          <p:cNvCxnSpPr/>
          <p:nvPr/>
        </p:nvCxnSpPr>
        <p:spPr>
          <a:xfrm>
            <a:off x="7041824" y="4637989"/>
            <a:ext cx="722922" cy="4996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024486" y="3648179"/>
            <a:ext cx="3927832" cy="6548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7729982" y="513761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8724508" y="513761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9766170" y="5137613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345920" y="5137612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cxnSp>
        <p:nvCxnSpPr>
          <p:cNvPr id="79" name="直接连接符 78"/>
          <p:cNvCxnSpPr/>
          <p:nvPr/>
        </p:nvCxnSpPr>
        <p:spPr>
          <a:xfrm>
            <a:off x="8927540" y="4637989"/>
            <a:ext cx="2460042" cy="4996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1269892" y="3624905"/>
            <a:ext cx="2755355" cy="6781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5698070" y="6033755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Value2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3671310" y="6043179"/>
            <a:ext cx="217464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FieldNumAndType2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6718371" y="6033754"/>
            <a:ext cx="79699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618017" y="6043182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Value1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518348" y="6043179"/>
            <a:ext cx="2174647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FieldNumAndType1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7533922" y="6043179"/>
            <a:ext cx="2415998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FieldNumAndTypeN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9793708" y="6043179"/>
            <a:ext cx="1046375" cy="358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ValueN</a:t>
            </a:r>
            <a:endParaRPr lang="zh-CN" altLang="en-US" dirty="0"/>
          </a:p>
        </p:txBody>
      </p:sp>
      <p:cxnSp>
        <p:nvCxnSpPr>
          <p:cNvPr id="104" name="直接连接符 103"/>
          <p:cNvCxnSpPr/>
          <p:nvPr/>
        </p:nvCxnSpPr>
        <p:spPr>
          <a:xfrm flipV="1">
            <a:off x="518348" y="5472564"/>
            <a:ext cx="7211634" cy="6030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 flipV="1">
            <a:off x="8743061" y="5495831"/>
            <a:ext cx="2060720" cy="5797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45223" y="322867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fdt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  <a:endParaRPr lang="zh-CN" altLang="en-US" dirty="0"/>
          </a:p>
        </p:txBody>
      </p:sp>
      <p:sp>
        <p:nvSpPr>
          <p:cNvPr id="124" name="左大括号 123"/>
          <p:cNvSpPr/>
          <p:nvPr/>
        </p:nvSpPr>
        <p:spPr>
          <a:xfrm>
            <a:off x="9096866" y="3875005"/>
            <a:ext cx="231170" cy="6548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9294412" y="3713912"/>
            <a:ext cx="199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BEST_SPEED</a:t>
            </a:r>
            <a:endParaRPr lang="zh-CN" altLang="en-US" dirty="0"/>
          </a:p>
        </p:txBody>
      </p:sp>
      <p:sp>
        <p:nvSpPr>
          <p:cNvPr id="130" name="文本框 129"/>
          <p:cNvSpPr txBox="1"/>
          <p:nvPr/>
        </p:nvSpPr>
        <p:spPr>
          <a:xfrm>
            <a:off x="9306723" y="4345197"/>
            <a:ext cx="238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BEST_COMPRESSION</a:t>
            </a:r>
            <a:endParaRPr lang="zh-CN" altLang="en-US" dirty="0"/>
          </a:p>
        </p:txBody>
      </p:sp>
      <p:sp>
        <p:nvSpPr>
          <p:cNvPr id="132" name="文本框 131"/>
          <p:cNvSpPr txBox="1"/>
          <p:nvPr/>
        </p:nvSpPr>
        <p:spPr>
          <a:xfrm>
            <a:off x="3763139" y="505192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每个</a:t>
            </a:r>
            <a:r>
              <a:rPr lang="en-US" altLang="zh-CN" dirty="0"/>
              <a:t>doc</a:t>
            </a:r>
            <a:r>
              <a:rPr lang="zh-CN" altLang="en-US" dirty="0"/>
              <a:t>的长度</a:t>
            </a:r>
            <a:endParaRPr lang="zh-CN" altLang="en-US" dirty="0"/>
          </a:p>
        </p:txBody>
      </p:sp>
      <p:cxnSp>
        <p:nvCxnSpPr>
          <p:cNvPr id="133" name="直接连接符 132"/>
          <p:cNvCxnSpPr>
            <a:stCxn id="57" idx="2"/>
            <a:endCxn id="132" idx="0"/>
          </p:cNvCxnSpPr>
          <p:nvPr/>
        </p:nvCxnSpPr>
        <p:spPr>
          <a:xfrm flipH="1">
            <a:off x="4617700" y="4656838"/>
            <a:ext cx="1697636" cy="39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根据文档</a:t>
            </a:r>
            <a:r>
              <a:rPr lang="en-US" altLang="zh-CN" dirty="0"/>
              <a:t>id</a:t>
            </a:r>
            <a:r>
              <a:rPr lang="zh-CN" altLang="en-US" dirty="0"/>
              <a:t>，获取文档所有的字段信息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根据文档</a:t>
            </a:r>
            <a:r>
              <a:rPr lang="en-US" altLang="zh-CN" dirty="0"/>
              <a:t>id</a:t>
            </a:r>
            <a:r>
              <a:rPr lang="zh-CN" altLang="en-US" dirty="0"/>
              <a:t>在</a:t>
            </a:r>
            <a:r>
              <a:rPr lang="en-US" altLang="zh-CN" dirty="0" err="1"/>
              <a:t>DocBases</a:t>
            </a:r>
            <a:r>
              <a:rPr lang="zh-CN" altLang="en-US" dirty="0"/>
              <a:t>数组中进行二分查找，确定</a:t>
            </a:r>
            <a:r>
              <a:rPr lang="en-US" altLang="zh-CN" dirty="0"/>
              <a:t>chunk</a:t>
            </a:r>
            <a:r>
              <a:rPr lang="zh-CN" altLang="en-US" dirty="0"/>
              <a:t>下标：</a:t>
            </a:r>
            <a:r>
              <a:rPr lang="en-US" altLang="zh-CN" dirty="0" err="1"/>
              <a:t>chunkIndex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获取</a:t>
            </a:r>
            <a:r>
              <a:rPr lang="en-US" altLang="zh-CN" dirty="0"/>
              <a:t>chunk</a:t>
            </a:r>
            <a:r>
              <a:rPr lang="zh-CN" altLang="en-US" dirty="0"/>
              <a:t>在磁盘上的位置</a:t>
            </a:r>
            <a:r>
              <a:rPr lang="en-US" altLang="zh-CN" dirty="0" err="1"/>
              <a:t>StartPointers</a:t>
            </a:r>
            <a:r>
              <a:rPr lang="en-US" altLang="zh-CN" dirty="0"/>
              <a:t>[</a:t>
            </a:r>
            <a:r>
              <a:rPr lang="en-US" altLang="zh-CN" dirty="0" err="1"/>
              <a:t>chunkIndex</a:t>
            </a:r>
            <a:r>
              <a:rPr lang="en-US" altLang="zh-CN" dirty="0"/>
              <a:t>]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从磁盘读取</a:t>
            </a:r>
            <a:r>
              <a:rPr lang="en-US" altLang="zh-CN" dirty="0"/>
              <a:t>chunk</a:t>
            </a:r>
            <a:r>
              <a:rPr lang="zh-CN" altLang="en-US" dirty="0"/>
              <a:t>头部信息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根据</a:t>
            </a:r>
            <a:r>
              <a:rPr lang="en-US" altLang="zh-CN" dirty="0" err="1"/>
              <a:t>DocLengths</a:t>
            </a:r>
            <a:r>
              <a:rPr lang="zh-CN" altLang="en-US" dirty="0"/>
              <a:t>数组确定要读取的</a:t>
            </a:r>
            <a:r>
              <a:rPr lang="en-US" altLang="zh-CN" dirty="0"/>
              <a:t>doc</a:t>
            </a:r>
            <a:r>
              <a:rPr lang="zh-CN" altLang="en-US" dirty="0"/>
              <a:t>的偏移量</a:t>
            </a:r>
            <a:r>
              <a:rPr lang="en-US" altLang="zh-CN" dirty="0"/>
              <a:t>offset</a:t>
            </a:r>
            <a:r>
              <a:rPr lang="zh-CN" altLang="en-US" dirty="0"/>
              <a:t>和长度</a:t>
            </a:r>
            <a:r>
              <a:rPr lang="en-US" altLang="zh-CN" dirty="0"/>
              <a:t>length 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解压</a:t>
            </a:r>
            <a:r>
              <a:rPr lang="en-US" altLang="zh-CN" dirty="0"/>
              <a:t>(offset, </a:t>
            </a:r>
            <a:r>
              <a:rPr lang="en-US" altLang="zh-CN" dirty="0" err="1"/>
              <a:t>offset+length</a:t>
            </a:r>
            <a:r>
              <a:rPr lang="en-US" altLang="zh-CN" dirty="0"/>
              <a:t>)</a:t>
            </a:r>
            <a:r>
              <a:rPr lang="zh-CN" altLang="en-US" dirty="0"/>
              <a:t>区域的数据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提取所需要的字段信息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Term Vector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2" name="直接连接符 31"/>
          <p:cNvCxnSpPr/>
          <p:nvPr/>
        </p:nvCxnSpPr>
        <p:spPr>
          <a:xfrm>
            <a:off x="209007" y="378120"/>
            <a:ext cx="117740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894886" y="602226"/>
            <a:ext cx="2139886" cy="3582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Header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039485" y="602226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034011" y="602226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075673" y="602226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655423" y="602226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Chunk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697085" y="602226"/>
            <a:ext cx="2412426" cy="3582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Footer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2990" y="1413121"/>
            <a:ext cx="1046375" cy="358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DocBase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327785" y="1412875"/>
            <a:ext cx="136398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ChunkDocs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691765" y="1412875"/>
            <a:ext cx="134366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NumFields 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4034790" y="1412875"/>
            <a:ext cx="134366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FieldNums 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5311775" y="1412875"/>
            <a:ext cx="154495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FieldNumOffs 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6856730" y="1412875"/>
            <a:ext cx="84518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Flags 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3730625" y="2551430"/>
            <a:ext cx="130746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NumTerms 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5038090" y="2551430"/>
            <a:ext cx="149796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TermLengths 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6536055" y="2551430"/>
            <a:ext cx="128460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TermFreqs 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7820660" y="2551430"/>
            <a:ext cx="1104900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Positions 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8925560" y="2551430"/>
            <a:ext cx="134302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StartOffsets 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10268585" y="2551430"/>
            <a:ext cx="101790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Lengths 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11286490" y="2551430"/>
            <a:ext cx="845185" cy="358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......</a:t>
            </a:r>
            <a:endParaRPr lang="en-US" altLang="zh-CN" dirty="0"/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307975" y="966470"/>
            <a:ext cx="3726180" cy="434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009515" y="947420"/>
            <a:ext cx="2702560" cy="4540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0" idx="3"/>
            <a:endCxn id="12" idx="1"/>
          </p:cNvCxnSpPr>
          <p:nvPr/>
        </p:nvCxnSpPr>
        <p:spPr>
          <a:xfrm flipH="1">
            <a:off x="3730625" y="1591945"/>
            <a:ext cx="3971290" cy="1138555"/>
          </a:xfrm>
          <a:prstGeom prst="curvedConnector5">
            <a:avLst>
              <a:gd name="adj1" fmla="val -5996"/>
              <a:gd name="adj2" fmla="val 50028"/>
              <a:gd name="adj3" fmla="val 105996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68045" y="4441825"/>
            <a:ext cx="7828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docID --&gt; Map&lt;fieldName, Map&lt;Term, &gt;&gt;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7960"/>
            <a:ext cx="10515600" cy="5901690"/>
          </a:xfrm>
        </p:spPr>
        <p:txBody>
          <a:bodyPr/>
          <a:p>
            <a:r>
              <a:rPr lang="en-US" altLang="zh-CN" sz="2000" dirty="0">
                <a:sym typeface="+mn-ea"/>
              </a:rPr>
              <a:t>DocBase : chunk</a:t>
            </a:r>
            <a:r>
              <a:rPr lang="zh-CN" altLang="en-US" sz="2000" dirty="0">
                <a:sym typeface="+mn-ea"/>
              </a:rPr>
              <a:t>中第一个文档的</a:t>
            </a:r>
            <a:r>
              <a:rPr lang="en-US" altLang="zh-CN" sz="2000" dirty="0">
                <a:sym typeface="+mn-ea"/>
              </a:rPr>
              <a:t>ID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ChunkDocs : chunk</a:t>
            </a:r>
            <a:r>
              <a:rPr lang="zh-CN" altLang="en-US" sz="2000" dirty="0">
                <a:sym typeface="+mn-ea"/>
              </a:rPr>
              <a:t>中的文档总数</a:t>
            </a:r>
            <a:endParaRPr lang="zh-CN" altLang="en-US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NumFields </a:t>
            </a:r>
            <a:r>
              <a:rPr lang="en-US" altLang="zh-CN" sz="2000" dirty="0">
                <a:sym typeface="+mn-ea"/>
              </a:rPr>
              <a:t>: </a:t>
            </a:r>
            <a:r>
              <a:rPr lang="zh-CN" altLang="en-US" sz="2000" dirty="0">
                <a:sym typeface="+mn-ea"/>
              </a:rPr>
              <a:t>每个文档的字段数</a:t>
            </a:r>
            <a:endParaRPr lang="zh-CN" altLang="en-US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FieldNums </a:t>
            </a:r>
            <a:r>
              <a:rPr lang="en-US" altLang="zh-CN" sz="2000" dirty="0">
                <a:sym typeface="+mn-ea"/>
              </a:rPr>
              <a:t>:  </a:t>
            </a:r>
            <a:r>
              <a:rPr lang="zh-CN" altLang="en-US" sz="2000" dirty="0">
                <a:sym typeface="+mn-ea"/>
              </a:rPr>
              <a:t>每个文档的字段编号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FieldNumOffs : </a:t>
            </a:r>
            <a:r>
              <a:rPr lang="zh-CN" altLang="en-US" sz="2000" dirty="0">
                <a:sym typeface="+mn-ea"/>
              </a:rPr>
              <a:t>每个字段的偏移位置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Flags : </a:t>
            </a:r>
            <a:r>
              <a:rPr lang="zh-CN" altLang="en-US" sz="2000" dirty="0">
                <a:sym typeface="+mn-ea"/>
              </a:rPr>
              <a:t>标识位。是否存储</a:t>
            </a:r>
            <a:r>
              <a:rPr lang="en-US" altLang="zh-CN" sz="2000" dirty="0">
                <a:sym typeface="+mn-ea"/>
              </a:rPr>
              <a:t>positions, offsets </a:t>
            </a:r>
            <a:r>
              <a:rPr lang="zh-CN" altLang="en-US" sz="2000" dirty="0">
                <a:sym typeface="+mn-ea"/>
              </a:rPr>
              <a:t>和 </a:t>
            </a:r>
            <a:r>
              <a:rPr lang="en-US" altLang="zh-CN" sz="2000" dirty="0">
                <a:sym typeface="+mn-ea"/>
              </a:rPr>
              <a:t>paloads</a:t>
            </a:r>
            <a:endParaRPr lang="en-US" altLang="zh-CN" sz="2000" dirty="0">
              <a:sym typeface="+mn-ea"/>
            </a:endParaRPr>
          </a:p>
          <a:p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NumTerms : </a:t>
            </a:r>
            <a:r>
              <a:rPr lang="zh-CN" altLang="en-US" sz="2000" dirty="0">
                <a:sym typeface="+mn-ea"/>
              </a:rPr>
              <a:t>每一个文档每一个字段的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数目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TermLengths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的长度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TermFreqs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的词频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Positions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的位置信息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StartOffsets : 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的起始偏移量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Lengths : </a:t>
            </a:r>
            <a:r>
              <a:rPr lang="zh-CN" altLang="en-US" sz="2000" dirty="0">
                <a:sym typeface="+mn-ea"/>
              </a:rPr>
              <a:t>每个</a:t>
            </a:r>
            <a:r>
              <a:rPr lang="en-US" altLang="zh-CN" sz="2000" dirty="0">
                <a:sym typeface="+mn-ea"/>
              </a:rPr>
              <a:t>Term</a:t>
            </a:r>
            <a:r>
              <a:rPr lang="zh-CN" altLang="en-US" sz="2000" dirty="0">
                <a:sym typeface="+mn-ea"/>
              </a:rPr>
              <a:t>的偏移长度 </a:t>
            </a: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Dictionary &amp; Postings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9587" y="1528762"/>
            <a:ext cx="3552825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84425" y="4254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Header</a:t>
            </a:r>
            <a:endParaRPr lang="en-US" altLang="zh-CN" dirty="0" err="1"/>
          </a:p>
        </p:txBody>
      </p:sp>
      <p:sp>
        <p:nvSpPr>
          <p:cNvPr id="5" name="矩形 4"/>
          <p:cNvSpPr/>
          <p:nvPr/>
        </p:nvSpPr>
        <p:spPr>
          <a:xfrm>
            <a:off x="3388995" y="42545"/>
            <a:ext cx="121856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FSTIndex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607560" y="42545"/>
            <a:ext cx="125857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FSTIndex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5865914" y="4254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45885" y="42545"/>
            <a:ext cx="12109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FSTIndex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7656830" y="42545"/>
            <a:ext cx="165671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IndexStartFPs</a:t>
            </a:r>
            <a:endParaRPr lang="en-US" altLang="zh-CN" dirty="0" err="1"/>
          </a:p>
        </p:txBody>
      </p:sp>
      <p:sp>
        <p:nvSpPr>
          <p:cNvPr id="11" name="矩形 10"/>
          <p:cNvSpPr/>
          <p:nvPr/>
        </p:nvSpPr>
        <p:spPr>
          <a:xfrm>
            <a:off x="9313545" y="4254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Footer</a:t>
            </a:r>
            <a:endParaRPr lang="en-US" altLang="zh-CN" dirty="0" err="1"/>
          </a:p>
        </p:txBody>
      </p:sp>
      <p:sp>
        <p:nvSpPr>
          <p:cNvPr id="12" name="椭圆 11"/>
          <p:cNvSpPr/>
          <p:nvPr/>
        </p:nvSpPr>
        <p:spPr>
          <a:xfrm>
            <a:off x="3388995" y="70040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2948305" y="132905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3893185" y="1329055"/>
            <a:ext cx="468003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3788418" y="1993900"/>
            <a:ext cx="467995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7" name="椭圆 16"/>
          <p:cNvSpPr/>
          <p:nvPr/>
        </p:nvSpPr>
        <p:spPr>
          <a:xfrm>
            <a:off x="4827278" y="1993900"/>
            <a:ext cx="467995" cy="468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</a:t>
            </a:r>
            <a:endParaRPr lang="en-US" altLang="zh-CN"/>
          </a:p>
        </p:txBody>
      </p:sp>
      <p:cxnSp>
        <p:nvCxnSpPr>
          <p:cNvPr id="18" name="直接连接符 17"/>
          <p:cNvCxnSpPr>
            <a:stCxn id="5" idx="2"/>
            <a:endCxn id="12" idx="0"/>
          </p:cNvCxnSpPr>
          <p:nvPr/>
        </p:nvCxnSpPr>
        <p:spPr>
          <a:xfrm flipH="1">
            <a:off x="3623310" y="400685"/>
            <a:ext cx="375285" cy="299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2" idx="3"/>
            <a:endCxn id="13" idx="0"/>
          </p:cNvCxnSpPr>
          <p:nvPr/>
        </p:nvCxnSpPr>
        <p:spPr>
          <a:xfrm flipH="1">
            <a:off x="3182620" y="1099820"/>
            <a:ext cx="274955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5"/>
            <a:endCxn id="14" idx="0"/>
          </p:cNvCxnSpPr>
          <p:nvPr/>
        </p:nvCxnSpPr>
        <p:spPr>
          <a:xfrm>
            <a:off x="3788410" y="1099820"/>
            <a:ext cx="339090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4" idx="4"/>
            <a:endCxn id="16" idx="0"/>
          </p:cNvCxnSpPr>
          <p:nvPr/>
        </p:nvCxnSpPr>
        <p:spPr>
          <a:xfrm flipH="1">
            <a:off x="4022725" y="1797050"/>
            <a:ext cx="104775" cy="196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4" idx="6"/>
            <a:endCxn id="17" idx="0"/>
          </p:cNvCxnSpPr>
          <p:nvPr/>
        </p:nvCxnSpPr>
        <p:spPr>
          <a:xfrm>
            <a:off x="4361180" y="1563370"/>
            <a:ext cx="700405" cy="43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03036" y="340517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.tip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全部加载在内存中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356235" y="2639060"/>
            <a:ext cx="1164209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033270" y="282257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Header</a:t>
            </a:r>
            <a:endParaRPr lang="en-US" altLang="zh-CN" dirty="0" err="1"/>
          </a:p>
        </p:txBody>
      </p:sp>
      <p:sp>
        <p:nvSpPr>
          <p:cNvPr id="28" name="矩形 27"/>
          <p:cNvSpPr/>
          <p:nvPr/>
        </p:nvSpPr>
        <p:spPr>
          <a:xfrm>
            <a:off x="3037840" y="2822575"/>
            <a:ext cx="121856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29" name="矩形 28"/>
          <p:cNvSpPr/>
          <p:nvPr/>
        </p:nvSpPr>
        <p:spPr>
          <a:xfrm>
            <a:off x="4256405" y="2822575"/>
            <a:ext cx="125857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30" name="矩形 29"/>
          <p:cNvSpPr/>
          <p:nvPr/>
        </p:nvSpPr>
        <p:spPr>
          <a:xfrm>
            <a:off x="5514759" y="2822575"/>
            <a:ext cx="579750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94730" y="2822575"/>
            <a:ext cx="12109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</a:t>
            </a:r>
            <a:endParaRPr lang="en-US" altLang="zh-CN" dirty="0"/>
          </a:p>
        </p:txBody>
      </p:sp>
      <p:sp>
        <p:nvSpPr>
          <p:cNvPr id="34" name="矩形 33"/>
          <p:cNvSpPr/>
          <p:nvPr/>
        </p:nvSpPr>
        <p:spPr>
          <a:xfrm>
            <a:off x="7305675" y="2822575"/>
            <a:ext cx="1000125" cy="358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Footer</a:t>
            </a:r>
            <a:endParaRPr lang="en-US" altLang="zh-CN" dirty="0" err="1"/>
          </a:p>
        </p:txBody>
      </p:sp>
      <p:cxnSp>
        <p:nvCxnSpPr>
          <p:cNvPr id="35" name="曲线连接符 34"/>
          <p:cNvCxnSpPr>
            <a:stCxn id="13" idx="4"/>
            <a:endCxn id="28" idx="0"/>
          </p:cNvCxnSpPr>
          <p:nvPr/>
        </p:nvCxnSpPr>
        <p:spPr>
          <a:xfrm rot="5400000" flipV="1">
            <a:off x="2902585" y="2077085"/>
            <a:ext cx="1025525" cy="46482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16" idx="4"/>
            <a:endCxn id="29" idx="0"/>
          </p:cNvCxnSpPr>
          <p:nvPr/>
        </p:nvCxnSpPr>
        <p:spPr>
          <a:xfrm rot="5400000" flipV="1">
            <a:off x="4273550" y="2210435"/>
            <a:ext cx="360680" cy="862965"/>
          </a:xfrm>
          <a:prstGeom prst="curvedConnector3">
            <a:avLst>
              <a:gd name="adj1" fmla="val 4991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17" idx="4"/>
            <a:endCxn id="31" idx="0"/>
          </p:cNvCxnSpPr>
          <p:nvPr/>
        </p:nvCxnSpPr>
        <p:spPr>
          <a:xfrm rot="5400000" flipV="1">
            <a:off x="5700395" y="1822450"/>
            <a:ext cx="360680" cy="1638935"/>
          </a:xfrm>
          <a:prstGeom prst="curvedConnector3">
            <a:avLst>
              <a:gd name="adj1" fmla="val 49912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607726" y="612297"/>
            <a:ext cx="17208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FST: </a:t>
            </a:r>
            <a:r>
              <a:rPr lang="zh-CN" altLang="en-US" sz="1200" dirty="0"/>
              <a:t>有限状态转换器</a:t>
            </a:r>
            <a:br>
              <a:rPr lang="zh-CN" altLang="en-US" sz="1200" dirty="0"/>
            </a:br>
            <a:r>
              <a:rPr lang="zh-CN" altLang="en-US" sz="1200" dirty="0"/>
              <a:t>结构上类似于字典树</a:t>
            </a:r>
            <a:br>
              <a:rPr lang="zh-CN" altLang="en-US" sz="1200" dirty="0"/>
            </a:br>
            <a:r>
              <a:rPr lang="zh-CN" altLang="en-US" sz="1200" dirty="0"/>
              <a:t>功能上类似于</a:t>
            </a:r>
            <a:r>
              <a:rPr lang="en-US" altLang="zh-CN" sz="1200" dirty="0"/>
              <a:t>HashMap</a:t>
            </a:r>
            <a:br>
              <a:rPr lang="en-US" altLang="zh-CN" sz="1200" dirty="0"/>
            </a:br>
            <a:r>
              <a:rPr lang="zh-CN" altLang="en-US" sz="1200" dirty="0"/>
              <a:t>节省内存，前缀匹配</a:t>
            </a:r>
            <a:endParaRPr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2223135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  <a:endParaRPr lang="en-US" altLang="zh-CN" dirty="0"/>
          </a:p>
        </p:txBody>
      </p:sp>
      <p:sp>
        <p:nvSpPr>
          <p:cNvPr id="45" name="矩形 44"/>
          <p:cNvSpPr/>
          <p:nvPr/>
        </p:nvSpPr>
        <p:spPr>
          <a:xfrm>
            <a:off x="1421765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  <a:endParaRPr lang="en-US" altLang="zh-CN" dirty="0"/>
          </a:p>
        </p:txBody>
      </p:sp>
      <p:sp>
        <p:nvSpPr>
          <p:cNvPr id="46" name="矩形 45"/>
          <p:cNvSpPr/>
          <p:nvPr/>
        </p:nvSpPr>
        <p:spPr>
          <a:xfrm>
            <a:off x="621030" y="3700145"/>
            <a:ext cx="80200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Suffix</a:t>
            </a:r>
            <a:endParaRPr lang="en-US" altLang="zh-CN" dirty="0"/>
          </a:p>
        </p:txBody>
      </p:sp>
      <p:sp>
        <p:nvSpPr>
          <p:cNvPr id="47" name="矩形 46"/>
          <p:cNvSpPr/>
          <p:nvPr/>
        </p:nvSpPr>
        <p:spPr>
          <a:xfrm>
            <a:off x="3025140" y="3700145"/>
            <a:ext cx="400685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49885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  <a:endParaRPr lang="en-US" altLang="zh-CN" dirty="0"/>
          </a:p>
        </p:txBody>
      </p:sp>
      <p:sp>
        <p:nvSpPr>
          <p:cNvPr id="50" name="矩形 49"/>
          <p:cNvSpPr/>
          <p:nvPr/>
        </p:nvSpPr>
        <p:spPr>
          <a:xfrm>
            <a:off x="416306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  <a:endParaRPr lang="en-US" altLang="zh-CN" dirty="0"/>
          </a:p>
        </p:txBody>
      </p:sp>
      <p:sp>
        <p:nvSpPr>
          <p:cNvPr id="51" name="矩形 50"/>
          <p:cNvSpPr/>
          <p:nvPr/>
        </p:nvSpPr>
        <p:spPr>
          <a:xfrm>
            <a:off x="4827270" y="3700145"/>
            <a:ext cx="664210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</a:t>
            </a:r>
            <a:endParaRPr lang="en-US" altLang="zh-CN" dirty="0"/>
          </a:p>
        </p:txBody>
      </p:sp>
      <p:sp>
        <p:nvSpPr>
          <p:cNvPr id="52" name="矩形 51"/>
          <p:cNvSpPr/>
          <p:nvPr/>
        </p:nvSpPr>
        <p:spPr>
          <a:xfrm>
            <a:off x="5506720" y="3700145"/>
            <a:ext cx="400685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907405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  <a:endParaRPr lang="en-US" altLang="zh-CN" dirty="0"/>
          </a:p>
        </p:txBody>
      </p:sp>
      <p:sp>
        <p:nvSpPr>
          <p:cNvPr id="54" name="矩形 53"/>
          <p:cNvSpPr/>
          <p:nvPr/>
        </p:nvSpPr>
        <p:spPr>
          <a:xfrm>
            <a:off x="6660515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  <a:endParaRPr lang="en-US" altLang="zh-CN" dirty="0"/>
          </a:p>
        </p:txBody>
      </p:sp>
      <p:sp>
        <p:nvSpPr>
          <p:cNvPr id="56" name="矩形 55"/>
          <p:cNvSpPr/>
          <p:nvPr/>
        </p:nvSpPr>
        <p:spPr>
          <a:xfrm>
            <a:off x="7346950" y="3700145"/>
            <a:ext cx="748030" cy="367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</a:t>
            </a:r>
            <a:endParaRPr lang="en-US" altLang="zh-CN" dirty="0"/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617220" y="3167380"/>
            <a:ext cx="5511800" cy="5410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7316470" y="3187065"/>
            <a:ext cx="781685" cy="4826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17219" y="6158863"/>
            <a:ext cx="2331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一个</a:t>
            </a:r>
            <a:r>
              <a:rPr lang="en-US" altLang="zh-CN" sz="1200" dirty="0"/>
              <a:t>block</a:t>
            </a:r>
            <a:r>
              <a:rPr lang="zh-CN" altLang="en-US" sz="1200" dirty="0"/>
              <a:t>中</a:t>
            </a:r>
            <a:r>
              <a:rPr lang="en-US" altLang="zh-CN" sz="1200" dirty="0"/>
              <a:t>25-48</a:t>
            </a:r>
            <a:r>
              <a:rPr lang="zh-CN" altLang="en-US" sz="1200" dirty="0"/>
              <a:t>个</a:t>
            </a:r>
            <a:r>
              <a:rPr lang="en-US" altLang="zh-CN" sz="1200" dirty="0"/>
              <a:t>term</a:t>
            </a:r>
            <a:endParaRPr lang="en-US" altLang="zh-CN" sz="12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06475" y="4236719"/>
          <a:ext cx="445479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134"/>
                <a:gridCol w="1099542"/>
                <a:gridCol w="20131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suffix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docFreq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postingsPointer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end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指向倒排表的指针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trike="sngStrike" dirty="0"/>
                        <a:t>app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lication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文本框 47"/>
          <p:cNvSpPr txBox="1"/>
          <p:nvPr/>
        </p:nvSpPr>
        <p:spPr>
          <a:xfrm>
            <a:off x="165307" y="2706830"/>
            <a:ext cx="114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</a:t>
            </a:r>
            <a:r>
              <a:rPr lang="en-US" altLang="zh-CN" dirty="0" err="1"/>
              <a:t>tim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10911948" y="2706830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.doc</a:t>
            </a:r>
            <a:r>
              <a:rPr lang="zh-CN" altLang="en-US" dirty="0"/>
              <a:t>文件  </a:t>
            </a:r>
            <a:endParaRPr lang="en-US" altLang="zh-CN" dirty="0"/>
          </a:p>
          <a:p>
            <a:r>
              <a:rPr lang="zh-CN" altLang="en-US" dirty="0"/>
              <a:t>在磁盘上</a:t>
            </a:r>
            <a:endParaRPr lang="zh-CN" altLang="en-US" dirty="0"/>
          </a:p>
        </p:txBody>
      </p:sp>
      <p:cxnSp>
        <p:nvCxnSpPr>
          <p:cNvPr id="59" name="直接连接符 58"/>
          <p:cNvCxnSpPr/>
          <p:nvPr/>
        </p:nvCxnSpPr>
        <p:spPr>
          <a:xfrm flipV="1">
            <a:off x="5260022" y="2639060"/>
            <a:ext cx="3989689" cy="421894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939869" y="6435862"/>
            <a:ext cx="1098749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skipdatas</a:t>
            </a:r>
            <a:endParaRPr lang="en-US" altLang="zh-CN" dirty="0"/>
          </a:p>
        </p:txBody>
      </p:sp>
      <p:sp>
        <p:nvSpPr>
          <p:cNvPr id="61" name="矩形 60"/>
          <p:cNvSpPr/>
          <p:nvPr/>
        </p:nvSpPr>
        <p:spPr>
          <a:xfrm>
            <a:off x="7211524" y="6435862"/>
            <a:ext cx="7283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freqs</a:t>
            </a:r>
            <a:endParaRPr lang="en-US" altLang="zh-CN" dirty="0"/>
          </a:p>
        </p:txBody>
      </p:sp>
      <p:sp>
        <p:nvSpPr>
          <p:cNvPr id="62" name="矩形 61"/>
          <p:cNvSpPr/>
          <p:nvPr/>
        </p:nvSpPr>
        <p:spPr>
          <a:xfrm>
            <a:off x="6217751" y="6435862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docids</a:t>
            </a:r>
            <a:endParaRPr lang="en-US" altLang="zh-CN" dirty="0"/>
          </a:p>
        </p:txBody>
      </p:sp>
      <p:sp>
        <p:nvSpPr>
          <p:cNvPr id="63" name="矩形 62"/>
          <p:cNvSpPr/>
          <p:nvPr/>
        </p:nvSpPr>
        <p:spPr>
          <a:xfrm>
            <a:off x="9038619" y="6435862"/>
            <a:ext cx="387710" cy="358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...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1092328" y="6435862"/>
            <a:ext cx="1098749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skipdatas</a:t>
            </a:r>
            <a:endParaRPr lang="en-US" altLang="zh-CN" dirty="0"/>
          </a:p>
        </p:txBody>
      </p:sp>
      <p:sp>
        <p:nvSpPr>
          <p:cNvPr id="68" name="矩形 67"/>
          <p:cNvSpPr/>
          <p:nvPr/>
        </p:nvSpPr>
        <p:spPr>
          <a:xfrm>
            <a:off x="10363983" y="6435862"/>
            <a:ext cx="728345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freqs</a:t>
            </a:r>
            <a:endParaRPr lang="en-US" altLang="zh-CN" dirty="0"/>
          </a:p>
        </p:txBody>
      </p:sp>
      <p:sp>
        <p:nvSpPr>
          <p:cNvPr id="69" name="矩形 68"/>
          <p:cNvSpPr/>
          <p:nvPr/>
        </p:nvSpPr>
        <p:spPr>
          <a:xfrm>
            <a:off x="9370210" y="6435862"/>
            <a:ext cx="995044" cy="3581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docids</a:t>
            </a:r>
            <a:endParaRPr lang="en-US" altLang="zh-CN" dirty="0"/>
          </a:p>
        </p:txBody>
      </p:sp>
      <p:cxnSp>
        <p:nvCxnSpPr>
          <p:cNvPr id="70" name="曲线连接符 34"/>
          <p:cNvCxnSpPr/>
          <p:nvPr/>
        </p:nvCxnSpPr>
        <p:spPr>
          <a:xfrm rot="16200000" flipH="1">
            <a:off x="4779702" y="4997814"/>
            <a:ext cx="1687262" cy="118883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曲线连接符 34"/>
          <p:cNvCxnSpPr/>
          <p:nvPr/>
        </p:nvCxnSpPr>
        <p:spPr>
          <a:xfrm>
            <a:off x="4689897" y="5190310"/>
            <a:ext cx="4680313" cy="1217386"/>
          </a:xfrm>
          <a:prstGeom prst="curvedConnector3">
            <a:avLst>
              <a:gd name="adj1" fmla="val 80816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Term</a:t>
            </a:r>
            <a:r>
              <a:rPr lang="zh-CN" altLang="en-US" dirty="0"/>
              <a:t>查找所有匹配的文档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以</a:t>
            </a:r>
            <a:r>
              <a:rPr lang="en-US" altLang="zh-CN" dirty="0"/>
              <a:t>Term(goodsTitle, 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  <a:r>
              <a:rPr lang="en-US" altLang="zh-CN" dirty="0">
                <a:solidFill>
                  <a:schemeClr val="accent6"/>
                </a:solidFill>
              </a:rPr>
              <a:t>le</a:t>
            </a:r>
            <a:r>
              <a:rPr lang="en-US" altLang="zh-CN" dirty="0"/>
              <a:t>)</a:t>
            </a:r>
            <a:r>
              <a:rPr lang="zh-CN" altLang="en-US" dirty="0"/>
              <a:t>为例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找到</a:t>
            </a:r>
            <a:r>
              <a:rPr lang="en-US" altLang="zh-CN" dirty="0"/>
              <a:t>goodsTitle</a:t>
            </a:r>
            <a:r>
              <a:rPr lang="zh-CN" altLang="en-US" dirty="0"/>
              <a:t>字段对应的</a:t>
            </a:r>
            <a:r>
              <a:rPr lang="en-US" altLang="zh-CN" dirty="0"/>
              <a:t>FSTIndex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在</a:t>
            </a:r>
            <a:r>
              <a:rPr lang="en-US" altLang="zh-CN" dirty="0"/>
              <a:t>FST</a:t>
            </a:r>
            <a:r>
              <a:rPr lang="zh-CN" altLang="en-US" dirty="0"/>
              <a:t>中对</a:t>
            </a:r>
            <a:r>
              <a:rPr lang="en-US" altLang="zh-CN" dirty="0"/>
              <a:t>apple</a:t>
            </a:r>
            <a:r>
              <a:rPr lang="zh-CN" altLang="en-US" dirty="0"/>
              <a:t>进行前缀匹配，匹配到</a:t>
            </a:r>
            <a:r>
              <a:rPr lang="en-US" altLang="zh-CN" dirty="0"/>
              <a:t>”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  <a:r>
              <a:rPr lang="en-US" altLang="zh-CN" dirty="0"/>
              <a:t>”</a:t>
            </a:r>
            <a:r>
              <a:rPr lang="zh-CN" altLang="en-US" dirty="0"/>
              <a:t>三个字符</a:t>
            </a:r>
            <a:r>
              <a:rPr lang="en-US" altLang="zh-CN" dirty="0"/>
              <a:t>,</a:t>
            </a:r>
            <a:r>
              <a:rPr lang="zh-CN" altLang="en-US" dirty="0"/>
              <a:t>并获取到对应的</a:t>
            </a:r>
            <a:r>
              <a:rPr lang="en-US" altLang="zh-CN" dirty="0"/>
              <a:t>Block</a:t>
            </a:r>
            <a:r>
              <a:rPr lang="zh-CN" altLang="en-US" dirty="0"/>
              <a:t>在磁盘上的位置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从磁盘读取</a:t>
            </a:r>
            <a:r>
              <a:rPr lang="en-US" altLang="zh-CN" dirty="0"/>
              <a:t>Block</a:t>
            </a:r>
            <a:r>
              <a:rPr lang="zh-CN" altLang="en-US" dirty="0"/>
              <a:t>信息，对剩余的字符</a:t>
            </a:r>
            <a:r>
              <a:rPr lang="en-US" altLang="zh-CN" dirty="0"/>
              <a:t>”</a:t>
            </a:r>
            <a:r>
              <a:rPr lang="en-US" altLang="zh-CN" dirty="0">
                <a:solidFill>
                  <a:schemeClr val="accent6"/>
                </a:solidFill>
              </a:rPr>
              <a:t>le</a:t>
            </a:r>
            <a:r>
              <a:rPr lang="en-US" altLang="zh-CN" dirty="0"/>
              <a:t>”</a:t>
            </a:r>
            <a:r>
              <a:rPr lang="zh-CN" altLang="en-US" dirty="0"/>
              <a:t>进行后缀匹配，匹配完成后获取到倒排表在磁盘的位置信息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TODO: </a:t>
            </a:r>
            <a:r>
              <a:rPr lang="zh-CN" altLang="en-US"/>
              <a:t>倒排表结构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 Values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Stored Fields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2241</Words>
  <Application>WPS 演示</Application>
  <PresentationFormat>宽屏</PresentationFormat>
  <Paragraphs>312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Dictionary &amp; Postings </vt:lpstr>
      <vt:lpstr>PowerPoint 演示文稿</vt:lpstr>
      <vt:lpstr>PowerPoint 演示文稿</vt:lpstr>
      <vt:lpstr>根据Term查找所有匹配的文档id</vt:lpstr>
      <vt:lpstr>TODO: 倒排表结构</vt:lpstr>
      <vt:lpstr>Doc Values </vt:lpstr>
      <vt:lpstr>PowerPoint 演示文稿</vt:lpstr>
      <vt:lpstr>Stored Fields </vt:lpstr>
      <vt:lpstr>PowerPoint 演示文稿</vt:lpstr>
      <vt:lpstr>根据文档id，获取文档所有的字段信息</vt:lpstr>
      <vt:lpstr>Term Vector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 祥</dc:creator>
  <cp:lastModifiedBy>zouxiang</cp:lastModifiedBy>
  <cp:revision>27</cp:revision>
  <dcterms:created xsi:type="dcterms:W3CDTF">2019-08-11T10:36:00Z</dcterms:created>
  <dcterms:modified xsi:type="dcterms:W3CDTF">2019-08-13T10:17:37Z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