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9" r:id="rId4"/>
    <p:sldId id="257" r:id="rId5"/>
    <p:sldId id="271" r:id="rId6"/>
    <p:sldId id="264" r:id="rId7"/>
    <p:sldId id="290" r:id="rId8"/>
    <p:sldId id="289" r:id="rId9"/>
    <p:sldId id="268" r:id="rId10"/>
    <p:sldId id="269" r:id="rId11"/>
    <p:sldId id="291" r:id="rId12"/>
    <p:sldId id="292" r:id="rId13"/>
    <p:sldId id="280" r:id="rId14"/>
    <p:sldId id="293" r:id="rId15"/>
    <p:sldId id="294" r:id="rId16"/>
    <p:sldId id="295" r:id="rId17"/>
    <p:sldId id="263" r:id="rId18"/>
    <p:sldId id="256" r:id="rId19"/>
    <p:sldId id="258" r:id="rId20"/>
    <p:sldId id="270" r:id="rId21"/>
    <p:sldId id="281" r:id="rId22"/>
    <p:sldId id="28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邹 祥" initials="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499" y="197963"/>
            <a:ext cx="114724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目录： </a:t>
            </a:r>
            <a:endParaRPr lang="en-US" altLang="zh-CN" dirty="0"/>
          </a:p>
          <a:p>
            <a:r>
              <a:rPr lang="en-US" altLang="zh-CN" dirty="0"/>
              <a:t>1. Lucene</a:t>
            </a:r>
            <a:r>
              <a:rPr lang="zh-CN" altLang="en-US" dirty="0"/>
              <a:t>简介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Lucene</a:t>
            </a:r>
            <a:r>
              <a:rPr lang="zh-CN" altLang="en-US" dirty="0"/>
              <a:t>与</a:t>
            </a:r>
            <a:r>
              <a:rPr lang="en-US" altLang="zh-CN" dirty="0"/>
              <a:t>ES</a:t>
            </a:r>
            <a:r>
              <a:rPr lang="zh-CN" altLang="en-US" dirty="0"/>
              <a:t>的关系       </a:t>
            </a:r>
            <a:r>
              <a:rPr lang="en-US" altLang="zh-CN" dirty="0"/>
              <a:t>Lucene</a:t>
            </a:r>
            <a:r>
              <a:rPr lang="zh-CN" altLang="en-US" dirty="0"/>
              <a:t>架构图</a:t>
            </a:r>
            <a:endParaRPr lang="zh-CN" altLang="en-US" dirty="0"/>
          </a:p>
          <a:p>
            <a:r>
              <a:rPr lang="en-US" altLang="zh-CN" dirty="0"/>
              <a:t>2. Lucene</a:t>
            </a:r>
            <a:r>
              <a:rPr lang="zh-CN" altLang="en-US" dirty="0"/>
              <a:t>分词流程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err="1"/>
              <a:t>CharFilter</a:t>
            </a:r>
            <a:r>
              <a:rPr lang="en-US" altLang="zh-CN" dirty="0"/>
              <a:t>:  HTML</a:t>
            </a:r>
            <a:r>
              <a:rPr lang="zh-CN" altLang="en-US" dirty="0"/>
              <a:t>标签提取	 特殊字符转换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Tokenizer:  </a:t>
            </a:r>
            <a:r>
              <a:rPr lang="zh-CN" altLang="en-US" dirty="0"/>
              <a:t>空格分词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err="1"/>
              <a:t>TokenFilter</a:t>
            </a:r>
            <a:r>
              <a:rPr lang="en-US" altLang="zh-CN" dirty="0"/>
              <a:t>:  </a:t>
            </a:r>
            <a:r>
              <a:rPr lang="zh-CN" altLang="en-US" dirty="0"/>
              <a:t>转小写  词干提取  同义词变换</a:t>
            </a:r>
            <a:endParaRPr lang="zh-CN" altLang="en-US" dirty="0"/>
          </a:p>
          <a:p>
            <a:r>
              <a:rPr lang="zh-CN" altLang="en-US" dirty="0"/>
              <a:t>	示例	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索引文件结构</a:t>
            </a:r>
            <a:endParaRPr lang="zh-CN" altLang="en-US" dirty="0"/>
          </a:p>
          <a:p>
            <a:r>
              <a:rPr lang="en-US" altLang="zh-CN" dirty="0"/>
              <a:t>	1. </a:t>
            </a:r>
            <a:r>
              <a:rPr lang="zh-CN" altLang="en-US" dirty="0"/>
              <a:t>倒排索引 </a:t>
            </a:r>
            <a:r>
              <a:rPr lang="en-US" altLang="zh-CN" dirty="0"/>
              <a:t>(</a:t>
            </a:r>
            <a:r>
              <a:rPr lang="zh-CN" altLang="en-US" dirty="0"/>
              <a:t>词典、倒排表、</a:t>
            </a:r>
            <a:r>
              <a:rPr lang="en-US" altLang="zh-CN" dirty="0"/>
              <a:t>FST</a:t>
            </a:r>
            <a:r>
              <a:rPr lang="zh-CN" altLang="en-US" dirty="0"/>
              <a:t>、跳跃表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	2. doc values</a:t>
            </a:r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3. stored fields     	</a:t>
            </a:r>
            <a:endParaRPr lang="en-US" altLang="zh-CN" dirty="0"/>
          </a:p>
          <a:p>
            <a:r>
              <a:rPr lang="en-US" altLang="zh-CN" dirty="0"/>
              <a:t>	4. </a:t>
            </a:r>
            <a:r>
              <a:rPr lang="en-US" altLang="zh-CN" dirty="0" err="1"/>
              <a:t>termVector(</a:t>
            </a:r>
            <a:r>
              <a:rPr lang="zh-CN" altLang="en-US" dirty="0" err="1"/>
              <a:t>高亮、两个文档相似度比较</a:t>
            </a:r>
            <a:r>
              <a:rPr lang="en-US" altLang="zh-CN" dirty="0" err="1"/>
              <a:t>)</a:t>
            </a:r>
            <a:endParaRPr lang="en-US" altLang="zh-CN" dirty="0" err="1"/>
          </a:p>
          <a:p>
            <a:r>
              <a:rPr lang="en-US" altLang="zh-CN" dirty="0"/>
              <a:t>	</a:t>
            </a:r>
            <a:r>
              <a:rPr lang="zh-CN" altLang="en-US" dirty="0"/>
              <a:t>示例： </a:t>
            </a:r>
            <a:endParaRPr lang="zh-CN" altLang="en-US" dirty="0"/>
          </a:p>
          <a:p>
            <a:r>
              <a:rPr lang="zh-CN" altLang="en-US" dirty="0"/>
              <a:t>	  单</a:t>
            </a:r>
            <a:r>
              <a:rPr lang="en-US" altLang="zh-CN" dirty="0"/>
              <a:t>Term</a:t>
            </a:r>
            <a:r>
              <a:rPr lang="zh-CN" altLang="en-US" dirty="0"/>
              <a:t>查询 </a:t>
            </a:r>
            <a:r>
              <a:rPr lang="en-US" altLang="zh-CN" dirty="0"/>
              <a:t>--&gt;</a:t>
            </a:r>
            <a:r>
              <a:rPr lang="zh-CN" altLang="en-US" dirty="0"/>
              <a:t>价格排序</a:t>
            </a:r>
            <a:r>
              <a:rPr lang="en-US" altLang="zh-CN" dirty="0"/>
              <a:t>(from+size</a:t>
            </a:r>
            <a:r>
              <a:rPr lang="zh-CN" altLang="en-US" dirty="0"/>
              <a:t>小根堆，深分页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--&gt;  </a:t>
            </a:r>
            <a:r>
              <a:rPr lang="zh-CN" altLang="en-US" dirty="0"/>
              <a:t>召回</a:t>
            </a:r>
            <a:r>
              <a:rPr lang="en-US" altLang="zh-CN" dirty="0"/>
              <a:t>top10--&gt;</a:t>
            </a:r>
            <a:r>
              <a:rPr lang="zh-CN" altLang="en-US" dirty="0">
                <a:sym typeface="+mn-ea"/>
              </a:rPr>
              <a:t>获取字段信息</a:t>
            </a:r>
            <a:r>
              <a:rPr lang="en-US" altLang="zh-CN" dirty="0">
                <a:sym typeface="+mn-ea"/>
              </a:rPr>
              <a:t>--&gt;</a:t>
            </a:r>
            <a:r>
              <a:rPr lang="zh-CN" altLang="en-US" dirty="0">
                <a:sym typeface="+mn-ea"/>
              </a:rPr>
              <a:t>高亮显示</a:t>
            </a:r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优化方法</a:t>
            </a:r>
            <a:endParaRPr lang="zh-CN" altLang="en-US" dirty="0"/>
          </a:p>
          <a:p>
            <a:r>
              <a:rPr lang="en-US" altLang="zh-CN" dirty="0"/>
              <a:t>	(1) </a:t>
            </a:r>
            <a:r>
              <a:rPr lang="zh-CN" altLang="en-US" dirty="0"/>
              <a:t>不同的索引结构实现不同的功能：过滤、排序、返回，禁用某些字段不需要的索引结构</a:t>
            </a:r>
            <a:endParaRPr lang="zh-CN" altLang="en-US" dirty="0"/>
          </a:p>
          <a:p>
            <a:r>
              <a:rPr lang="en-US" altLang="zh-CN" dirty="0"/>
              <a:t>	(2) stored fields</a:t>
            </a:r>
            <a:r>
              <a:rPr lang="zh-CN" altLang="en-US" dirty="0"/>
              <a:t>压缩方式： </a:t>
            </a:r>
            <a:r>
              <a:rPr lang="zh-CN" altLang="en-US" dirty="0">
                <a:sym typeface="+mn-ea"/>
              </a:rPr>
              <a:t>速度优先 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压缩率优先</a:t>
            </a:r>
            <a:endParaRPr lang="zh-CN" altLang="en-US" dirty="0"/>
          </a:p>
          <a:p>
            <a:r>
              <a:rPr lang="en-US" altLang="zh-CN" dirty="0"/>
              <a:t>	(3)</a:t>
            </a:r>
            <a:r>
              <a:rPr lang="zh-CN" altLang="en-US" dirty="0"/>
              <a:t> </a:t>
            </a:r>
            <a:r>
              <a:rPr lang="en-US" altLang="zh-CN" dirty="0"/>
              <a:t>stored fields </a:t>
            </a:r>
            <a:r>
              <a:rPr lang="zh-CN" altLang="en-US" dirty="0"/>
              <a:t>与 </a:t>
            </a:r>
            <a:r>
              <a:rPr lang="en-US" altLang="zh-CN" dirty="0"/>
              <a:t>docvalues</a:t>
            </a:r>
            <a:r>
              <a:rPr lang="zh-CN" altLang="en-US" dirty="0"/>
              <a:t>比较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		行式存储与列式存储结构的比较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适用场景的比较 </a:t>
            </a:r>
            <a:r>
              <a:rPr lang="en-US" altLang="zh-CN" dirty="0">
                <a:sym typeface="+mn-ea"/>
              </a:rPr>
              <a:t>/ ES</a:t>
            </a:r>
            <a:r>
              <a:rPr lang="zh-CN" altLang="en-US" dirty="0">
                <a:sym typeface="+mn-ea"/>
              </a:rPr>
              <a:t>调用时间的比较	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	(3) </a:t>
            </a:r>
            <a:r>
              <a:rPr lang="zh-CN" altLang="en-US" dirty="0">
                <a:sym typeface="+mn-ea"/>
              </a:rPr>
              <a:t>不适合做深分页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4206" y="320511"/>
            <a:ext cx="767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CONST_COMPRESSED  </a:t>
            </a:r>
            <a:r>
              <a:rPr lang="zh-CN" altLang="en-US" dirty="0"/>
              <a:t>常量压缩 </a:t>
            </a:r>
            <a:r>
              <a:rPr lang="en-US" altLang="zh-CN" dirty="0"/>
              <a:t>(</a:t>
            </a:r>
            <a:r>
              <a:rPr lang="zh-CN" altLang="en-US" dirty="0"/>
              <a:t>所有文档的值都是常数</a:t>
            </a:r>
            <a:r>
              <a:rPr lang="en-US" altLang="zh-CN" dirty="0"/>
              <a:t>C</a:t>
            </a:r>
            <a:r>
              <a:rPr lang="zh-CN" altLang="en-US" dirty="0"/>
              <a:t>，或者无值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48291" y="2337727"/>
            <a:ext cx="224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348291" y="1373425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606862" y="1373425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常数</a:t>
            </a:r>
            <a:r>
              <a:rPr lang="en-US" altLang="zh-CN" dirty="0"/>
              <a:t>C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247187" y="132709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30640" y="3695307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38606" y="4421171"/>
            <a:ext cx="773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有些标识字段，只有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两种值，但不能使用</a:t>
            </a:r>
            <a:r>
              <a:rPr lang="en-US" altLang="zh-CN" dirty="0"/>
              <a:t>CONST_COMPRESSED</a:t>
            </a:r>
            <a:r>
              <a:rPr lang="zh-CN" altLang="en-US" dirty="0"/>
              <a:t>压缩，</a:t>
            </a:r>
            <a:endParaRPr lang="en-US" altLang="zh-CN" dirty="0"/>
          </a:p>
          <a:p>
            <a:r>
              <a:rPr lang="zh-CN" altLang="en-US" dirty="0"/>
              <a:t>是否应该改成  </a:t>
            </a:r>
            <a:r>
              <a:rPr lang="en-US" altLang="zh-CN" dirty="0"/>
              <a:t>missing </a:t>
            </a:r>
            <a:r>
              <a:rPr lang="zh-CN" altLang="en-US" dirty="0"/>
              <a:t>和 </a:t>
            </a:r>
            <a:r>
              <a:rPr lang="en-US" altLang="zh-CN" dirty="0"/>
              <a:t>1</a:t>
            </a:r>
            <a:r>
              <a:rPr lang="zh-CN" altLang="en-US" dirty="0"/>
              <a:t>两种？加速排序？ 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38606" y="232653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0666" y="233266"/>
            <a:ext cx="787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SPARSE_COMPRESSED	</a:t>
            </a:r>
            <a:r>
              <a:rPr lang="zh-CN" altLang="en-US" dirty="0"/>
              <a:t>稀疏压缩 </a:t>
            </a:r>
            <a:r>
              <a:rPr lang="en-US" altLang="zh-CN" dirty="0"/>
              <a:t>(</a:t>
            </a:r>
            <a:r>
              <a:rPr lang="zh-CN" altLang="en-US" dirty="0"/>
              <a:t>有值的文档不超过</a:t>
            </a:r>
            <a:r>
              <a:rPr lang="en-US" altLang="zh-CN" dirty="0"/>
              <a:t>1%</a:t>
            </a:r>
            <a:r>
              <a:rPr lang="zh-CN" altLang="en-US" dirty="0"/>
              <a:t>，且总数</a:t>
            </a:r>
            <a:r>
              <a:rPr lang="en-US" altLang="zh-CN" dirty="0"/>
              <a:t>&gt;=1024)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2550" y="1168604"/>
            <a:ext cx="224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numDocsWithValue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4208143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blockShift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3788472" y="2422307"/>
            <a:ext cx="639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4428150" y="2422307"/>
            <a:ext cx="866571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avgInc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5294721" y="2422307"/>
            <a:ext cx="1031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pointer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5466714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6725285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7982273" y="1168206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9240845" y="1167808"/>
            <a:ext cx="42475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788473" y="1534954"/>
            <a:ext cx="1652676" cy="88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6309253" y="1534954"/>
            <a:ext cx="414449" cy="87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967353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>
          <a:xfrm>
            <a:off x="3225924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4484495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5743066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7591806" y="2431313"/>
            <a:ext cx="639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</a:t>
            </a:r>
            <a:endParaRPr lang="en-US" altLang="zh-CN" dirty="0"/>
          </a:p>
        </p:txBody>
      </p:sp>
      <p:sp>
        <p:nvSpPr>
          <p:cNvPr id="35" name="矩形 34"/>
          <p:cNvSpPr/>
          <p:nvPr/>
        </p:nvSpPr>
        <p:spPr>
          <a:xfrm>
            <a:off x="8231484" y="2431313"/>
            <a:ext cx="866571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avgInc</a:t>
            </a:r>
            <a:endParaRPr lang="en-US" altLang="zh-CN" dirty="0"/>
          </a:p>
        </p:txBody>
      </p:sp>
      <p:sp>
        <p:nvSpPr>
          <p:cNvPr id="36" name="矩形 35"/>
          <p:cNvSpPr/>
          <p:nvPr/>
        </p:nvSpPr>
        <p:spPr>
          <a:xfrm>
            <a:off x="9098055" y="2431313"/>
            <a:ext cx="1031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pointer</a:t>
            </a:r>
            <a:endParaRPr lang="en-US" altLang="zh-CN" dirty="0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7591806" y="1534954"/>
            <a:ext cx="419671" cy="89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270048" y="1534954"/>
            <a:ext cx="859684" cy="89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/>
          <p:cNvCxnSpPr>
            <a:stCxn id="18" idx="2"/>
            <a:endCxn id="30" idx="0"/>
          </p:cNvCxnSpPr>
          <p:nvPr/>
        </p:nvCxnSpPr>
        <p:spPr>
          <a:xfrm rot="5400000">
            <a:off x="3383398" y="1993689"/>
            <a:ext cx="1640405" cy="32139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/>
          <p:cNvCxnSpPr>
            <a:stCxn id="36" idx="2"/>
            <a:endCxn id="33" idx="0"/>
          </p:cNvCxnSpPr>
          <p:nvPr/>
        </p:nvCxnSpPr>
        <p:spPr>
          <a:xfrm rot="5400000">
            <a:off x="7177424" y="1984381"/>
            <a:ext cx="1631399" cy="3241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121031" y="5344998"/>
            <a:ext cx="728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 err="1"/>
              <a:t>blockData</a:t>
            </a:r>
            <a:r>
              <a:rPr lang="zh-CN" altLang="en-US" dirty="0"/>
              <a:t>存放一批</a:t>
            </a:r>
            <a:r>
              <a:rPr lang="en-US" altLang="zh-CN" dirty="0"/>
              <a:t>doc id</a:t>
            </a:r>
            <a:r>
              <a:rPr lang="zh-CN" altLang="en-US" dirty="0"/>
              <a:t>，数量为</a:t>
            </a:r>
            <a:r>
              <a:rPr lang="en-US" altLang="zh-CN" dirty="0"/>
              <a:t>2^blockShift = 2^16 = 65536</a:t>
            </a:r>
            <a:r>
              <a:rPr lang="zh-CN" altLang="en-US" dirty="0"/>
              <a:t>个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282045" y="6315959"/>
            <a:ext cx="972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此外，还将所有非空值重新写作一个</a:t>
            </a:r>
            <a:r>
              <a:rPr lang="en-US" altLang="zh-CN" dirty="0"/>
              <a:t>Numeric</a:t>
            </a:r>
            <a:r>
              <a:rPr lang="zh-CN" altLang="en-US" dirty="0"/>
              <a:t>字段。 </a:t>
            </a:r>
            <a:r>
              <a:rPr lang="en-US" altLang="zh-CN" dirty="0"/>
              <a:t>Write non-missing values as a numeric field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980388" y="3525625"/>
            <a:ext cx="1046375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57839" y="243131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14367" y="39014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0666" y="233266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TABLE_COMPRESSED   </a:t>
            </a:r>
            <a:r>
              <a:rPr lang="zh-CN" altLang="en-US" dirty="0"/>
              <a:t>表格压缩 </a:t>
            </a:r>
            <a:r>
              <a:rPr lang="en-US" altLang="zh-CN" dirty="0"/>
              <a:t>(</a:t>
            </a:r>
            <a:r>
              <a:rPr lang="zh-CN" altLang="en-US" dirty="0"/>
              <a:t>去重之后的值</a:t>
            </a:r>
            <a:r>
              <a:rPr lang="en-US" altLang="zh-CN" dirty="0"/>
              <a:t>&lt;=256</a:t>
            </a:r>
            <a:r>
              <a:rPr lang="zh-CN" altLang="en-US" dirty="0"/>
              <a:t>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31903" y="2341436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231903" y="991016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344266" y="991016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tableSize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98244" y="93297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56629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5936637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7416645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8896653" y="991016"/>
            <a:ext cx="619027" cy="358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469091" y="234143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75819" y="2341436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OrdinalValues</a:t>
            </a:r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2231903" y="3141155"/>
            <a:ext cx="741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  <a:endParaRPr lang="en-US" altLang="zh-CN" dirty="0"/>
          </a:p>
          <a:p>
            <a:r>
              <a:rPr lang="en-US" altLang="zh-CN" dirty="0" err="1"/>
              <a:t>OrdinalValues</a:t>
            </a:r>
            <a:r>
              <a:rPr lang="en-US" altLang="zh-CN" dirty="0"/>
              <a:t> : </a:t>
            </a:r>
            <a:r>
              <a:rPr lang="zh-CN" altLang="en-US" dirty="0"/>
              <a:t>以</a:t>
            </a:r>
            <a:r>
              <a:rPr lang="en-US" altLang="zh-CN" dirty="0"/>
              <a:t>packed int</a:t>
            </a:r>
            <a:r>
              <a:rPr lang="zh-CN" altLang="en-US" dirty="0"/>
              <a:t>的形式存储每一个文档的值在</a:t>
            </a:r>
            <a:r>
              <a:rPr lang="en-US" altLang="zh-CN" dirty="0"/>
              <a:t>table</a:t>
            </a:r>
            <a:r>
              <a:rPr lang="zh-CN" altLang="en-US" dirty="0"/>
              <a:t>中的序号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9938" y="216816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GCD_COMPRESSED    </a:t>
            </a:r>
            <a:r>
              <a:rPr lang="zh-CN" altLang="en-US" dirty="0"/>
              <a:t>最大公约数压缩    </a:t>
            </a:r>
            <a:r>
              <a:rPr lang="en-US" altLang="zh-CN" dirty="0"/>
              <a:t>(value - min) / </a:t>
            </a:r>
            <a:r>
              <a:rPr lang="en-US" altLang="zh-CN" dirty="0" err="1"/>
              <a:t>gcd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41372" y="944164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353735" y="944164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minValue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98244" y="93297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66098" y="944164"/>
            <a:ext cx="744717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gcd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5210815" y="944164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bitRequired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2241372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478560" y="229430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85288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Values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2241372" y="3094021"/>
            <a:ext cx="502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  <a:endParaRPr lang="en-US" altLang="zh-CN" dirty="0"/>
          </a:p>
          <a:p>
            <a:r>
              <a:rPr lang="en-US" altLang="zh-CN" dirty="0"/>
              <a:t>Values: </a:t>
            </a:r>
            <a:r>
              <a:rPr lang="zh-CN" altLang="en-US" dirty="0"/>
              <a:t>以</a:t>
            </a:r>
            <a:r>
              <a:rPr lang="en-US" altLang="zh-CN" dirty="0"/>
              <a:t>packed int</a:t>
            </a:r>
            <a:r>
              <a:rPr lang="zh-CN" altLang="en-US" dirty="0"/>
              <a:t>的形式存储每一个文档的值</a:t>
            </a:r>
            <a:r>
              <a:rPr lang="en-US" altLang="zh-CN" dirty="0"/>
              <a:t>,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实际存储的是</a:t>
            </a:r>
            <a:r>
              <a:rPr lang="en-US" altLang="zh-CN" dirty="0"/>
              <a:t>(value-min)/</a:t>
            </a:r>
            <a:r>
              <a:rPr lang="en-US" altLang="zh-CN" dirty="0" err="1"/>
              <a:t>gcd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9938" y="311085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Binary Doc Values</a:t>
            </a:r>
            <a:endParaRPr lang="en-US" altLang="zh-CN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448102" y="139451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41372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BinaryValues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478560" y="229430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85288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729204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BinaryIndex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829559" y="3337089"/>
            <a:ext cx="88168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BinaryValues</a:t>
            </a:r>
            <a:r>
              <a:rPr lang="en-US" altLang="zh-CN" dirty="0"/>
              <a:t> : </a:t>
            </a:r>
            <a:r>
              <a:rPr lang="zh-CN" altLang="en-US" dirty="0"/>
              <a:t>顺序写入所有文档的值</a:t>
            </a:r>
            <a:endParaRPr lang="en-US" altLang="zh-CN" dirty="0"/>
          </a:p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位集表示的无值文档</a:t>
            </a:r>
            <a:endParaRPr lang="en-US" altLang="zh-CN" dirty="0"/>
          </a:p>
          <a:p>
            <a:r>
              <a:rPr lang="en-US" altLang="zh-CN" dirty="0" err="1"/>
              <a:t>BinaryIndex</a:t>
            </a:r>
            <a:r>
              <a:rPr lang="en-US" altLang="zh-CN" dirty="0"/>
              <a:t> : </a:t>
            </a:r>
            <a:endParaRPr lang="en-US" altLang="zh-CN" dirty="0"/>
          </a:p>
          <a:p>
            <a:r>
              <a:rPr lang="en-US" altLang="zh-CN" dirty="0"/>
              <a:t>    1. </a:t>
            </a:r>
            <a:r>
              <a:rPr lang="zh-CN" altLang="en-US" dirty="0"/>
              <a:t>定长： 所有的值的长度都相同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不需要存储</a:t>
            </a:r>
            <a:r>
              <a:rPr lang="en-US" altLang="zh-CN" dirty="0" err="1"/>
              <a:t>BinaryIndex</a:t>
            </a:r>
            <a:r>
              <a:rPr lang="zh-CN" altLang="en-US" dirty="0"/>
              <a:t>，直接根据</a:t>
            </a:r>
            <a:r>
              <a:rPr lang="en-US" altLang="zh-CN" dirty="0"/>
              <a:t>length*index</a:t>
            </a:r>
            <a:r>
              <a:rPr lang="zh-CN" altLang="en-US" dirty="0"/>
              <a:t>来计算每个文档的值的偏移量</a:t>
            </a:r>
            <a:endParaRPr lang="en-US" altLang="zh-CN" dirty="0"/>
          </a:p>
          <a:p>
            <a:r>
              <a:rPr lang="en-US" altLang="zh-CN" dirty="0"/>
              <a:t>    2. </a:t>
            </a:r>
            <a:r>
              <a:rPr lang="zh-CN" altLang="en-US" dirty="0"/>
              <a:t>变长： 不是所有的值都是相同的长度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则</a:t>
            </a:r>
            <a:r>
              <a:rPr lang="en-US" altLang="zh-CN" dirty="0" err="1"/>
              <a:t>BinaryIndex</a:t>
            </a:r>
            <a:r>
              <a:rPr lang="zh-CN" altLang="en-US" dirty="0"/>
              <a:t>存储的是每个文档的值在</a:t>
            </a:r>
            <a:r>
              <a:rPr lang="en-US" altLang="zh-CN" dirty="0" err="1"/>
              <a:t>BinaryValues</a:t>
            </a:r>
            <a:r>
              <a:rPr lang="zh-CN" altLang="en-US" dirty="0"/>
              <a:t>中的结束位置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Stored Fields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4912" y="254524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PackedIntsVersion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79511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4037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15699" y="254524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449" y="25452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41824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88199" y="254522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BlocksEndMarker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46136" y="162140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92511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38886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201578" y="612741"/>
            <a:ext cx="117322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69323" y="612741"/>
            <a:ext cx="365760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01578" y="1621406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846136" y="197962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92511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38886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201578" y="1979622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StartPointers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992180" y="1621406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992180" y="197962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13122" y="27149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4776" y="793907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fdx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328036" y="701574"/>
            <a:ext cx="2809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实际在磁盘上的存储单元是</a:t>
            </a:r>
            <a:r>
              <a:rPr lang="en-US" altLang="zh-CN" sz="1400" dirty="0"/>
              <a:t>chunk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en-US" altLang="zh-CN" sz="1400" dirty="0"/>
              <a:t>Block</a:t>
            </a:r>
            <a:r>
              <a:rPr lang="zh-CN" altLang="en-US" sz="1400" dirty="0"/>
              <a:t>是为了将一批</a:t>
            </a:r>
            <a:r>
              <a:rPr lang="en-US" altLang="zh-CN" sz="1400" dirty="0"/>
              <a:t>chunk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docID</a:t>
            </a:r>
            <a:r>
              <a:rPr lang="zh-CN" altLang="en-US" sz="1400" dirty="0"/>
              <a:t>和指针放在一起进行整数压缩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1885361" y="3271105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29960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24486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66148" y="327110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45898" y="3271104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87560" y="326668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endCxn id="36" idx="0"/>
          </p:cNvCxnSpPr>
          <p:nvPr/>
        </p:nvCxnSpPr>
        <p:spPr>
          <a:xfrm>
            <a:off x="4147794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213021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2"/>
            <a:endCxn id="39" idx="0"/>
          </p:cNvCxnSpPr>
          <p:nvPr/>
        </p:nvCxnSpPr>
        <p:spPr>
          <a:xfrm flipH="1">
            <a:off x="7169086" y="2337841"/>
            <a:ext cx="346282" cy="933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088198" y="1646626"/>
            <a:ext cx="3497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中第一个文档的</a:t>
            </a:r>
            <a:r>
              <a:rPr lang="en-US" altLang="zh-CN" sz="1400" dirty="0" err="1"/>
              <a:t>docID</a:t>
            </a:r>
            <a:r>
              <a:rPr lang="en-US" altLang="zh-CN" sz="1400" dirty="0"/>
              <a:t>(</a:t>
            </a:r>
            <a:r>
              <a:rPr lang="zh-CN" altLang="en-US" sz="1400" dirty="0"/>
              <a:t>二分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8090097" y="2004842"/>
            <a:ext cx="2809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在磁盘上的位置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2485531" y="4298622"/>
            <a:ext cx="1366884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ChunkDocs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859334" y="4298621"/>
            <a:ext cx="1759041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DocFieldCounts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31574" y="4298619"/>
            <a:ext cx="1367523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DocLengths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274605" y="4298619"/>
            <a:ext cx="120400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012296" y="4298619"/>
            <a:ext cx="1940022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CompressedDocs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7041824" y="4637989"/>
            <a:ext cx="722922" cy="499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024486" y="3648179"/>
            <a:ext cx="3927832" cy="6548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729982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8724508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766170" y="5137613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345920" y="513761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8927540" y="4637989"/>
            <a:ext cx="2460042" cy="499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1269892" y="3624905"/>
            <a:ext cx="2755355" cy="6781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698070" y="603375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Value2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3671310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FieldNumAndType2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718371" y="6033754"/>
            <a:ext cx="79699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618017" y="604318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Value1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18348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FieldNumAndType1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533922" y="6043179"/>
            <a:ext cx="2415998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FieldNumAndTypeN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9793708" y="604317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ValueN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 flipV="1">
            <a:off x="518348" y="5472564"/>
            <a:ext cx="7211634" cy="603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 flipV="1">
            <a:off x="8743061" y="5495831"/>
            <a:ext cx="2060720" cy="5797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45223" y="322867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fdt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sp>
        <p:nvSpPr>
          <p:cNvPr id="124" name="左大括号 123"/>
          <p:cNvSpPr/>
          <p:nvPr/>
        </p:nvSpPr>
        <p:spPr>
          <a:xfrm>
            <a:off x="9096866" y="3875005"/>
            <a:ext cx="231170" cy="6548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9294412" y="3713912"/>
            <a:ext cx="199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BEST_SPEED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9306723" y="4345197"/>
            <a:ext cx="23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BEST_COMPRESSION</a:t>
            </a:r>
            <a:endParaRPr lang="zh-CN" altLang="en-US" dirty="0"/>
          </a:p>
        </p:txBody>
      </p:sp>
      <p:sp>
        <p:nvSpPr>
          <p:cNvPr id="132" name="文本框 131"/>
          <p:cNvSpPr txBox="1"/>
          <p:nvPr/>
        </p:nvSpPr>
        <p:spPr>
          <a:xfrm>
            <a:off x="3763139" y="505192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doc</a:t>
            </a:r>
            <a:r>
              <a:rPr lang="zh-CN" altLang="en-US" dirty="0"/>
              <a:t>的长度</a:t>
            </a:r>
            <a:endParaRPr lang="zh-CN" altLang="en-US" dirty="0"/>
          </a:p>
        </p:txBody>
      </p:sp>
      <p:cxnSp>
        <p:nvCxnSpPr>
          <p:cNvPr id="133" name="直接连接符 132"/>
          <p:cNvCxnSpPr>
            <a:stCxn id="57" idx="2"/>
            <a:endCxn id="132" idx="0"/>
          </p:cNvCxnSpPr>
          <p:nvPr/>
        </p:nvCxnSpPr>
        <p:spPr>
          <a:xfrm flipH="1">
            <a:off x="4617700" y="4656838"/>
            <a:ext cx="1697636" cy="39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，获取文档所有的字段信息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在</a:t>
            </a:r>
            <a:r>
              <a:rPr lang="en-US" altLang="zh-CN" dirty="0" err="1"/>
              <a:t>DocBases</a:t>
            </a:r>
            <a:r>
              <a:rPr lang="zh-CN" altLang="en-US" dirty="0"/>
              <a:t>数组中进行二分查找，确定</a:t>
            </a:r>
            <a:r>
              <a:rPr lang="en-US" altLang="zh-CN" dirty="0"/>
              <a:t>chunk</a:t>
            </a:r>
            <a:r>
              <a:rPr lang="zh-CN" altLang="en-US" dirty="0"/>
              <a:t>下标：</a:t>
            </a:r>
            <a:r>
              <a:rPr lang="en-US" altLang="zh-CN" dirty="0" err="1"/>
              <a:t>chunkIndex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获取</a:t>
            </a:r>
            <a:r>
              <a:rPr lang="en-US" altLang="zh-CN" dirty="0"/>
              <a:t>chunk</a:t>
            </a:r>
            <a:r>
              <a:rPr lang="zh-CN" altLang="en-US" dirty="0"/>
              <a:t>在磁盘上的位置</a:t>
            </a:r>
            <a:r>
              <a:rPr lang="en-US" altLang="zh-CN" dirty="0" err="1"/>
              <a:t>StartPointers</a:t>
            </a:r>
            <a:r>
              <a:rPr lang="en-US" altLang="zh-CN" dirty="0"/>
              <a:t>[</a:t>
            </a:r>
            <a:r>
              <a:rPr lang="en-US" altLang="zh-CN" dirty="0" err="1"/>
              <a:t>chunkIndex</a:t>
            </a:r>
            <a:r>
              <a:rPr lang="en-US" altLang="zh-CN" dirty="0"/>
              <a:t>]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chunk</a:t>
            </a:r>
            <a:r>
              <a:rPr lang="zh-CN" altLang="en-US" dirty="0"/>
              <a:t>头部信息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根据</a:t>
            </a:r>
            <a:r>
              <a:rPr lang="en-US" altLang="zh-CN" dirty="0" err="1"/>
              <a:t>DocLengths</a:t>
            </a:r>
            <a:r>
              <a:rPr lang="zh-CN" altLang="en-US" dirty="0"/>
              <a:t>数组确定要读取的</a:t>
            </a:r>
            <a:r>
              <a:rPr lang="en-US" altLang="zh-CN" dirty="0"/>
              <a:t>doc</a:t>
            </a:r>
            <a:r>
              <a:rPr lang="zh-CN" altLang="en-US" dirty="0"/>
              <a:t>的偏移量</a:t>
            </a:r>
            <a:r>
              <a:rPr lang="en-US" altLang="zh-CN" dirty="0"/>
              <a:t>offset</a:t>
            </a:r>
            <a:r>
              <a:rPr lang="zh-CN" altLang="en-US" dirty="0"/>
              <a:t>和长度</a:t>
            </a:r>
            <a:r>
              <a:rPr lang="en-US" altLang="zh-CN" dirty="0"/>
              <a:t>length 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解压</a:t>
            </a:r>
            <a:r>
              <a:rPr lang="en-US" altLang="zh-CN" dirty="0"/>
              <a:t>(offset, </a:t>
            </a:r>
            <a:r>
              <a:rPr lang="en-US" altLang="zh-CN" dirty="0" err="1"/>
              <a:t>offset+length</a:t>
            </a:r>
            <a:r>
              <a:rPr lang="en-US" altLang="zh-CN" dirty="0"/>
              <a:t>)</a:t>
            </a:r>
            <a:r>
              <a:rPr lang="zh-CN" altLang="en-US" dirty="0"/>
              <a:t>区域的数据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提取所需要的字段信息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 Vector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09007" y="3781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894886" y="602226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39485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34011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75673" y="602226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55423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97085" y="60222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2990" y="141312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DocBase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327785" y="1412875"/>
            <a:ext cx="136398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ChunkDocs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691765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NumFields 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034790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FieldNums 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5311775" y="1412875"/>
            <a:ext cx="15449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FieldNumOffs 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856730" y="1412875"/>
            <a:ext cx="8451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Flags 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3730625" y="2551430"/>
            <a:ext cx="13074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NumTerms 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038090" y="2551430"/>
            <a:ext cx="14979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TermLengths 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6536055" y="2551430"/>
            <a:ext cx="12846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TermFreqs 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7820660" y="2551430"/>
            <a:ext cx="1104900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Positions 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8925560" y="2551430"/>
            <a:ext cx="134302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StartOffsets 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10268585" y="2551430"/>
            <a:ext cx="10179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Lengths 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1286490" y="2551430"/>
            <a:ext cx="84518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......</a:t>
            </a:r>
            <a:endParaRPr lang="en-US" altLang="zh-CN" dirty="0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07975" y="966470"/>
            <a:ext cx="3726180" cy="434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09515" y="947420"/>
            <a:ext cx="2702560" cy="454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0" idx="3"/>
            <a:endCxn id="12" idx="1"/>
          </p:cNvCxnSpPr>
          <p:nvPr/>
        </p:nvCxnSpPr>
        <p:spPr>
          <a:xfrm flipH="1">
            <a:off x="3730625" y="1591945"/>
            <a:ext cx="3971290" cy="1138555"/>
          </a:xfrm>
          <a:prstGeom prst="curvedConnector5">
            <a:avLst>
              <a:gd name="adj1" fmla="val -5996"/>
              <a:gd name="adj2" fmla="val 50028"/>
              <a:gd name="adj3" fmla="val 105996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92480" y="3565525"/>
            <a:ext cx="7828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&lt;</a:t>
            </a:r>
            <a:r>
              <a:rPr lang="zh-CN" altLang="en-US"/>
              <a:t>文档</a:t>
            </a:r>
            <a:r>
              <a:rPr lang="en-US" altLang="zh-CN"/>
              <a:t>ID, </a:t>
            </a:r>
            <a:r>
              <a:rPr lang="zh-CN" altLang="en-US"/>
              <a:t>字段名</a:t>
            </a:r>
            <a:r>
              <a:rPr lang="en-US" altLang="zh-CN"/>
              <a:t>&gt;  --&gt; Map&lt;Term, (</a:t>
            </a:r>
            <a:r>
              <a:rPr lang="zh-CN" altLang="en-US"/>
              <a:t>词频、位置、偏移量</a:t>
            </a:r>
            <a:r>
              <a:rPr lang="en-US" altLang="zh-CN"/>
              <a:t>..)&gt;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倒排索引：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词典  </a:t>
            </a:r>
            <a:r>
              <a:rPr lang="en-US" altLang="zh-CN" dirty="0"/>
              <a:t>&amp;  </a:t>
            </a:r>
            <a:r>
              <a:rPr lang="zh-CN" altLang="en-US" dirty="0"/>
              <a:t>倒排表</a:t>
            </a:r>
            <a:br>
              <a:rPr lang="en-US" altLang="zh-CN" dirty="0"/>
            </a:br>
            <a:r>
              <a:rPr lang="en-US" altLang="zh-CN" dirty="0" err="1"/>
              <a:t>Dictinary</a:t>
            </a:r>
            <a:r>
              <a:rPr lang="en-US" altLang="zh-CN" dirty="0"/>
              <a:t> &amp; Postings</a:t>
            </a:r>
            <a:r>
              <a:rPr lang="zh-CN" altLang="en-US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7960"/>
            <a:ext cx="10515600" cy="5901690"/>
          </a:xfrm>
        </p:spPr>
        <p:txBody>
          <a:bodyPr/>
          <a:lstStyle/>
          <a:p>
            <a:r>
              <a:rPr lang="en-US" altLang="zh-CN" sz="2000" dirty="0">
                <a:sym typeface="+mn-ea"/>
              </a:rPr>
              <a:t>DocBase : chunk</a:t>
            </a:r>
            <a:r>
              <a:rPr lang="zh-CN" altLang="en-US" sz="2000" dirty="0">
                <a:sym typeface="+mn-ea"/>
              </a:rPr>
              <a:t>中第一个文档的</a:t>
            </a:r>
            <a:r>
              <a:rPr lang="en-US" altLang="zh-CN" sz="2000" dirty="0">
                <a:sym typeface="+mn-ea"/>
              </a:rPr>
              <a:t>ID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ChunkDocs : chunk</a:t>
            </a:r>
            <a:r>
              <a:rPr lang="zh-CN" altLang="en-US" sz="2000" dirty="0">
                <a:sym typeface="+mn-ea"/>
              </a:rPr>
              <a:t>中的文档总数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NumFields </a:t>
            </a:r>
            <a:r>
              <a:rPr lang="en-US" altLang="zh-CN" sz="2000" dirty="0">
                <a:sym typeface="+mn-ea"/>
              </a:rPr>
              <a:t>: </a:t>
            </a:r>
            <a:r>
              <a:rPr lang="zh-CN" altLang="en-US" sz="2000" dirty="0">
                <a:sym typeface="+mn-ea"/>
              </a:rPr>
              <a:t>每个文档的字段数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FieldNums </a:t>
            </a:r>
            <a:r>
              <a:rPr lang="en-US" altLang="zh-CN" sz="2000" dirty="0">
                <a:sym typeface="+mn-ea"/>
              </a:rPr>
              <a:t>:  </a:t>
            </a:r>
            <a:r>
              <a:rPr lang="zh-CN" altLang="en-US" sz="2000" dirty="0">
                <a:sym typeface="+mn-ea"/>
              </a:rPr>
              <a:t>每个文档的字段编号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FieldNumOffs : </a:t>
            </a:r>
            <a:r>
              <a:rPr lang="zh-CN" altLang="en-US" sz="2000" dirty="0">
                <a:sym typeface="+mn-ea"/>
              </a:rPr>
              <a:t>每个字段的偏移位置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Flags : </a:t>
            </a:r>
            <a:r>
              <a:rPr lang="zh-CN" altLang="en-US" sz="2000" dirty="0">
                <a:sym typeface="+mn-ea"/>
              </a:rPr>
              <a:t>标识位。是否存储</a:t>
            </a:r>
            <a:r>
              <a:rPr lang="en-US" altLang="zh-CN" sz="2000" dirty="0">
                <a:sym typeface="+mn-ea"/>
              </a:rPr>
              <a:t>positions, offsets </a:t>
            </a:r>
            <a:r>
              <a:rPr lang="zh-CN" altLang="en-US" sz="2000" dirty="0">
                <a:sym typeface="+mn-ea"/>
              </a:rPr>
              <a:t>和 </a:t>
            </a:r>
            <a:r>
              <a:rPr lang="en-US" altLang="zh-CN" sz="2000" dirty="0">
                <a:sym typeface="+mn-ea"/>
              </a:rPr>
              <a:t>paloads</a:t>
            </a: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NumTerms : </a:t>
            </a:r>
            <a:r>
              <a:rPr lang="zh-CN" altLang="en-US" sz="2000" dirty="0">
                <a:sym typeface="+mn-ea"/>
              </a:rPr>
              <a:t>每一个文档每一个字段的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数目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TermLengths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的长度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TermFreqs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的词频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Positions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的位置信息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StartOffsets : 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的起始偏移量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的偏移长度 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2263" y="122548"/>
            <a:ext cx="5724730" cy="65704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8442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3388995" y="4254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607560" y="4254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865914" y="4254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5885" y="4254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7656830" y="42545"/>
            <a:ext cx="165671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IndexStartFPs</a:t>
            </a:r>
            <a:endParaRPr lang="en-US" altLang="zh-CN" dirty="0" err="1"/>
          </a:p>
        </p:txBody>
      </p:sp>
      <p:sp>
        <p:nvSpPr>
          <p:cNvPr id="11" name="矩形 10"/>
          <p:cNvSpPr/>
          <p:nvPr/>
        </p:nvSpPr>
        <p:spPr>
          <a:xfrm>
            <a:off x="931354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sp>
        <p:nvSpPr>
          <p:cNvPr id="12" name="椭圆 11"/>
          <p:cNvSpPr/>
          <p:nvPr/>
        </p:nvSpPr>
        <p:spPr>
          <a:xfrm>
            <a:off x="3388995" y="70040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294830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389318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378841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482727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cxnSp>
        <p:nvCxnSpPr>
          <p:cNvPr id="18" name="直接连接符 17"/>
          <p:cNvCxnSpPr>
            <a:stCxn id="5" idx="2"/>
            <a:endCxn id="12" idx="0"/>
          </p:cNvCxnSpPr>
          <p:nvPr/>
        </p:nvCxnSpPr>
        <p:spPr>
          <a:xfrm flipH="1">
            <a:off x="3623310" y="400685"/>
            <a:ext cx="375285" cy="29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3"/>
            <a:endCxn id="13" idx="0"/>
          </p:cNvCxnSpPr>
          <p:nvPr/>
        </p:nvCxnSpPr>
        <p:spPr>
          <a:xfrm flipH="1">
            <a:off x="3182620" y="1099820"/>
            <a:ext cx="274955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5"/>
            <a:endCxn id="14" idx="0"/>
          </p:cNvCxnSpPr>
          <p:nvPr/>
        </p:nvCxnSpPr>
        <p:spPr>
          <a:xfrm>
            <a:off x="3788410" y="1099820"/>
            <a:ext cx="33909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4"/>
            <a:endCxn id="16" idx="0"/>
          </p:cNvCxnSpPr>
          <p:nvPr/>
        </p:nvCxnSpPr>
        <p:spPr>
          <a:xfrm flipH="1">
            <a:off x="4022725" y="1797050"/>
            <a:ext cx="104775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6"/>
            <a:endCxn id="17" idx="0"/>
          </p:cNvCxnSpPr>
          <p:nvPr/>
        </p:nvCxnSpPr>
        <p:spPr>
          <a:xfrm>
            <a:off x="4361180" y="1563370"/>
            <a:ext cx="700405" cy="4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3036" y="34051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.tip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356235" y="2639060"/>
            <a:ext cx="116420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033270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28" name="矩形 27"/>
          <p:cNvSpPr/>
          <p:nvPr/>
        </p:nvSpPr>
        <p:spPr>
          <a:xfrm>
            <a:off x="3037840" y="282257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4256405" y="282257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5514759" y="282257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94730" y="282257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7305675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cxnSp>
        <p:nvCxnSpPr>
          <p:cNvPr id="35" name="曲线连接符 34"/>
          <p:cNvCxnSpPr>
            <a:stCxn id="13" idx="4"/>
            <a:endCxn id="28" idx="0"/>
          </p:cNvCxnSpPr>
          <p:nvPr/>
        </p:nvCxnSpPr>
        <p:spPr>
          <a:xfrm rot="5400000" flipV="1">
            <a:off x="2902585" y="2077085"/>
            <a:ext cx="1025525" cy="4648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6" idx="4"/>
            <a:endCxn id="29" idx="0"/>
          </p:cNvCxnSpPr>
          <p:nvPr/>
        </p:nvCxnSpPr>
        <p:spPr>
          <a:xfrm rot="5400000" flipV="1">
            <a:off x="4273550" y="2210435"/>
            <a:ext cx="360680" cy="86296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7" idx="4"/>
            <a:endCxn id="31" idx="0"/>
          </p:cNvCxnSpPr>
          <p:nvPr/>
        </p:nvCxnSpPr>
        <p:spPr>
          <a:xfrm rot="5400000" flipV="1">
            <a:off x="5700395" y="1822450"/>
            <a:ext cx="360680" cy="163893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607726" y="612297"/>
            <a:ext cx="17208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FST: </a:t>
            </a:r>
            <a:r>
              <a:rPr lang="zh-CN" altLang="en-US" sz="1200" dirty="0"/>
              <a:t>有限状态转换器</a:t>
            </a:r>
            <a:br>
              <a:rPr lang="zh-CN" altLang="en-US" sz="1200" dirty="0"/>
            </a:br>
            <a:r>
              <a:rPr lang="zh-CN" altLang="en-US" sz="1200" dirty="0"/>
              <a:t>结构上类似于字典树</a:t>
            </a:r>
            <a:br>
              <a:rPr lang="zh-CN" altLang="en-US" sz="1200" dirty="0"/>
            </a:br>
            <a:r>
              <a:rPr lang="zh-CN" altLang="en-US" sz="1200" dirty="0"/>
              <a:t>功能上类似于</a:t>
            </a:r>
            <a:r>
              <a:rPr lang="en-US" altLang="zh-CN" sz="1200" dirty="0"/>
              <a:t>HashMap</a:t>
            </a:r>
            <a:br>
              <a:rPr lang="en-US" altLang="zh-CN" sz="1200" dirty="0"/>
            </a:br>
            <a:r>
              <a:rPr lang="zh-CN" altLang="en-US" sz="1200" dirty="0"/>
              <a:t>节省内存，前缀匹配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222313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5" name="矩形 44"/>
          <p:cNvSpPr/>
          <p:nvPr/>
        </p:nvSpPr>
        <p:spPr>
          <a:xfrm>
            <a:off x="142176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6" name="矩形 45"/>
          <p:cNvSpPr/>
          <p:nvPr/>
        </p:nvSpPr>
        <p:spPr>
          <a:xfrm>
            <a:off x="621030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7" name="矩形 46"/>
          <p:cNvSpPr/>
          <p:nvPr/>
        </p:nvSpPr>
        <p:spPr>
          <a:xfrm>
            <a:off x="302514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9885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0" name="矩形 49"/>
          <p:cNvSpPr/>
          <p:nvPr/>
        </p:nvSpPr>
        <p:spPr>
          <a:xfrm>
            <a:off x="416306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1" name="矩形 50"/>
          <p:cNvSpPr/>
          <p:nvPr/>
        </p:nvSpPr>
        <p:spPr>
          <a:xfrm>
            <a:off x="482727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2" name="矩形 51"/>
          <p:cNvSpPr/>
          <p:nvPr/>
        </p:nvSpPr>
        <p:spPr>
          <a:xfrm>
            <a:off x="550672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0740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sp>
        <p:nvSpPr>
          <p:cNvPr id="54" name="矩形 53"/>
          <p:cNvSpPr/>
          <p:nvPr/>
        </p:nvSpPr>
        <p:spPr>
          <a:xfrm>
            <a:off x="666051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sp>
        <p:nvSpPr>
          <p:cNvPr id="56" name="矩形 55"/>
          <p:cNvSpPr/>
          <p:nvPr/>
        </p:nvSpPr>
        <p:spPr>
          <a:xfrm>
            <a:off x="7346950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617220" y="3167380"/>
            <a:ext cx="5511800" cy="5410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316470" y="3187065"/>
            <a:ext cx="781685" cy="482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17219" y="6158863"/>
            <a:ext cx="2331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一个</a:t>
            </a:r>
            <a:r>
              <a:rPr lang="en-US" altLang="zh-CN" sz="1200" dirty="0"/>
              <a:t>block</a:t>
            </a:r>
            <a:r>
              <a:rPr lang="zh-CN" altLang="en-US" sz="1200" dirty="0"/>
              <a:t>中</a:t>
            </a:r>
            <a:r>
              <a:rPr lang="en-US" altLang="zh-CN" sz="1200" dirty="0"/>
              <a:t>25-48</a:t>
            </a:r>
            <a:r>
              <a:rPr lang="zh-CN" altLang="en-US" sz="1200" dirty="0"/>
              <a:t>个</a:t>
            </a:r>
            <a:r>
              <a:rPr lang="en-US" altLang="zh-CN" sz="1200" dirty="0"/>
              <a:t>term</a:t>
            </a:r>
            <a:endParaRPr lang="en-US" altLang="zh-CN" sz="12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6475" y="4236719"/>
          <a:ext cx="44547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34"/>
                <a:gridCol w="1099542"/>
                <a:gridCol w="20131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suffix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docFreq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postingsPointer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end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指向倒排表的指针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lication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165307" y="2706830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tim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10911948" y="2706830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.doc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5260022" y="2639060"/>
            <a:ext cx="3989689" cy="42189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939869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1" name="矩形 60"/>
          <p:cNvSpPr/>
          <p:nvPr/>
        </p:nvSpPr>
        <p:spPr>
          <a:xfrm>
            <a:off x="7211524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2" name="矩形 61"/>
          <p:cNvSpPr/>
          <p:nvPr/>
        </p:nvSpPr>
        <p:spPr>
          <a:xfrm>
            <a:off x="6217751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sp>
        <p:nvSpPr>
          <p:cNvPr id="63" name="矩形 62"/>
          <p:cNvSpPr/>
          <p:nvPr/>
        </p:nvSpPr>
        <p:spPr>
          <a:xfrm>
            <a:off x="9038619" y="6435862"/>
            <a:ext cx="387710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1092328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8" name="矩形 67"/>
          <p:cNvSpPr/>
          <p:nvPr/>
        </p:nvSpPr>
        <p:spPr>
          <a:xfrm>
            <a:off x="10363983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9" name="矩形 68"/>
          <p:cNvSpPr/>
          <p:nvPr/>
        </p:nvSpPr>
        <p:spPr>
          <a:xfrm>
            <a:off x="9370210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70" name="曲线连接符 34"/>
          <p:cNvCxnSpPr/>
          <p:nvPr/>
        </p:nvCxnSpPr>
        <p:spPr>
          <a:xfrm rot="16200000" flipH="1">
            <a:off x="4779702" y="4997814"/>
            <a:ext cx="1687262" cy="1188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34"/>
          <p:cNvCxnSpPr/>
          <p:nvPr/>
        </p:nvCxnSpPr>
        <p:spPr>
          <a:xfrm>
            <a:off x="4689897" y="5190310"/>
            <a:ext cx="4680313" cy="1217386"/>
          </a:xfrm>
          <a:prstGeom prst="curvedConnector3">
            <a:avLst>
              <a:gd name="adj1" fmla="val 8081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885520" y="4853253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倒排表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36136" y="138737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词典前缀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722959" y="6251196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词典后缀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18261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3413305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4408349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5403393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6387490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7382534" y="1845008"/>
            <a:ext cx="460566" cy="358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7843100" y="1845008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5175333" y="3004505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4181560" y="3004505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181560" y="2203148"/>
            <a:ext cx="226789" cy="80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03393" y="2203148"/>
            <a:ext cx="500285" cy="80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808429" y="4260915"/>
            <a:ext cx="5032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每一个</a:t>
            </a:r>
            <a:r>
              <a:rPr lang="en-US" altLang="zh-CN" dirty="0"/>
              <a:t>block</a:t>
            </a:r>
            <a:r>
              <a:rPr lang="zh-CN" altLang="en-US" dirty="0"/>
              <a:t>由</a:t>
            </a:r>
            <a:r>
              <a:rPr lang="en-US" altLang="zh-CN" dirty="0"/>
              <a:t>128</a:t>
            </a:r>
            <a:r>
              <a:rPr lang="zh-CN" altLang="en-US" dirty="0"/>
              <a:t>个文档组成： </a:t>
            </a:r>
            <a:endParaRPr lang="en-US" altLang="zh-CN" dirty="0"/>
          </a:p>
          <a:p>
            <a:r>
              <a:rPr lang="en-US" altLang="zh-CN" dirty="0"/>
              <a:t>128</a:t>
            </a:r>
            <a:r>
              <a:rPr lang="zh-CN" altLang="en-US" dirty="0"/>
              <a:t>个文档</a:t>
            </a:r>
            <a:r>
              <a:rPr lang="en-US" altLang="zh-CN" dirty="0"/>
              <a:t>id</a:t>
            </a:r>
            <a:r>
              <a:rPr lang="zh-CN" altLang="en-US" dirty="0"/>
              <a:t>， </a:t>
            </a:r>
            <a:r>
              <a:rPr lang="en-US" altLang="zh-CN" dirty="0"/>
              <a:t>128</a:t>
            </a:r>
            <a:r>
              <a:rPr lang="zh-CN" altLang="en-US" dirty="0"/>
              <a:t>个词频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最后有一个跳跃表，用来加速多个倒排表的合并</a:t>
            </a:r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568325" y="240030"/>
            <a:ext cx="332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倒排表物理结构</a:t>
            </a:r>
            <a:endParaRPr lang="zh-CN" altLang="en-US" sz="3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418261" y="890332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包含某个单词的所有文档的文档</a:t>
            </a:r>
            <a:r>
              <a:rPr lang="en-US" altLang="zh-CN" dirty="0"/>
              <a:t>ID</a:t>
            </a:r>
            <a:r>
              <a:rPr lang="zh-CN" altLang="en-US" dirty="0"/>
              <a:t>和词频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1839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0988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40137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89286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38435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87584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36733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85882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635031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49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84180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33329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78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82478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831627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80776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929925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98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979074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290226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88524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86822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85120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83418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81716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80014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78312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88715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85311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81907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978503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864542" y="104943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462" y="104943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cxnSp>
        <p:nvCxnSpPr>
          <p:cNvPr id="105" name="直接箭头连接符 104"/>
          <p:cNvCxnSpPr>
            <a:stCxn id="25" idx="2"/>
            <a:endCxn id="6" idx="0"/>
          </p:cNvCxnSpPr>
          <p:nvPr/>
        </p:nvCxnSpPr>
        <p:spPr>
          <a:xfrm>
            <a:off x="314547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7" idx="2"/>
          </p:cNvCxnSpPr>
          <p:nvPr/>
        </p:nvCxnSpPr>
        <p:spPr>
          <a:xfrm>
            <a:off x="4128452" y="404663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511524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608996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7081202" y="4075214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805592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904716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003585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4130357" y="268011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6097587" y="268011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8056562" y="274552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10019982" y="274552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6088062" y="137900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10019982" y="137900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10505757" y="362372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0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10486707" y="2377224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1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10505757" y="115865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2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1122997" y="4877854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doc ids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156527" y="2268004"/>
            <a:ext cx="1209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skipdatas</a:t>
            </a:r>
            <a:endParaRPr lang="en-US" altLang="zh-CN"/>
          </a:p>
        </p:txBody>
      </p:sp>
      <p:sp>
        <p:nvSpPr>
          <p:cNvPr id="126" name="文本框 125"/>
          <p:cNvSpPr txBox="1"/>
          <p:nvPr/>
        </p:nvSpPr>
        <p:spPr>
          <a:xfrm>
            <a:off x="568325" y="240030"/>
            <a:ext cx="332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倒排表逻辑结构</a:t>
            </a:r>
            <a:endParaRPr lang="zh-CN" altLang="en-US" sz="3200" dirty="0"/>
          </a:p>
        </p:txBody>
      </p:sp>
      <p:sp>
        <p:nvSpPr>
          <p:cNvPr id="127" name="左大括号 126"/>
          <p:cNvSpPr/>
          <p:nvPr/>
        </p:nvSpPr>
        <p:spPr>
          <a:xfrm>
            <a:off x="1219517" y="1192314"/>
            <a:ext cx="318135" cy="2519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/>
          <p:cNvCxnSpPr>
            <a:stCxn id="25" idx="3"/>
            <a:endCxn id="27" idx="1"/>
          </p:cNvCxnSpPr>
          <p:nvPr/>
        </p:nvCxnSpPr>
        <p:spPr>
          <a:xfrm>
            <a:off x="3388042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438435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537876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636174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732567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832770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9291637" y="3849154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48" idx="3"/>
          </p:cNvCxnSpPr>
          <p:nvPr/>
        </p:nvCxnSpPr>
        <p:spPr>
          <a:xfrm>
            <a:off x="2398241" y="2506764"/>
            <a:ext cx="14870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43" idx="3"/>
          </p:cNvCxnSpPr>
          <p:nvPr/>
        </p:nvCxnSpPr>
        <p:spPr>
          <a:xfrm>
            <a:off x="4372927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6336982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8302942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42474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2" name="矩形 81"/>
          <p:cNvSpPr/>
          <p:nvPr/>
        </p:nvSpPr>
        <p:spPr>
          <a:xfrm>
            <a:off x="291623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340772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89921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439070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488219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537368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8" name="矩形 87"/>
          <p:cNvSpPr/>
          <p:nvPr/>
        </p:nvSpPr>
        <p:spPr>
          <a:xfrm>
            <a:off x="586517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35666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84815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733964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783113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42" name="矩形 141"/>
          <p:cNvSpPr/>
          <p:nvPr/>
        </p:nvSpPr>
        <p:spPr>
          <a:xfrm>
            <a:off x="832262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881411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930560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979709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/>
          <p:cNvSpPr txBox="1"/>
          <p:nvPr/>
        </p:nvSpPr>
        <p:spPr>
          <a:xfrm>
            <a:off x="1156019" y="533314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freqs</a:t>
            </a:r>
            <a:endParaRPr lang="en-US" altLang="zh-CN"/>
          </a:p>
        </p:txBody>
      </p:sp>
      <p:sp>
        <p:nvSpPr>
          <p:cNvPr id="147" name="矩形 146"/>
          <p:cNvSpPr/>
          <p:nvPr/>
        </p:nvSpPr>
        <p:spPr>
          <a:xfrm>
            <a:off x="1910561" y="3569119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1912466" y="2268004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1923896" y="1049439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箭头连接符 149"/>
          <p:cNvCxnSpPr/>
          <p:nvPr/>
        </p:nvCxnSpPr>
        <p:spPr>
          <a:xfrm>
            <a:off x="2396336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49" idx="3"/>
            <a:endCxn id="63" idx="1"/>
          </p:cNvCxnSpPr>
          <p:nvPr/>
        </p:nvCxnSpPr>
        <p:spPr>
          <a:xfrm>
            <a:off x="2409671" y="1288199"/>
            <a:ext cx="345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6361747" y="1278772"/>
            <a:ext cx="345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85257" y="6042682"/>
            <a:ext cx="8521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实际上，</a:t>
            </a:r>
            <a:r>
              <a:rPr lang="en-US" altLang="zh-CN" dirty="0"/>
              <a:t>Level0</a:t>
            </a:r>
            <a:r>
              <a:rPr lang="zh-CN" altLang="en-US" dirty="0"/>
              <a:t>的</a:t>
            </a:r>
            <a:r>
              <a:rPr lang="en-US" altLang="zh-CN" dirty="0"/>
              <a:t>skip interval = BLOCK SIZE = 128</a:t>
            </a:r>
            <a:r>
              <a:rPr lang="zh-CN" altLang="en-US" dirty="0"/>
              <a:t>， 其他</a:t>
            </a:r>
            <a:r>
              <a:rPr lang="en-US" altLang="zh-CN" dirty="0"/>
              <a:t>Level</a:t>
            </a:r>
            <a:r>
              <a:rPr lang="zh-CN" altLang="en-US" dirty="0"/>
              <a:t>的</a:t>
            </a:r>
            <a:r>
              <a:rPr lang="en-US" altLang="zh-CN" dirty="0"/>
              <a:t>skip interval = 8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跳跃表的最大层数为</a:t>
            </a:r>
            <a:r>
              <a:rPr lang="en-US" altLang="zh-CN" dirty="0"/>
              <a:t>10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Term</a:t>
            </a:r>
            <a:r>
              <a:rPr lang="zh-CN" altLang="en-US" dirty="0"/>
              <a:t>查找所有匹配的文档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Term(goodsTitle, 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)</a:t>
            </a:r>
            <a:r>
              <a:rPr lang="zh-CN" altLang="en-US" dirty="0"/>
              <a:t>为例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找到</a:t>
            </a:r>
            <a:r>
              <a:rPr lang="en-US" altLang="zh-CN" dirty="0"/>
              <a:t>goodsTitle</a:t>
            </a:r>
            <a:r>
              <a:rPr lang="zh-CN" altLang="en-US" dirty="0"/>
              <a:t>字段对应的</a:t>
            </a:r>
            <a:r>
              <a:rPr lang="en-US" altLang="zh-CN" dirty="0"/>
              <a:t>FSTIndex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FST</a:t>
            </a:r>
            <a:r>
              <a:rPr lang="zh-CN" altLang="en-US" dirty="0"/>
              <a:t>中对</a:t>
            </a:r>
            <a:r>
              <a:rPr lang="en-US" altLang="zh-CN" dirty="0"/>
              <a:t>apple</a:t>
            </a:r>
            <a:r>
              <a:rPr lang="zh-CN" altLang="en-US" dirty="0"/>
              <a:t>进行前缀匹配，匹配到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/>
              <a:t>”</a:t>
            </a:r>
            <a:r>
              <a:rPr lang="zh-CN" altLang="en-US" dirty="0"/>
              <a:t>三个字符</a:t>
            </a:r>
            <a:r>
              <a:rPr lang="en-US" altLang="zh-CN" dirty="0"/>
              <a:t>,</a:t>
            </a:r>
            <a:r>
              <a:rPr lang="zh-CN" altLang="en-US" dirty="0"/>
              <a:t>并获取到对应的</a:t>
            </a:r>
            <a:r>
              <a:rPr lang="en-US" altLang="zh-CN" dirty="0"/>
              <a:t>Block</a:t>
            </a:r>
            <a:r>
              <a:rPr lang="zh-CN" altLang="en-US" dirty="0"/>
              <a:t>在磁盘上的位置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Block</a:t>
            </a:r>
            <a:r>
              <a:rPr lang="zh-CN" altLang="en-US" dirty="0"/>
              <a:t>信息，对剩余的字符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”</a:t>
            </a:r>
            <a:r>
              <a:rPr lang="zh-CN" altLang="en-US" dirty="0"/>
              <a:t>进行后缀匹配，匹配完成后获取到倒排表在磁盘的位置信息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 Values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231425"/>
          </a:xfrm>
        </p:spPr>
        <p:txBody>
          <a:bodyPr/>
          <a:lstStyle/>
          <a:p>
            <a:r>
              <a:rPr lang="en-US" altLang="zh-CN" dirty="0"/>
              <a:t>Numeric Doc Values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8094" y="4034672"/>
            <a:ext cx="3171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从文档</a:t>
            </a:r>
            <a:r>
              <a:rPr lang="en-US" altLang="zh-CN" dirty="0"/>
              <a:t>ID</a:t>
            </a:r>
            <a:r>
              <a:rPr lang="zh-CN" altLang="en-US" dirty="0"/>
              <a:t>到字段值的映射关系</a:t>
            </a:r>
            <a:endParaRPr lang="en-US" altLang="zh-CN" dirty="0"/>
          </a:p>
          <a:p>
            <a:r>
              <a:rPr lang="zh-CN" altLang="en-US" dirty="0"/>
              <a:t>主要两部分数据： </a:t>
            </a:r>
            <a:endParaRPr lang="en-US" altLang="zh-CN" dirty="0"/>
          </a:p>
          <a:p>
            <a:r>
              <a:rPr lang="en-US" altLang="zh-CN" dirty="0"/>
              <a:t>	1. </a:t>
            </a:r>
            <a:r>
              <a:rPr lang="en-US" altLang="zh-CN" dirty="0" err="1"/>
              <a:t>DocIdSet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	2. Values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3746</Words>
  <Application>WPS 演示</Application>
  <PresentationFormat>宽屏</PresentationFormat>
  <Paragraphs>545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倒排索引：  词典  &amp;  倒排表 Dictinary &amp; Postings  </vt:lpstr>
      <vt:lpstr>PowerPoint 演示文稿</vt:lpstr>
      <vt:lpstr>PowerPoint 演示文稿</vt:lpstr>
      <vt:lpstr>PowerPoint 演示文稿</vt:lpstr>
      <vt:lpstr>PowerPoint 演示文稿</vt:lpstr>
      <vt:lpstr>根据Term查找所有匹配的文档id</vt:lpstr>
      <vt:lpstr>Doc Values </vt:lpstr>
      <vt:lpstr>Numeric Doc Values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Stored Fields </vt:lpstr>
      <vt:lpstr>PowerPoint 演示文稿</vt:lpstr>
      <vt:lpstr>根据文档id，获取文档所有的字段信息</vt:lpstr>
      <vt:lpstr>Term Vector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祥</dc:creator>
  <cp:lastModifiedBy>zouxiang</cp:lastModifiedBy>
  <cp:revision>50</cp:revision>
  <dcterms:created xsi:type="dcterms:W3CDTF">2019-08-11T10:36:00Z</dcterms:created>
  <dcterms:modified xsi:type="dcterms:W3CDTF">2019-08-19T05:54:01Z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