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87" r:id="rId7"/>
    <p:sldId id="258" r:id="rId8"/>
    <p:sldId id="259" r:id="rId9"/>
    <p:sldId id="261" r:id="rId10"/>
    <p:sldId id="286" r:id="rId11"/>
    <p:sldId id="277" r:id="rId12"/>
    <p:sldId id="276" r:id="rId13"/>
    <p:sldId id="278" r:id="rId14"/>
    <p:sldId id="279" r:id="rId15"/>
    <p:sldId id="280" r:id="rId16"/>
    <p:sldId id="282" r:id="rId17"/>
    <p:sldId id="283" r:id="rId18"/>
    <p:sldId id="284" r:id="rId19"/>
    <p:sldId id="285" r:id="rId20"/>
    <p:sldId id="288" r:id="rId21"/>
    <p:sldId id="290" r:id="rId22"/>
    <p:sldId id="289" r:id="rId23"/>
    <p:sldId id="291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r.mit.edu/cds-2022" TargetMode="External"/><Relationship Id="rId7" Type="http://schemas.openxmlformats.org/officeDocument/2006/relationships/hyperlink" Target="https://msmagazine.com/2018/02/15/highest-performing-women-still-scoring-lower-men-sat/" TargetMode="External"/><Relationship Id="rId2" Type="http://schemas.openxmlformats.org/officeDocument/2006/relationships/hyperlink" Target="https://trends.google.com/trends/explore?date=today%205-y&amp;geo=US&amp;q=college%20admission%20gender,fair%20admiss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usnews.com/education/best-colleges/articles/2018-11-02/how-gender-influences-college-admissions#:~:text=Among%20the%20478%20ranked%20national,percent%20advantage%20for%20female%20applicants" TargetMode="External"/><Relationship Id="rId5" Type="http://schemas.openxmlformats.org/officeDocument/2006/relationships/hyperlink" Target="https://ir.mit.edu/diversity-dashboard" TargetMode="External"/><Relationship Id="rId4" Type="http://schemas.openxmlformats.org/officeDocument/2006/relationships/hyperlink" Target="https://mitadmissions.org/apply/process/stat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361" y="1122363"/>
            <a:ext cx="9893914" cy="2387600"/>
          </a:xfrm>
        </p:spPr>
        <p:txBody>
          <a:bodyPr/>
          <a:lstStyle/>
          <a:p>
            <a:r>
              <a:rPr lang="en-US" dirty="0"/>
              <a:t>Gender factor Study in top US universities’ admission?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Xin Tang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9CBA-FC8C-7D54-1513-F6770349DA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9AE0-3416-9657-48E5-7B6DF31B3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46EA7-BAA3-9AD6-188F-09919B76F930}"/>
              </a:ext>
            </a:extLst>
          </p:cNvPr>
          <p:cNvSpPr txBox="1">
            <a:spLocks/>
          </p:cNvSpPr>
          <p:nvPr/>
        </p:nvSpPr>
        <p:spPr>
          <a:xfrm>
            <a:off x="319528" y="461315"/>
            <a:ext cx="10338227" cy="532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There are more female students in US and more female applicants for colleges/universities.</a:t>
            </a:r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AB9C8-2F78-76DA-7DA3-50507A1A2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446" y="1778038"/>
            <a:ext cx="4572000" cy="2794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8F371-C33F-09F1-15C6-E54A14DD0E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1381125"/>
            <a:ext cx="6381748" cy="3573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FAA83-4312-5D32-8966-783EC37F1447}"/>
              </a:ext>
            </a:extLst>
          </p:cNvPr>
          <p:cNvSpPr txBox="1"/>
          <p:nvPr/>
        </p:nvSpPr>
        <p:spPr>
          <a:xfrm>
            <a:off x="929767" y="5031958"/>
            <a:ext cx="4109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more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assume this will translate into similar male/female student ratio in high schools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2EC20-CFCD-54DA-CC71-0E3F00E66CDF}"/>
              </a:ext>
            </a:extLst>
          </p:cNvPr>
          <p:cNvSpPr txBox="1"/>
          <p:nvPr/>
        </p:nvSpPr>
        <p:spPr>
          <a:xfrm>
            <a:off x="6043597" y="4955014"/>
            <a:ext cx="541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more females enroll into colleges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This include all colleges, including community colleges, consider the numbers of colleges in US, score/performance may not be a factor to enrolled into a college.</a:t>
            </a:r>
          </a:p>
        </p:txBody>
      </p:sp>
    </p:spTree>
    <p:extLst>
      <p:ext uri="{BB962C8B-B14F-4D97-AF65-F5344CB8AC3E}">
        <p14:creationId xmlns:p14="http://schemas.microsoft.com/office/powerpoint/2010/main" val="296565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9CBA-FC8C-7D54-1513-F6770349DA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9AE0-3416-9657-48E5-7B6DF31B3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46EA7-BAA3-9AD6-188F-09919B76F930}"/>
              </a:ext>
            </a:extLst>
          </p:cNvPr>
          <p:cNvSpPr txBox="1">
            <a:spLocks/>
          </p:cNvSpPr>
          <p:nvPr/>
        </p:nvSpPr>
        <p:spPr>
          <a:xfrm>
            <a:off x="380999" y="261794"/>
            <a:ext cx="10453488" cy="766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There is no much data to show male/female applicants for top universities. So, I searched from a different angle: SAT score.</a:t>
            </a: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FD900-77C7-8F67-FBD3-EF5DDA18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8" y="1094962"/>
            <a:ext cx="4114292" cy="766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4342F4-64A7-6970-A92B-8906C821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8" y="1901816"/>
            <a:ext cx="3534595" cy="221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454A6-8949-6495-8E1F-11732E297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12" y="4131984"/>
            <a:ext cx="3619300" cy="2433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8B960-C937-7009-F94B-B525CF368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589" y="1167410"/>
            <a:ext cx="5611953" cy="2995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BD2DB7-C338-5906-FB0C-BAD0D16BF188}"/>
              </a:ext>
            </a:extLst>
          </p:cNvPr>
          <p:cNvSpPr txBox="1"/>
          <p:nvPr/>
        </p:nvSpPr>
        <p:spPr>
          <a:xfrm>
            <a:off x="6312023" y="4301460"/>
            <a:ext cx="5498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showed that he top universities almost required perfect SAT score. Meanwhile, the data showed the male is 1.4-1.5 time more likely to achieve SAT at that level. The highest performing woman still score lower than men. </a:t>
            </a:r>
          </a:p>
          <a:p>
            <a:endParaRPr lang="en-US" b="1" dirty="0"/>
          </a:p>
          <a:p>
            <a:r>
              <a:rPr lang="en-US" b="1" dirty="0"/>
              <a:t>From this angle, more men will be qualified to be admitted into top colleges.</a:t>
            </a:r>
          </a:p>
        </p:txBody>
      </p:sp>
    </p:spTree>
    <p:extLst>
      <p:ext uri="{BB962C8B-B14F-4D97-AF65-F5344CB8AC3E}">
        <p14:creationId xmlns:p14="http://schemas.microsoft.com/office/powerpoint/2010/main" val="317740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9CBA-FC8C-7D54-1513-F6770349DA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9AE0-3416-9657-48E5-7B6DF31B3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46EA7-BAA3-9AD6-188F-09919B76F930}"/>
              </a:ext>
            </a:extLst>
          </p:cNvPr>
          <p:cNvSpPr txBox="1">
            <a:spLocks/>
          </p:cNvSpPr>
          <p:nvPr/>
        </p:nvSpPr>
        <p:spPr>
          <a:xfrm>
            <a:off x="380999" y="261794"/>
            <a:ext cx="10453488" cy="976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Case Study: MIT: a pure STEM top university require a perfect score to get in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it is twice likely for a female applicant get admitted into MIT than male</a:t>
            </a:r>
          </a:p>
          <a:p>
            <a:endParaRPr lang="en-US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90B3F-2E8E-02A9-391B-28DBA04FF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45" y="1650567"/>
            <a:ext cx="7204857" cy="3556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4E120-1DF5-19F3-A8B1-0442509572C0}"/>
              </a:ext>
            </a:extLst>
          </p:cNvPr>
          <p:cNvSpPr txBox="1"/>
          <p:nvPr/>
        </p:nvSpPr>
        <p:spPr>
          <a:xfrm>
            <a:off x="3500798" y="5288155"/>
            <a:ext cx="75196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Findings:</a:t>
            </a:r>
          </a:p>
          <a:p>
            <a:endParaRPr lang="en-US" sz="600" dirty="0"/>
          </a:p>
          <a:p>
            <a:pPr marL="342900" indent="-342900">
              <a:buAutoNum type="arabicPeriod"/>
            </a:pPr>
            <a:r>
              <a:rPr lang="en-US" dirty="0"/>
              <a:t>Male/Female applicant ratio: 1.87 : 1</a:t>
            </a:r>
          </a:p>
          <a:p>
            <a:pPr marL="342900" indent="-342900">
              <a:buAutoNum type="arabicPeriod"/>
            </a:pPr>
            <a:endParaRPr lang="en-US" sz="600" dirty="0"/>
          </a:p>
          <a:p>
            <a:pPr marL="342900" indent="-342900">
              <a:buAutoNum type="arabicPeriod"/>
            </a:pPr>
            <a:r>
              <a:rPr lang="en-US" dirty="0"/>
              <a:t>Male admission rate: 3%  vs Female admission rate: </a:t>
            </a:r>
            <a:r>
              <a:rPr lang="en-US" b="1" dirty="0"/>
              <a:t>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91D0E-8E45-2C05-E8AF-701C2E784A0F}"/>
              </a:ext>
            </a:extLst>
          </p:cNvPr>
          <p:cNvSpPr txBox="1"/>
          <p:nvPr/>
        </p:nvSpPr>
        <p:spPr>
          <a:xfrm>
            <a:off x="1940345" y="1386264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2021 data</a:t>
            </a:r>
          </a:p>
        </p:txBody>
      </p:sp>
    </p:spTree>
    <p:extLst>
      <p:ext uri="{BB962C8B-B14F-4D97-AF65-F5344CB8AC3E}">
        <p14:creationId xmlns:p14="http://schemas.microsoft.com/office/powerpoint/2010/main" val="60037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9CBA-FC8C-7D54-1513-F6770349DA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9AE0-3416-9657-48E5-7B6DF31B3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46EA7-BAA3-9AD6-188F-09919B76F930}"/>
              </a:ext>
            </a:extLst>
          </p:cNvPr>
          <p:cNvSpPr txBox="1">
            <a:spLocks/>
          </p:cNvSpPr>
          <p:nvPr/>
        </p:nvSpPr>
        <p:spPr>
          <a:xfrm>
            <a:off x="380999" y="261794"/>
            <a:ext cx="10753726" cy="976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Case Study: Harvard: a well-known top university also require perfect SAT score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Washington post reported more female get admitted and still increasing</a:t>
            </a:r>
          </a:p>
          <a:p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1F4EF-B246-CF57-277D-839A249A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1" y="1537224"/>
            <a:ext cx="9891976" cy="40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2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9CBA-FC8C-7D54-1513-F6770349DA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9AE0-3416-9657-48E5-7B6DF31B3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46EA7-BAA3-9AD6-188F-09919B76F930}"/>
              </a:ext>
            </a:extLst>
          </p:cNvPr>
          <p:cNvSpPr txBox="1">
            <a:spLocks/>
          </p:cNvSpPr>
          <p:nvPr/>
        </p:nvSpPr>
        <p:spPr>
          <a:xfrm>
            <a:off x="380999" y="261794"/>
            <a:ext cx="10753726" cy="976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Case Study: Harvard: a well-known top university also require perfect SAT score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Washington post reported more female get admitted and still increasing</a:t>
            </a:r>
          </a:p>
          <a:p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1F4EF-B246-CF57-277D-839A249A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1" y="1537224"/>
            <a:ext cx="9891976" cy="40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8356-74D1-EB8F-9D98-F7ECD5363F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B98B-4857-9510-4186-4976FBB0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9404A7-5D04-7676-AFB5-AC38F299A1A1}"/>
              </a:ext>
            </a:extLst>
          </p:cNvPr>
          <p:cNvSpPr txBox="1">
            <a:spLocks/>
          </p:cNvSpPr>
          <p:nvPr/>
        </p:nvSpPr>
        <p:spPr>
          <a:xfrm>
            <a:off x="381000" y="187076"/>
            <a:ext cx="10753726" cy="537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What US News and The Washington Post say on this: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DCD2D-B16C-504B-20C1-05524FBC183C}"/>
              </a:ext>
            </a:extLst>
          </p:cNvPr>
          <p:cNvSpPr txBox="1"/>
          <p:nvPr/>
        </p:nvSpPr>
        <p:spPr>
          <a:xfrm>
            <a:off x="1269743" y="2586676"/>
            <a:ext cx="9652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 the Top 30 US news national universities, </a:t>
            </a:r>
            <a:r>
              <a:rPr lang="en-US" sz="1800" dirty="0">
                <a:effectLst/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 had gender differences of 3 or more percentage points in admission rate.</a:t>
            </a:r>
            <a:endParaRPr lang="en-US" dirty="0">
              <a:highlight>
                <a:srgbClr val="00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31AC5-73EC-4B6E-1599-5F34117EB2E0}"/>
              </a:ext>
            </a:extLst>
          </p:cNvPr>
          <p:cNvSpPr txBox="1"/>
          <p:nvPr/>
        </p:nvSpPr>
        <p:spPr>
          <a:xfrm>
            <a:off x="1231509" y="1083687"/>
            <a:ext cx="9380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A1D26"/>
                </a:solidFill>
                <a:effectLst/>
                <a:latin typeface="Roboto" panose="02000000000000000000" pitchFamily="2" charset="0"/>
              </a:rPr>
              <a:t>Among the 478 ranked national undergraduate institutions which accept both men and women and reported admissions data to U.S. News, </a:t>
            </a:r>
            <a:r>
              <a:rPr lang="en-US" b="0" i="0" dirty="0">
                <a:solidFill>
                  <a:srgbClr val="1A1D26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the average discrepancy between the male and female acceptance rate was a 2.6 percent advantage for female applicants</a:t>
            </a:r>
            <a:r>
              <a:rPr lang="en-US" b="0" i="0" dirty="0">
                <a:solidFill>
                  <a:srgbClr val="1A1D26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EEAF6E-5208-B8FD-F498-7DE67050B42A}"/>
              </a:ext>
            </a:extLst>
          </p:cNvPr>
          <p:cNvSpPr txBox="1"/>
          <p:nvPr/>
        </p:nvSpPr>
        <p:spPr>
          <a:xfrm>
            <a:off x="870692" y="792188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Quotes from US News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72B93-131D-EAFA-BDF9-2BBEBB87BC1C}"/>
              </a:ext>
            </a:extLst>
          </p:cNvPr>
          <p:cNvSpPr txBox="1"/>
          <p:nvPr/>
        </p:nvSpPr>
        <p:spPr>
          <a:xfrm>
            <a:off x="870692" y="2235644"/>
            <a:ext cx="365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Quotes from The Washington Post</a:t>
            </a:r>
            <a:r>
              <a:rPr lang="en-US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5F2F3-E248-09B1-9CFF-1ABFAC960B33}"/>
              </a:ext>
            </a:extLst>
          </p:cNvPr>
          <p:cNvSpPr txBox="1"/>
          <p:nvPr/>
        </p:nvSpPr>
        <p:spPr>
          <a:xfrm>
            <a:off x="870692" y="3399373"/>
            <a:ext cx="465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2A2A"/>
                </a:solidFill>
                <a:latin typeface="georgia" panose="02040502050405020303" pitchFamily="18" charset="0"/>
              </a:rPr>
              <a:t>Universities with </a:t>
            </a:r>
            <a:r>
              <a:rPr lang="en-US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gaps that favored women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BB50BE-0E1D-4EF9-98CF-244B9492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5" y="3810174"/>
            <a:ext cx="5324015" cy="25436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814B9D-8951-93C1-7E56-1940DF862B9B}"/>
              </a:ext>
            </a:extLst>
          </p:cNvPr>
          <p:cNvSpPr txBox="1"/>
          <p:nvPr/>
        </p:nvSpPr>
        <p:spPr>
          <a:xfrm>
            <a:off x="6670091" y="3338170"/>
            <a:ext cx="465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2A2A"/>
                </a:solidFill>
                <a:latin typeface="georgia" panose="02040502050405020303" pitchFamily="18" charset="0"/>
              </a:rPr>
              <a:t>Universities with </a:t>
            </a:r>
            <a:r>
              <a:rPr lang="en-US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gaps that favored men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32486C-4FBE-BFFD-5413-1D982EBF4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63" y="3810174"/>
            <a:ext cx="4791627" cy="231541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280DD1-2762-8A59-AFA2-7271FE499527}"/>
              </a:ext>
            </a:extLst>
          </p:cNvPr>
          <p:cNvSpPr/>
          <p:nvPr/>
        </p:nvSpPr>
        <p:spPr>
          <a:xfrm>
            <a:off x="985421" y="4225771"/>
            <a:ext cx="488272" cy="2416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837714-6B97-EDFC-4E40-BED8ADB4B499}"/>
              </a:ext>
            </a:extLst>
          </p:cNvPr>
          <p:cNvSpPr/>
          <p:nvPr/>
        </p:nvSpPr>
        <p:spPr>
          <a:xfrm>
            <a:off x="1025607" y="5369718"/>
            <a:ext cx="679368" cy="302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201F21-179D-5FD1-06C2-030D07677137}"/>
              </a:ext>
            </a:extLst>
          </p:cNvPr>
          <p:cNvSpPr/>
          <p:nvPr/>
        </p:nvSpPr>
        <p:spPr>
          <a:xfrm>
            <a:off x="1025606" y="3779262"/>
            <a:ext cx="593643" cy="2416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4A0599F-AF8F-9F97-7401-5A335636ED54}"/>
              </a:ext>
            </a:extLst>
          </p:cNvPr>
          <p:cNvSpPr/>
          <p:nvPr/>
        </p:nvSpPr>
        <p:spPr>
          <a:xfrm>
            <a:off x="6912057" y="4967882"/>
            <a:ext cx="679368" cy="302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6315-EF57-D977-86E5-B13EA75914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AC76-BABA-0521-932D-BDCBE752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113BC6-8A0B-A897-E14F-DC78A9ED0AE1}"/>
              </a:ext>
            </a:extLst>
          </p:cNvPr>
          <p:cNvSpPr txBox="1">
            <a:spLocks/>
          </p:cNvSpPr>
          <p:nvPr/>
        </p:nvSpPr>
        <p:spPr>
          <a:xfrm>
            <a:off x="381000" y="187076"/>
            <a:ext cx="10496550" cy="537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Conclusions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6EBEC-05A1-783E-1AFC-036ED8843357}"/>
              </a:ext>
            </a:extLst>
          </p:cNvPr>
          <p:cNvSpPr txBox="1"/>
          <p:nvPr/>
        </p:nvSpPr>
        <p:spPr>
          <a:xfrm>
            <a:off x="914399" y="932035"/>
            <a:ext cx="10106025" cy="4439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looking at population ratio, the general and the top school's student gender ratio, admission data from top universit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ies and media coverages on this topic, my conclusions are: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is a fact that there are more female students than male, generally and in top universities.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is also true that some top ranked universities, like MIT and Harvard,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have significant better admission rate for female applicants than male.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 gender gap could also be one way or another and not at the same level among universities.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all universities released detail data on gender.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It is better for students to investigate their dream schools for more details before applying. </a:t>
            </a:r>
          </a:p>
        </p:txBody>
      </p:sp>
    </p:spTree>
    <p:extLst>
      <p:ext uri="{BB962C8B-B14F-4D97-AF65-F5344CB8AC3E}">
        <p14:creationId xmlns:p14="http://schemas.microsoft.com/office/powerpoint/2010/main" val="82133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sz="4800" dirty="0"/>
              <a:t>Ethical concerns</a:t>
            </a:r>
          </a:p>
        </p:txBody>
      </p:sp>
    </p:spTree>
    <p:extLst>
      <p:ext uri="{BB962C8B-B14F-4D97-AF65-F5344CB8AC3E}">
        <p14:creationId xmlns:p14="http://schemas.microsoft.com/office/powerpoint/2010/main" val="177713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6315-EF57-D977-86E5-B13EA75914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AC76-BABA-0521-932D-BDCBE752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D3F1C-D50B-1999-84CF-3F3CA6C3C4CE}"/>
              </a:ext>
            </a:extLst>
          </p:cNvPr>
          <p:cNvSpPr txBox="1"/>
          <p:nvPr/>
        </p:nvSpPr>
        <p:spPr>
          <a:xfrm>
            <a:off x="781050" y="1437633"/>
            <a:ext cx="10801350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Without an agreed baseline, it is difficult to define what is being considered as equal or bias on gender factors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is sensitive for school to release related data for public analysis or scrutinize.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will gender gap change the behavior of students/parents?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688F61-27AD-6488-1B2B-CD501D047289}"/>
              </a:ext>
            </a:extLst>
          </p:cNvPr>
          <p:cNvSpPr txBox="1">
            <a:spLocks/>
          </p:cNvSpPr>
          <p:nvPr/>
        </p:nvSpPr>
        <p:spPr>
          <a:xfrm>
            <a:off x="381000" y="187076"/>
            <a:ext cx="10496550" cy="537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Ethical Concerns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820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sz="48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288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Overview of the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Analysis &amp;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Ethical concerns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6315-EF57-D977-86E5-B13EA75914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AC76-BABA-0521-932D-BDCBE752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688F61-27AD-6488-1B2B-CD501D047289}"/>
              </a:ext>
            </a:extLst>
          </p:cNvPr>
          <p:cNvSpPr txBox="1">
            <a:spLocks/>
          </p:cNvSpPr>
          <p:nvPr/>
        </p:nvSpPr>
        <p:spPr>
          <a:xfrm>
            <a:off x="381000" y="233238"/>
            <a:ext cx="10496550" cy="822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References</a:t>
            </a:r>
          </a:p>
          <a:p>
            <a:endParaRPr lang="en-US" sz="2000" dirty="0"/>
          </a:p>
          <a:p>
            <a:r>
              <a:rPr lang="en-US" sz="1400" dirty="0"/>
              <a:t>                 Not all references were listed here due to space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1DE92-852E-FE69-1503-BF86C9A12380}"/>
              </a:ext>
            </a:extLst>
          </p:cNvPr>
          <p:cNvSpPr txBox="1"/>
          <p:nvPr/>
        </p:nvSpPr>
        <p:spPr>
          <a:xfrm>
            <a:off x="1097971" y="1221230"/>
            <a:ext cx="10496550" cy="95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Fair admission vs college admission gender search trend – Google trend.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https://trends.google.com/trends/explore?date=today%205-y&amp;geo=US&amp;q=college%20admission%20gender,fair%20admission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BCAE0-CA04-0195-498D-B4FF2600E104}"/>
              </a:ext>
            </a:extLst>
          </p:cNvPr>
          <p:cNvSpPr txBox="1"/>
          <p:nvPr/>
        </p:nvSpPr>
        <p:spPr>
          <a:xfrm>
            <a:off x="1097971" y="2134440"/>
            <a:ext cx="9448426" cy="170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 data sheet, diversity dashboard and first year admission statistics   - MIT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https://ir.mit.edu/cds-2022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https://mitadmissions.org/apply/process/stats/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https://ir.mit.edu/diversity-dashboard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D752A9-586C-EF6E-5D87-C27B808A3BE7}"/>
              </a:ext>
            </a:extLst>
          </p:cNvPr>
          <p:cNvSpPr txBox="1"/>
          <p:nvPr/>
        </p:nvSpPr>
        <p:spPr>
          <a:xfrm>
            <a:off x="1097971" y="3681808"/>
            <a:ext cx="114204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gender influence college admission  -US News</a:t>
            </a:r>
          </a:p>
          <a:p>
            <a:r>
              <a:rPr lang="en-US" sz="1200" u="sng" dirty="0">
                <a:solidFill>
                  <a:srgbClr val="5F5F5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https://www.usnews.com/education/best-colleges/articles/2018-11-02/how-gender-influences-college-admissions#:~:text=Among%20the%20478%20ranked%20national,percent%20advantage%20for%20female%20applicants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375CC-038D-4EEE-A1E5-9A6D176BB663}"/>
              </a:ext>
            </a:extLst>
          </p:cNvPr>
          <p:cNvSpPr txBox="1"/>
          <p:nvPr/>
        </p:nvSpPr>
        <p:spPr>
          <a:xfrm>
            <a:off x="1097971" y="4733505"/>
            <a:ext cx="98841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Male/female ratio on top SAT score</a:t>
            </a:r>
          </a:p>
          <a:p>
            <a:r>
              <a:rPr lang="en-US" sz="1200" u="sng" dirty="0">
                <a:solidFill>
                  <a:srgbClr val="5F5F5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/>
              </a:rPr>
              <a:t>https://msmagazine.com/2018/02/15/highest-performing-women-still-scoring-lower-men-sat/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792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882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817" y="833892"/>
            <a:ext cx="9919608" cy="34364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 lieu of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rfair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admission lawsuit against Harvard University's undergraduate admissions process, which is claimed to discriminate against Asian American applicants, there is another concern that genders also play a role in top US universities’ admission.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his study is intended to validate if this is a fact that female students have more chance to get admitted. Study will draw a conclusion based on data from top universities, including public data published from interested universities and other open resources.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sz="4800" dirty="0"/>
              <a:t>Overview of the topic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08093E-8B21-C4EF-66ED-4A6D35F3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5" y="192101"/>
            <a:ext cx="3857385" cy="710862"/>
          </a:xfrm>
        </p:spPr>
        <p:txBody>
          <a:bodyPr/>
          <a:lstStyle/>
          <a:p>
            <a:r>
              <a:rPr lang="en-US" sz="2000" u="sng" dirty="0"/>
              <a:t>local picture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1600" dirty="0"/>
              <a:t>Westwood high school</a:t>
            </a:r>
            <a:br>
              <a:rPr lang="en-US" sz="2000" dirty="0"/>
            </a:br>
            <a:r>
              <a:rPr lang="en-US" sz="1000" dirty="0"/>
              <a:t>#79 in National STEM high schools</a:t>
            </a:r>
            <a:br>
              <a:rPr lang="en-US" sz="1000" dirty="0"/>
            </a:br>
            <a:r>
              <a:rPr lang="en-US" sz="1000" dirty="0"/>
              <a:t>#1 in Round Rock ISD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DC50309-287F-31C8-FAF8-6F8DBFDE0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71588"/>
              </p:ext>
            </p:extLst>
          </p:nvPr>
        </p:nvGraphicFramePr>
        <p:xfrm>
          <a:off x="304159" y="1421421"/>
          <a:ext cx="2934341" cy="485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12">
                  <a:extLst>
                    <a:ext uri="{9D8B030D-6E8A-4147-A177-3AD203B41FA5}">
                      <a16:colId xmlns:a16="http://schemas.microsoft.com/office/drawing/2014/main" val="3226096472"/>
                    </a:ext>
                  </a:extLst>
                </a:gridCol>
                <a:gridCol w="717117">
                  <a:extLst>
                    <a:ext uri="{9D8B030D-6E8A-4147-A177-3AD203B41FA5}">
                      <a16:colId xmlns:a16="http://schemas.microsoft.com/office/drawing/2014/main" val="4141306162"/>
                    </a:ext>
                  </a:extLst>
                </a:gridCol>
                <a:gridCol w="714388">
                  <a:extLst>
                    <a:ext uri="{9D8B030D-6E8A-4147-A177-3AD203B41FA5}">
                      <a16:colId xmlns:a16="http://schemas.microsoft.com/office/drawing/2014/main" val="2133073075"/>
                    </a:ext>
                  </a:extLst>
                </a:gridCol>
                <a:gridCol w="973224">
                  <a:extLst>
                    <a:ext uri="{9D8B030D-6E8A-4147-A177-3AD203B41FA5}">
                      <a16:colId xmlns:a16="http://schemas.microsoft.com/office/drawing/2014/main" val="3519050588"/>
                    </a:ext>
                  </a:extLst>
                </a:gridCol>
              </a:tblGrid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26266"/>
                  </a:ext>
                </a:extLst>
              </a:tr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UT 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STEM</a:t>
                      </a:r>
                    </a:p>
                    <a:p>
                      <a:pPr algn="ctr"/>
                      <a:r>
                        <a:rPr lang="en-US" sz="1050" dirty="0"/>
                        <a:t>Honor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70510"/>
                  </a:ext>
                </a:extLst>
              </a:tr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UT 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STEM</a:t>
                      </a:r>
                    </a:p>
                    <a:p>
                      <a:pPr algn="ctr"/>
                      <a:r>
                        <a:rPr lang="en-US" sz="1050" dirty="0"/>
                        <a:t>Honor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9002"/>
                  </a:ext>
                </a:extLst>
              </a:tr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UT 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42702"/>
                  </a:ext>
                </a:extLst>
              </a:tr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UT 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075104"/>
                  </a:ext>
                </a:extLst>
              </a:tr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6011"/>
                  </a:ext>
                </a:extLst>
              </a:tr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Georgia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98421"/>
                  </a:ext>
                </a:extLst>
              </a:tr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UT 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STEM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Honor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72824"/>
                  </a:ext>
                </a:extLst>
              </a:tr>
              <a:tr h="305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UT 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83594"/>
                  </a:ext>
                </a:extLst>
              </a:tr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UT 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STEM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&amp;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2377"/>
                  </a:ext>
                </a:extLst>
              </a:tr>
              <a:tr h="3648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UT 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STEM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Honor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480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6D854F-1A4C-5052-1B62-4E0AA1E6CAC7}"/>
              </a:ext>
            </a:extLst>
          </p:cNvPr>
          <p:cNvSpPr txBox="1"/>
          <p:nvPr/>
        </p:nvSpPr>
        <p:spPr>
          <a:xfrm>
            <a:off x="104375" y="868888"/>
            <a:ext cx="207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Class 2022 Top 10 student data:  </a:t>
            </a:r>
          </a:p>
          <a:p>
            <a:r>
              <a:rPr lang="en-US" sz="1400" dirty="0"/>
              <a:t>Male: Female: 6:4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E5D0FA1-FFA8-28C5-2F7F-DC354E67865B}"/>
              </a:ext>
            </a:extLst>
          </p:cNvPr>
          <p:cNvSpPr txBox="1">
            <a:spLocks/>
          </p:cNvSpPr>
          <p:nvPr/>
        </p:nvSpPr>
        <p:spPr>
          <a:xfrm>
            <a:off x="6159222" y="406560"/>
            <a:ext cx="4384382" cy="525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Big Picture</a:t>
            </a:r>
            <a:r>
              <a:rPr lang="en-US" sz="2000" dirty="0"/>
              <a:t>: </a:t>
            </a:r>
          </a:p>
          <a:p>
            <a:r>
              <a:rPr lang="en-US" sz="1600" dirty="0"/>
              <a:t>Top University </a:t>
            </a:r>
            <a:r>
              <a:rPr lang="en-US" sz="1400" dirty="0"/>
              <a:t>class 2026</a:t>
            </a:r>
          </a:p>
          <a:p>
            <a:r>
              <a:rPr lang="en-US" sz="1000" dirty="0"/>
              <a:t>Freshman Undergraduate Gender ratio</a:t>
            </a:r>
            <a:br>
              <a:rPr lang="en-US" sz="2000" dirty="0"/>
            </a:br>
            <a:endParaRPr lang="en-US" sz="9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26B5C1-6A61-DB5D-7EB6-12645CE57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0623"/>
              </p:ext>
            </p:extLst>
          </p:nvPr>
        </p:nvGraphicFramePr>
        <p:xfrm>
          <a:off x="6096000" y="1421421"/>
          <a:ext cx="4510825" cy="376048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20150">
                  <a:extLst>
                    <a:ext uri="{9D8B030D-6E8A-4147-A177-3AD203B41FA5}">
                      <a16:colId xmlns:a16="http://schemas.microsoft.com/office/drawing/2014/main" val="2617072604"/>
                    </a:ext>
                  </a:extLst>
                </a:gridCol>
                <a:gridCol w="1277888">
                  <a:extLst>
                    <a:ext uri="{9D8B030D-6E8A-4147-A177-3AD203B41FA5}">
                      <a16:colId xmlns:a16="http://schemas.microsoft.com/office/drawing/2014/main" val="746593329"/>
                    </a:ext>
                  </a:extLst>
                </a:gridCol>
                <a:gridCol w="1086587">
                  <a:extLst>
                    <a:ext uri="{9D8B030D-6E8A-4147-A177-3AD203B41FA5}">
                      <a16:colId xmlns:a16="http://schemas.microsoft.com/office/drawing/2014/main" val="4251419011"/>
                    </a:ext>
                  </a:extLst>
                </a:gridCol>
                <a:gridCol w="1326200">
                  <a:extLst>
                    <a:ext uri="{9D8B030D-6E8A-4147-A177-3AD203B41FA5}">
                      <a16:colId xmlns:a16="http://schemas.microsoft.com/office/drawing/2014/main" val="3184644384"/>
                    </a:ext>
                  </a:extLst>
                </a:gridCol>
              </a:tblGrid>
              <a:tr h="3466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Ivy League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School 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Class 2026 male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Class 2026 female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3125516432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Harvard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45.8%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54.2%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2703637410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Yale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677301373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Princeton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3088038763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Dartmouth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49.5%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50.5%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1269655209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Columbia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49.1%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50.9%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4196777266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Cornell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45.1%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54.9%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251637372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Brown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48.8%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51.2%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3888972308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 penn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1578666282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Duke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45.7%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54.3%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37398542"/>
                  </a:ext>
                </a:extLst>
              </a:tr>
              <a:tr h="29804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MIT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48%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52%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ctr"/>
                </a:tc>
                <a:extLst>
                  <a:ext uri="{0D108BD9-81ED-4DB2-BD59-A6C34878D82A}">
                    <a16:rowId xmlns:a16="http://schemas.microsoft.com/office/drawing/2014/main" val="2682025125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Stanford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375094641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RICE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4139759614"/>
                  </a:ext>
                </a:extLst>
              </a:tr>
              <a:tr h="2551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UT Austin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40.7%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59.3%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820" marR="62820" marT="0" marB="0" anchor="b"/>
                </a:tc>
                <a:extLst>
                  <a:ext uri="{0D108BD9-81ED-4DB2-BD59-A6C34878D82A}">
                    <a16:rowId xmlns:a16="http://schemas.microsoft.com/office/drawing/2014/main" val="39279076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6C48016-ED5E-03B5-9539-F2646BB005A1}"/>
              </a:ext>
            </a:extLst>
          </p:cNvPr>
          <p:cNvSpPr txBox="1"/>
          <p:nvPr/>
        </p:nvSpPr>
        <p:spPr>
          <a:xfrm>
            <a:off x="6096000" y="945152"/>
            <a:ext cx="3559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 always at majority: median @51.2%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467AB-D8FC-8FF6-31AD-6013E7FB8D95}"/>
              </a:ext>
            </a:extLst>
          </p:cNvPr>
          <p:cNvSpPr txBox="1"/>
          <p:nvPr/>
        </p:nvSpPr>
        <p:spPr>
          <a:xfrm>
            <a:off x="3361334" y="5521146"/>
            <a:ext cx="8052902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Among top high school students, male are majority, However there are always more females first year undergraduate in top universities. </a:t>
            </a:r>
          </a:p>
          <a:p>
            <a:endParaRPr lang="en-US" b="1" dirty="0"/>
          </a:p>
          <a:p>
            <a:r>
              <a:rPr lang="en-US" sz="2000" b="1" dirty="0">
                <a:solidFill>
                  <a:srgbClr val="C00000"/>
                </a:solidFill>
              </a:rPr>
              <a:t>Is there a gender-based preference?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sz="4800" dirty="0"/>
              <a:t>Analysis and Findings</a:t>
            </a:r>
          </a:p>
        </p:txBody>
      </p:sp>
    </p:spTree>
    <p:extLst>
      <p:ext uri="{BB962C8B-B14F-4D97-AF65-F5344CB8AC3E}">
        <p14:creationId xmlns:p14="http://schemas.microsoft.com/office/powerpoint/2010/main" val="12502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390B-830D-3302-CAB7-1BB9CE40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29" y="384202"/>
            <a:ext cx="9779183" cy="67312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Questions to be answered: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B4C3-F584-4953-6A97-75BB5548C2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1D23-E644-728F-5587-165719672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Gender factor in top US university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E051-D5DE-4283-1502-999940C17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0A1FFE-3DA5-4AAC-F4C6-8004FBBFAC58}"/>
              </a:ext>
            </a:extLst>
          </p:cNvPr>
          <p:cNvSpPr txBox="1">
            <a:spLocks/>
          </p:cNvSpPr>
          <p:nvPr/>
        </p:nvSpPr>
        <p:spPr>
          <a:xfrm>
            <a:off x="665906" y="2962844"/>
            <a:ext cx="10538011" cy="148799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dirty="0"/>
              <a:t>Is this a commonly concerned topic (aka: frequently searched)?</a:t>
            </a:r>
          </a:p>
          <a:p>
            <a:pPr marL="228600" indent="-228600">
              <a:buAutoNum type="arabicPeriod"/>
            </a:pPr>
            <a:endParaRPr lang="en-US" sz="2000" dirty="0"/>
          </a:p>
          <a:p>
            <a:pPr marL="228600" indent="-228600">
              <a:buAutoNum type="arabicPeriod"/>
            </a:pPr>
            <a:r>
              <a:rPr lang="en-US" sz="2000" dirty="0"/>
              <a:t>   Overall Is there are significantly more female high school students than male students?</a:t>
            </a:r>
          </a:p>
          <a:p>
            <a:pPr marL="228600" indent="-228600">
              <a:buAutoNum type="arabicPeriod"/>
            </a:pPr>
            <a:endParaRPr lang="en-US" sz="2000" dirty="0"/>
          </a:p>
          <a:p>
            <a:pPr marL="228600" indent="-228600">
              <a:buAutoNum type="arabicPeriod"/>
            </a:pPr>
            <a:r>
              <a:rPr lang="en-US" sz="2000" dirty="0"/>
              <a:t>    Are there significantly more male applicants than female applicants to top universities?</a:t>
            </a:r>
          </a:p>
          <a:p>
            <a:pPr marL="228600" indent="-228600">
              <a:buAutoNum type="arabicPeriod"/>
            </a:pPr>
            <a:endParaRPr lang="en-US" sz="2000" dirty="0"/>
          </a:p>
          <a:p>
            <a:pPr marL="228600" indent="-228600">
              <a:buAutoNum type="arabicPeriod"/>
            </a:pPr>
            <a:r>
              <a:rPr lang="en-US" sz="2000" dirty="0"/>
              <a:t>    If data available, how’s the data from top schools says?</a:t>
            </a:r>
          </a:p>
          <a:p>
            <a:pPr marL="228600" indent="-228600">
              <a:buAutoNum type="arabicPeriod"/>
            </a:pPr>
            <a:endParaRPr lang="en-US" sz="2000" dirty="0"/>
          </a:p>
          <a:p>
            <a:pPr marL="228600" indent="-228600">
              <a:buAutoNum type="arabicPeriod"/>
            </a:pPr>
            <a:r>
              <a:rPr lang="en-US" sz="2000" dirty="0"/>
              <a:t>    How’s data from other resources, like media say?</a:t>
            </a:r>
          </a:p>
        </p:txBody>
      </p:sp>
    </p:spTree>
    <p:extLst>
      <p:ext uri="{BB962C8B-B14F-4D97-AF65-F5344CB8AC3E}">
        <p14:creationId xmlns:p14="http://schemas.microsoft.com/office/powerpoint/2010/main" val="265205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9CBA-FC8C-7D54-1513-F6770349DA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9AE0-3416-9657-48E5-7B6DF31B3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46EA7-BAA3-9AD6-188F-09919B76F930}"/>
              </a:ext>
            </a:extLst>
          </p:cNvPr>
          <p:cNvSpPr txBox="1">
            <a:spLocks/>
          </p:cNvSpPr>
          <p:nvPr/>
        </p:nvSpPr>
        <p:spPr>
          <a:xfrm>
            <a:off x="381000" y="509859"/>
            <a:ext cx="9108782" cy="766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Google trend: gender bias is not a commonly interested topic, at least comparing to race concern.</a:t>
            </a: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9C605-DCD4-7219-CFAC-8A2BEB50C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16" y="1389209"/>
            <a:ext cx="7830031" cy="41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1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{8747DE87-4BBB-4313-91F2-E9C59D3454CD}tf45331398_win32</Template>
  <TotalTime>206</TotalTime>
  <Words>1181</Words>
  <Application>Microsoft Office PowerPoint</Application>
  <PresentationFormat>Widescreen</PresentationFormat>
  <Paragraphs>225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</vt:lpstr>
      <vt:lpstr>Roboto</vt:lpstr>
      <vt:lpstr>Tenorite</vt:lpstr>
      <vt:lpstr>Times New Roman</vt:lpstr>
      <vt:lpstr>Office Theme</vt:lpstr>
      <vt:lpstr>Gender factor Study in top US universities’ admission?</vt:lpstr>
      <vt:lpstr>Agenda</vt:lpstr>
      <vt:lpstr>Introduction</vt:lpstr>
      <vt:lpstr>PowerPoint Presentation</vt:lpstr>
      <vt:lpstr>Overview of the topic</vt:lpstr>
      <vt:lpstr>local picture:  Westwood high school #79 in National STEM high schools #1 in Round Rock ISD</vt:lpstr>
      <vt:lpstr>Analysis and Findings</vt:lpstr>
      <vt:lpstr>Questions to be answered: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Ethical concerns</vt:lpstr>
      <vt:lpstr>PowerPoint Presentation</vt:lpstr>
      <vt:lpstr>Reference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factor in Top US universities’ admission?</dc:title>
  <dc:creator>daisy zhan</dc:creator>
  <cp:lastModifiedBy>daisy zhan</cp:lastModifiedBy>
  <cp:revision>14</cp:revision>
  <dcterms:created xsi:type="dcterms:W3CDTF">2023-01-18T23:00:55Z</dcterms:created>
  <dcterms:modified xsi:type="dcterms:W3CDTF">2023-02-12T00:42:34Z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