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9" r:id="rId3"/>
    <p:sldId id="270" r:id="rId4"/>
    <p:sldId id="257" r:id="rId5"/>
    <p:sldId id="271" r:id="rId6"/>
    <p:sldId id="274" r:id="rId7"/>
    <p:sldId id="273" r:id="rId8"/>
    <p:sldId id="258" r:id="rId9"/>
    <p:sldId id="272"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B9BEB-1F0C-6545-7D60-5D5DA56C044D}" v="55" dt="2022-11-29T04:49:43.924"/>
    <p1510:client id="{3419C65E-143D-AC2C-2526-C42B576036D8}" v="88" dt="2022-11-29T03:26:02.716"/>
    <p1510:client id="{367289D7-08EE-8893-0615-874E2AFC543F}" v="1843" dt="2022-11-29T01:10:10.877"/>
    <p1510:client id="{4EC45D80-EFCE-9C03-0DF4-50D7E6C60878}" v="2554" dt="2022-11-28T23:40:10.710"/>
    <p1510:client id="{728FA6A4-BB70-30AB-B94A-9C70FA80A9CB}" v="29" dt="2022-11-29T04:21:35.672"/>
    <p1510:client id="{9E616A59-5820-F195-289D-49FC3D29B54F}" v="53" dt="2022-11-29T04:03:09.820"/>
    <p1510:client id="{C3EE5A8B-C529-703B-21CC-24271A116F45}" v="196" dt="2022-11-30T15:23:22.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11/30/2022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11/30/2022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cs typeface="Arial" pitchFamily="34" charset="0"/>
              </a:rPr>
              <a:t>NOTE: </a:t>
            </a:r>
            <a:r>
              <a:rPr lang="en-US" sz="120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416802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281127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264595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1943810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242012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34775676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11/30/2022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11/30/2022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11/30/2022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11/30/2022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11/30/2022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11/30/2022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11/30/2022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11/30/2022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11/30/2022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11/30/2022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11/30/2022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11/30/2022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descr="A picture containing text, night sky&#10;&#10;Description automatically generated">
            <a:extLst>
              <a:ext uri="{FF2B5EF4-FFF2-40B4-BE49-F238E27FC236}">
                <a16:creationId xmlns:a16="http://schemas.microsoft.com/office/drawing/2014/main" id="{9DEE42A5-2580-A1E9-D4E1-6C0E627CA56D}"/>
              </a:ext>
            </a:extLst>
          </p:cNvPr>
          <p:cNvPicPr>
            <a:picLocks noGrp="1" noChangeAspect="1"/>
          </p:cNvPicPr>
          <p:nvPr>
            <p:ph type="pic" sz="quarter" idx="13"/>
          </p:nvPr>
        </p:nvPicPr>
        <p:blipFill rotWithShape="1">
          <a:blip r:embed="rId3"/>
          <a:srcRect l="31744"/>
          <a:stretch/>
        </p:blipFill>
        <p:spPr>
          <a:xfrm>
            <a:off x="3523488" y="10"/>
            <a:ext cx="8668512" cy="6857990"/>
          </a:xfrm>
          <a:prstGeom prst="rect">
            <a:avLst/>
          </a:prstGeom>
        </p:spPr>
      </p:pic>
      <p:sp>
        <p:nvSpPr>
          <p:cNvPr id="21"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477981" y="1122363"/>
            <a:ext cx="4291669" cy="3204134"/>
          </a:xfrm>
        </p:spPr>
        <p:txBody>
          <a:bodyPr vert="horz" lIns="91440" tIns="45720" rIns="91440" bIns="45720" rtlCol="0" anchor="b">
            <a:normAutofit/>
          </a:bodyPr>
          <a:lstStyle/>
          <a:p>
            <a:r>
              <a:rPr lang="en-US" sz="4100"/>
              <a:t>Data SCIENCE</a:t>
            </a:r>
            <a:br>
              <a:rPr lang="en-US" sz="4100"/>
            </a:br>
            <a:r>
              <a:rPr lang="en-US" sz="4100"/>
              <a:t>             </a:t>
            </a:r>
            <a:r>
              <a:rPr lang="en-US" sz="2400"/>
              <a:t>what it is?</a:t>
            </a:r>
          </a:p>
        </p:txBody>
      </p:sp>
      <p:sp>
        <p:nvSpPr>
          <p:cNvPr id="7" name="Subtitle 6"/>
          <p:cNvSpPr>
            <a:spLocks noGrp="1"/>
          </p:cNvSpPr>
          <p:nvPr>
            <p:ph type="subTitle" idx="1"/>
          </p:nvPr>
        </p:nvSpPr>
        <p:spPr>
          <a:xfrm>
            <a:off x="477980" y="4872922"/>
            <a:ext cx="4023359" cy="1208141"/>
          </a:xfrm>
        </p:spPr>
        <p:txBody>
          <a:bodyPr vert="horz" lIns="91440" tIns="45720" rIns="91440" bIns="45720" rtlCol="0">
            <a:normAutofit/>
          </a:bodyPr>
          <a:lstStyle/>
          <a:p>
            <a:pPr>
              <a:spcBef>
                <a:spcPts val="1000"/>
              </a:spcBef>
            </a:pPr>
            <a:r>
              <a:rPr lang="en-US" sz="2000"/>
              <a:t>Xin Tang</a:t>
            </a:r>
          </a:p>
          <a:p>
            <a:pPr>
              <a:spcBef>
                <a:spcPts val="1000"/>
              </a:spcBef>
            </a:pPr>
            <a:endParaRPr lang="en-US" sz="2000"/>
          </a:p>
        </p:txBody>
      </p:sp>
      <p:sp>
        <p:nvSpPr>
          <p:cNvPr id="22"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Conclusion</a:t>
            </a:r>
          </a:p>
        </p:txBody>
      </p:sp>
      <p:sp>
        <p:nvSpPr>
          <p:cNvPr id="8" name="TextBox 7">
            <a:extLst>
              <a:ext uri="{FF2B5EF4-FFF2-40B4-BE49-F238E27FC236}">
                <a16:creationId xmlns:a16="http://schemas.microsoft.com/office/drawing/2014/main" id="{1E5D8764-CD24-B755-5474-048CFBE92C2D}"/>
              </a:ext>
            </a:extLst>
          </p:cNvPr>
          <p:cNvSpPr txBox="1"/>
          <p:nvPr/>
        </p:nvSpPr>
        <p:spPr>
          <a:xfrm>
            <a:off x="621790" y="1532049"/>
            <a:ext cx="109263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t>Data science could be as natural as everyone' s experience and can be complicated as Artificial Intelligence.</a:t>
            </a:r>
          </a:p>
          <a:p>
            <a:pPr marL="342900" indent="-342900">
              <a:buFont typeface="Arial"/>
              <a:buChar char="•"/>
            </a:pPr>
            <a:endParaRPr lang="en-US" sz="2400"/>
          </a:p>
          <a:p>
            <a:pPr marL="342900" indent="-342900">
              <a:buFont typeface="Arial"/>
              <a:buChar char="•"/>
            </a:pPr>
            <a:r>
              <a:rPr lang="en-US" sz="2400" dirty="0"/>
              <a:t>Data science is not new, but the tools, methods and process are new</a:t>
            </a:r>
          </a:p>
          <a:p>
            <a:pPr marL="342900" indent="-342900">
              <a:buFont typeface="Arial"/>
              <a:buChar char="•"/>
            </a:pPr>
            <a:endParaRPr lang="en-US" sz="2400"/>
          </a:p>
          <a:p>
            <a:pPr marL="342900" indent="-342900">
              <a:buFont typeface="Arial"/>
              <a:buChar char="•"/>
            </a:pPr>
            <a:r>
              <a:rPr lang="en-US" sz="2400" dirty="0"/>
              <a:t>Data science can create business and non-business opportunities</a:t>
            </a:r>
          </a:p>
          <a:p>
            <a:pPr marL="342900" indent="-342900">
              <a:buFont typeface="Arial"/>
              <a:buChar char="•"/>
            </a:pPr>
            <a:endParaRPr lang="en-US"/>
          </a:p>
          <a:p>
            <a:pPr marL="342900" indent="-342900">
              <a:buFont typeface="Arial"/>
              <a:buChar char="•"/>
            </a:pPr>
            <a:r>
              <a:rPr lang="en-US" sz="2400" dirty="0"/>
              <a:t>Data science can discover unknown which maybe contradict to the obvious.</a:t>
            </a:r>
            <a:r>
              <a:rPr lang="en-US" dirty="0"/>
              <a:t> </a:t>
            </a:r>
          </a:p>
          <a:p>
            <a:pPr marL="342900" indent="-342900">
              <a:buFont typeface="Arial"/>
              <a:buChar char="•"/>
            </a:pPr>
            <a:endParaRPr lang="en-US"/>
          </a:p>
          <a:p>
            <a:pPr marL="342900" indent="-342900">
              <a:buFont typeface="Arial"/>
              <a:buChar char="•"/>
            </a:pPr>
            <a:r>
              <a:rPr lang="en-US" sz="2400" dirty="0"/>
              <a:t>Data science needs to yield narrative results to help making decisions.</a:t>
            </a:r>
          </a:p>
          <a:p>
            <a:pPr marL="342900" indent="-342900">
              <a:buFont typeface="Arial"/>
              <a:buChar char="•"/>
            </a:pPr>
            <a:endParaRPr lang="en-US" sz="2400"/>
          </a:p>
          <a:p>
            <a:pPr marL="342900" indent="-342900">
              <a:buFont typeface="Arial"/>
              <a:buChar char="•"/>
            </a:pPr>
            <a:r>
              <a:rPr lang="en-US" sz="2400" b="1" dirty="0"/>
              <a:t>The possibilities of data science depend on what unknown you want to discover!</a:t>
            </a:r>
          </a:p>
        </p:txBody>
      </p:sp>
    </p:spTree>
    <p:extLst>
      <p:ext uri="{BB962C8B-B14F-4D97-AF65-F5344CB8AC3E}">
        <p14:creationId xmlns:p14="http://schemas.microsoft.com/office/powerpoint/2010/main" val="79998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SCIENCE is </a:t>
            </a:r>
            <a:r>
              <a:rPr lang="en-US">
                <a:solidFill>
                  <a:srgbClr val="FF0000"/>
                </a:solidFill>
              </a:rPr>
              <a:t>HOT</a:t>
            </a:r>
          </a:p>
        </p:txBody>
      </p:sp>
      <p:sp>
        <p:nvSpPr>
          <p:cNvPr id="3" name="Content Placeholder 2"/>
          <p:cNvSpPr>
            <a:spLocks noGrp="1"/>
          </p:cNvSpPr>
          <p:nvPr>
            <p:ph sz="half" idx="1"/>
          </p:nvPr>
        </p:nvSpPr>
        <p:spPr>
          <a:xfrm>
            <a:off x="1104900" y="1600200"/>
            <a:ext cx="10545782" cy="4176155"/>
          </a:xfrm>
        </p:spPr>
        <p:txBody>
          <a:bodyPr vert="horz" lIns="0" tIns="45720" rIns="0" bIns="45720" rtlCol="0" anchor="t">
            <a:normAutofit/>
          </a:bodyPr>
          <a:lstStyle/>
          <a:p>
            <a:r>
              <a:rPr lang="en-US"/>
              <a:t>Majority universities in USA provide data science degree</a:t>
            </a:r>
          </a:p>
          <a:p>
            <a:endParaRPr lang="en-US"/>
          </a:p>
          <a:p>
            <a:r>
              <a:rPr lang="en-US"/>
              <a:t>Big Tech company like google, META pay top notch salary for anyone play with data</a:t>
            </a:r>
          </a:p>
          <a:p>
            <a:endParaRPr lang="en-US">
              <a:ea typeface="+mn-lt"/>
              <a:cs typeface="+mn-lt"/>
            </a:endParaRPr>
          </a:p>
          <a:p>
            <a:r>
              <a:rPr lang="en-US">
                <a:ea typeface="+mn-lt"/>
                <a:cs typeface="+mn-lt"/>
              </a:rPr>
              <a:t>"Data Analysis is the golden ticket " (quote from </a:t>
            </a:r>
            <a:r>
              <a:rPr lang="en-US" b="1">
                <a:ea typeface="+mn-lt"/>
                <a:cs typeface="+mn-lt"/>
              </a:rPr>
              <a:t>Kristina)</a:t>
            </a:r>
            <a:endParaRPr lang="en-US">
              <a:ea typeface="+mn-lt"/>
              <a:cs typeface="+mn-lt"/>
            </a:endParaRPr>
          </a:p>
          <a:p>
            <a:endParaRPr lang="en-US">
              <a:ea typeface="+mn-lt"/>
              <a:cs typeface="+mn-lt"/>
            </a:endParaRPr>
          </a:p>
          <a:p>
            <a:r>
              <a:rPr lang="en-US">
                <a:ea typeface="+mn-lt"/>
                <a:cs typeface="+mn-lt"/>
              </a:rPr>
              <a:t>Employment of data scientists is projected to grow </a:t>
            </a:r>
            <a:r>
              <a:rPr lang="en-US" b="1">
                <a:ea typeface="+mn-lt"/>
                <a:cs typeface="+mn-lt"/>
              </a:rPr>
              <a:t>36 percent from 2021 to 2031 (per google)</a:t>
            </a:r>
            <a:endParaRPr lang="en-US"/>
          </a:p>
          <a:p>
            <a:endParaRPr lang="en-US"/>
          </a:p>
        </p:txBody>
      </p:sp>
      <p:sp>
        <p:nvSpPr>
          <p:cNvPr id="6" name="TextBox 5">
            <a:extLst>
              <a:ext uri="{FF2B5EF4-FFF2-40B4-BE49-F238E27FC236}">
                <a16:creationId xmlns:a16="http://schemas.microsoft.com/office/drawing/2014/main" id="{5DF988C9-0CB1-2AE2-912F-009F321FA61A}"/>
              </a:ext>
            </a:extLst>
          </p:cNvPr>
          <p:cNvSpPr txBox="1"/>
          <p:nvPr/>
        </p:nvSpPr>
        <p:spPr>
          <a:xfrm>
            <a:off x="1731818" y="5779324"/>
            <a:ext cx="89687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Then, WHAT EXACTLY IS DATA SCIENCE ?</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What comes to your mind when thinking of data science?</a:t>
            </a:r>
          </a:p>
        </p:txBody>
      </p:sp>
      <p:sp>
        <p:nvSpPr>
          <p:cNvPr id="8" name="Explosion: 8 Points 7">
            <a:extLst>
              <a:ext uri="{FF2B5EF4-FFF2-40B4-BE49-F238E27FC236}">
                <a16:creationId xmlns:a16="http://schemas.microsoft.com/office/drawing/2014/main" id="{69D13077-F00A-563D-31C4-4A94296D330E}"/>
              </a:ext>
            </a:extLst>
          </p:cNvPr>
          <p:cNvSpPr/>
          <p:nvPr/>
        </p:nvSpPr>
        <p:spPr>
          <a:xfrm>
            <a:off x="50979" y="2323563"/>
            <a:ext cx="2994337" cy="2683098"/>
          </a:xfrm>
          <a:prstGeom prst="irregularSeal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t>Artificial Intelligence</a:t>
            </a:r>
          </a:p>
        </p:txBody>
      </p:sp>
      <p:sp>
        <p:nvSpPr>
          <p:cNvPr id="10" name="Explosion: 8 Points 9">
            <a:extLst>
              <a:ext uri="{FF2B5EF4-FFF2-40B4-BE49-F238E27FC236}">
                <a16:creationId xmlns:a16="http://schemas.microsoft.com/office/drawing/2014/main" id="{1667E1EF-E5CA-96C7-FC94-23B078206EE1}"/>
              </a:ext>
            </a:extLst>
          </p:cNvPr>
          <p:cNvSpPr/>
          <p:nvPr/>
        </p:nvSpPr>
        <p:spPr>
          <a:xfrm>
            <a:off x="2315514" y="4931536"/>
            <a:ext cx="2393323" cy="1931830"/>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Big Data</a:t>
            </a:r>
          </a:p>
        </p:txBody>
      </p:sp>
      <p:sp>
        <p:nvSpPr>
          <p:cNvPr id="11" name="Explosion: 8 Points 10">
            <a:extLst>
              <a:ext uri="{FF2B5EF4-FFF2-40B4-BE49-F238E27FC236}">
                <a16:creationId xmlns:a16="http://schemas.microsoft.com/office/drawing/2014/main" id="{67FC064B-4EDA-7225-F09A-7E7B8F321ADF}"/>
              </a:ext>
            </a:extLst>
          </p:cNvPr>
          <p:cNvSpPr/>
          <p:nvPr/>
        </p:nvSpPr>
        <p:spPr>
          <a:xfrm>
            <a:off x="9205710" y="3343140"/>
            <a:ext cx="2768957" cy="1985492"/>
          </a:xfrm>
          <a:prstGeom prst="irregularSeal1">
            <a:avLst/>
          </a:prstGeom>
          <a:solidFill>
            <a:srgbClr val="43E6D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Machine learning</a:t>
            </a:r>
          </a:p>
        </p:txBody>
      </p:sp>
      <p:sp>
        <p:nvSpPr>
          <p:cNvPr id="12" name="Explosion: 8 Points 11">
            <a:extLst>
              <a:ext uri="{FF2B5EF4-FFF2-40B4-BE49-F238E27FC236}">
                <a16:creationId xmlns:a16="http://schemas.microsoft.com/office/drawing/2014/main" id="{1E0BA628-E1BB-91D4-08A9-EBEA8F2387BE}"/>
              </a:ext>
            </a:extLst>
          </p:cNvPr>
          <p:cNvSpPr/>
          <p:nvPr/>
        </p:nvSpPr>
        <p:spPr>
          <a:xfrm>
            <a:off x="7907090" y="316604"/>
            <a:ext cx="3788534" cy="2103549"/>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Programming </a:t>
            </a:r>
            <a:endParaRPr lang="en-US"/>
          </a:p>
        </p:txBody>
      </p:sp>
      <p:sp>
        <p:nvSpPr>
          <p:cNvPr id="13" name="Explosion: 8 Points 12">
            <a:extLst>
              <a:ext uri="{FF2B5EF4-FFF2-40B4-BE49-F238E27FC236}">
                <a16:creationId xmlns:a16="http://schemas.microsoft.com/office/drawing/2014/main" id="{FCF60A07-61F6-AEB2-00B1-F97D49B262CB}"/>
              </a:ext>
            </a:extLst>
          </p:cNvPr>
          <p:cNvSpPr/>
          <p:nvPr/>
        </p:nvSpPr>
        <p:spPr>
          <a:xfrm>
            <a:off x="5932330" y="4824210"/>
            <a:ext cx="2768957" cy="1824507"/>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Smart Ad?</a:t>
            </a:r>
          </a:p>
        </p:txBody>
      </p:sp>
      <p:sp>
        <p:nvSpPr>
          <p:cNvPr id="14" name="Explosion: 8 Points 13">
            <a:extLst>
              <a:ext uri="{FF2B5EF4-FFF2-40B4-BE49-F238E27FC236}">
                <a16:creationId xmlns:a16="http://schemas.microsoft.com/office/drawing/2014/main" id="{46AAF7A0-050D-6118-7252-EDEA43ED771E}"/>
              </a:ext>
            </a:extLst>
          </p:cNvPr>
          <p:cNvSpPr/>
          <p:nvPr/>
        </p:nvSpPr>
        <p:spPr>
          <a:xfrm>
            <a:off x="419595" y="175019"/>
            <a:ext cx="2915495" cy="1912430"/>
          </a:xfrm>
          <a:prstGeom prst="irregularSeal1">
            <a:avLst/>
          </a:prstGeom>
          <a:solidFill>
            <a:srgbClr val="C2E643"/>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t>Algorithms</a:t>
            </a:r>
          </a:p>
        </p:txBody>
      </p:sp>
    </p:spTree>
    <p:extLst>
      <p:ext uri="{BB962C8B-B14F-4D97-AF65-F5344CB8AC3E}">
        <p14:creationId xmlns:p14="http://schemas.microsoft.com/office/powerpoint/2010/main" val="19369396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DATA SCIENCE defined by big company and wiki</a:t>
            </a:r>
          </a:p>
        </p:txBody>
      </p:sp>
      <p:pic>
        <p:nvPicPr>
          <p:cNvPr id="2" name="Picture 2" descr="Chart, bubble chart&#10;&#10;Description automatically generated">
            <a:extLst>
              <a:ext uri="{FF2B5EF4-FFF2-40B4-BE49-F238E27FC236}">
                <a16:creationId xmlns:a16="http://schemas.microsoft.com/office/drawing/2014/main" id="{8C774BF6-3900-ACD9-8B1D-899D067549F1}"/>
              </a:ext>
            </a:extLst>
          </p:cNvPr>
          <p:cNvPicPr>
            <a:picLocks noChangeAspect="1"/>
          </p:cNvPicPr>
          <p:nvPr/>
        </p:nvPicPr>
        <p:blipFill>
          <a:blip r:embed="rId3"/>
          <a:stretch>
            <a:fillRect/>
          </a:stretch>
        </p:blipFill>
        <p:spPr>
          <a:xfrm>
            <a:off x="7294459" y="1574516"/>
            <a:ext cx="4621368" cy="5019018"/>
          </a:xfrm>
          <a:prstGeom prst="rect">
            <a:avLst/>
          </a:prstGeom>
        </p:spPr>
      </p:pic>
      <p:pic>
        <p:nvPicPr>
          <p:cNvPr id="5" name="Picture 5" descr="Text&#10;&#10;Description automatically generated">
            <a:extLst>
              <a:ext uri="{FF2B5EF4-FFF2-40B4-BE49-F238E27FC236}">
                <a16:creationId xmlns:a16="http://schemas.microsoft.com/office/drawing/2014/main" id="{FEC8C898-2C08-E186-C04C-BEEAA84BF838}"/>
              </a:ext>
            </a:extLst>
          </p:cNvPr>
          <p:cNvPicPr>
            <a:picLocks noGrp="1" noChangeAspect="1"/>
          </p:cNvPicPr>
          <p:nvPr>
            <p:ph idx="1"/>
          </p:nvPr>
        </p:nvPicPr>
        <p:blipFill>
          <a:blip r:embed="rId4"/>
          <a:stretch>
            <a:fillRect/>
          </a:stretch>
        </p:blipFill>
        <p:spPr>
          <a:xfrm>
            <a:off x="127448" y="2712612"/>
            <a:ext cx="6656768" cy="1155879"/>
          </a:xfrm>
        </p:spPr>
      </p:pic>
      <p:pic>
        <p:nvPicPr>
          <p:cNvPr id="6" name="Picture 6" descr="Graphical user interface, text&#10;&#10;Description automatically generated">
            <a:extLst>
              <a:ext uri="{FF2B5EF4-FFF2-40B4-BE49-F238E27FC236}">
                <a16:creationId xmlns:a16="http://schemas.microsoft.com/office/drawing/2014/main" id="{3B5E45FC-997C-41E9-E2A6-DAAC673BF1B2}"/>
              </a:ext>
            </a:extLst>
          </p:cNvPr>
          <p:cNvPicPr>
            <a:picLocks noChangeAspect="1"/>
          </p:cNvPicPr>
          <p:nvPr/>
        </p:nvPicPr>
        <p:blipFill>
          <a:blip r:embed="rId5"/>
          <a:stretch>
            <a:fillRect/>
          </a:stretch>
        </p:blipFill>
        <p:spPr>
          <a:xfrm>
            <a:off x="646090" y="3686712"/>
            <a:ext cx="5995115" cy="879786"/>
          </a:xfrm>
          <a:prstGeom prst="rect">
            <a:avLst/>
          </a:prstGeom>
        </p:spPr>
      </p:pic>
      <p:pic>
        <p:nvPicPr>
          <p:cNvPr id="7" name="Picture 7" descr="Graphical user interface, text&#10;&#10;Description automatically generated">
            <a:extLst>
              <a:ext uri="{FF2B5EF4-FFF2-40B4-BE49-F238E27FC236}">
                <a16:creationId xmlns:a16="http://schemas.microsoft.com/office/drawing/2014/main" id="{FCA4B528-4033-D377-363D-B3F715553664}"/>
              </a:ext>
            </a:extLst>
          </p:cNvPr>
          <p:cNvPicPr>
            <a:picLocks noChangeAspect="1"/>
          </p:cNvPicPr>
          <p:nvPr/>
        </p:nvPicPr>
        <p:blipFill>
          <a:blip r:embed="rId6"/>
          <a:stretch>
            <a:fillRect/>
          </a:stretch>
        </p:blipFill>
        <p:spPr>
          <a:xfrm>
            <a:off x="1107583" y="4645780"/>
            <a:ext cx="5737538" cy="957876"/>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Example 1: data science is before computer era</a:t>
            </a:r>
          </a:p>
        </p:txBody>
      </p:sp>
      <p:sp>
        <p:nvSpPr>
          <p:cNvPr id="4" name="TextBox 3">
            <a:extLst>
              <a:ext uri="{FF2B5EF4-FFF2-40B4-BE49-F238E27FC236}">
                <a16:creationId xmlns:a16="http://schemas.microsoft.com/office/drawing/2014/main" id="{79665E35-BBC2-8003-615C-A291E91A893E}"/>
              </a:ext>
            </a:extLst>
          </p:cNvPr>
          <p:cNvSpPr txBox="1"/>
          <p:nvPr/>
        </p:nvSpPr>
        <p:spPr>
          <a:xfrm>
            <a:off x="1100069" y="2039154"/>
            <a:ext cx="43451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p>
        </p:txBody>
      </p:sp>
      <p:pic>
        <p:nvPicPr>
          <p:cNvPr id="5" name="Picture 5" descr="A picture containing text&#10;&#10;Description automatically generated">
            <a:extLst>
              <a:ext uri="{FF2B5EF4-FFF2-40B4-BE49-F238E27FC236}">
                <a16:creationId xmlns:a16="http://schemas.microsoft.com/office/drawing/2014/main" id="{4849C819-74F2-B1BA-80E9-81A9DA596858}"/>
              </a:ext>
            </a:extLst>
          </p:cNvPr>
          <p:cNvPicPr>
            <a:picLocks noChangeAspect="1"/>
          </p:cNvPicPr>
          <p:nvPr/>
        </p:nvPicPr>
        <p:blipFill>
          <a:blip r:embed="rId3"/>
          <a:stretch>
            <a:fillRect/>
          </a:stretch>
        </p:blipFill>
        <p:spPr>
          <a:xfrm>
            <a:off x="5915696" y="1466640"/>
            <a:ext cx="5887789" cy="4965761"/>
          </a:xfrm>
          <a:prstGeom prst="rect">
            <a:avLst/>
          </a:prstGeom>
        </p:spPr>
      </p:pic>
      <p:sp>
        <p:nvSpPr>
          <p:cNvPr id="7" name="TextBox 6">
            <a:extLst>
              <a:ext uri="{FF2B5EF4-FFF2-40B4-BE49-F238E27FC236}">
                <a16:creationId xmlns:a16="http://schemas.microsoft.com/office/drawing/2014/main" id="{CDE2D3D0-1EB9-506A-D581-912699AD7BB1}"/>
              </a:ext>
            </a:extLst>
          </p:cNvPr>
          <p:cNvSpPr txBox="1"/>
          <p:nvPr/>
        </p:nvSpPr>
        <p:spPr>
          <a:xfrm>
            <a:off x="7169238" y="6149661"/>
            <a:ext cx="27460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Picture from internet</a:t>
            </a:r>
          </a:p>
        </p:txBody>
      </p:sp>
      <p:sp>
        <p:nvSpPr>
          <p:cNvPr id="9" name="TextBox 8">
            <a:extLst>
              <a:ext uri="{FF2B5EF4-FFF2-40B4-BE49-F238E27FC236}">
                <a16:creationId xmlns:a16="http://schemas.microsoft.com/office/drawing/2014/main" id="{B841B37D-82B0-87A0-881A-1BC3BE67CBA1}"/>
              </a:ext>
            </a:extLst>
          </p:cNvPr>
          <p:cNvSpPr txBox="1"/>
          <p:nvPr/>
        </p:nvSpPr>
        <p:spPr>
          <a:xfrm>
            <a:off x="414129" y="1648122"/>
            <a:ext cx="548899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In </a:t>
            </a:r>
            <a:r>
              <a:rPr lang="en-US" sz="2000" b="1">
                <a:solidFill>
                  <a:srgbClr val="00B0F0"/>
                </a:solidFill>
              </a:rPr>
              <a:t>1964</a:t>
            </a:r>
            <a:r>
              <a:rPr lang="en-US" sz="2000"/>
              <a:t>, Japan intelligence agency found a news report with this picture from China public newspaper, from the picture they successfully identify the location of the crude oil field and even estimated production capacity. Mitsubishi quickly prepare the equipment fit for production condition at that location and made a big sale to China.</a:t>
            </a:r>
            <a:endParaRPr lang="en-US"/>
          </a:p>
          <a:p>
            <a:endParaRPr lang="en-US" sz="2000"/>
          </a:p>
        </p:txBody>
      </p:sp>
    </p:spTree>
    <p:extLst>
      <p:ext uri="{BB962C8B-B14F-4D97-AF65-F5344CB8AC3E}">
        <p14:creationId xmlns:p14="http://schemas.microsoft.com/office/powerpoint/2010/main" val="12926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48" y="66431"/>
            <a:ext cx="10693834" cy="1096962"/>
          </a:xfrm>
        </p:spPr>
        <p:txBody>
          <a:bodyPr/>
          <a:lstStyle/>
          <a:p>
            <a:r>
              <a:rPr lang="en-US" dirty="0"/>
              <a:t>Data Science Example 2: data science can from people's experience</a:t>
            </a:r>
          </a:p>
        </p:txBody>
      </p:sp>
      <p:sp>
        <p:nvSpPr>
          <p:cNvPr id="4" name="TextBox 3">
            <a:extLst>
              <a:ext uri="{FF2B5EF4-FFF2-40B4-BE49-F238E27FC236}">
                <a16:creationId xmlns:a16="http://schemas.microsoft.com/office/drawing/2014/main" id="{79665E35-BBC2-8003-615C-A291E91A893E}"/>
              </a:ext>
            </a:extLst>
          </p:cNvPr>
          <p:cNvSpPr txBox="1"/>
          <p:nvPr/>
        </p:nvSpPr>
        <p:spPr>
          <a:xfrm>
            <a:off x="1100069" y="2039154"/>
            <a:ext cx="43451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p>
        </p:txBody>
      </p:sp>
      <p:sp>
        <p:nvSpPr>
          <p:cNvPr id="9" name="TextBox 8">
            <a:extLst>
              <a:ext uri="{FF2B5EF4-FFF2-40B4-BE49-F238E27FC236}">
                <a16:creationId xmlns:a16="http://schemas.microsoft.com/office/drawing/2014/main" id="{B841B37D-82B0-87A0-881A-1BC3BE67CBA1}"/>
              </a:ext>
            </a:extLst>
          </p:cNvPr>
          <p:cNvSpPr txBox="1"/>
          <p:nvPr/>
        </p:nvSpPr>
        <p:spPr>
          <a:xfrm>
            <a:off x="1096702" y="1769600"/>
            <a:ext cx="94323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What makes data science intuitive? At its core, data science is about spotting patterns and predicting how one variable will affect another, people do this all the time.</a:t>
            </a:r>
          </a:p>
          <a:p>
            <a:endParaRPr lang="en-US" sz="2000" b="1"/>
          </a:p>
          <a:p>
            <a:r>
              <a:rPr lang="en-US" sz="2000" b="1"/>
              <a:t>My grandmother gave me relationship advice, she utilized the large database of relationship that her brain has uploaded over a near century of life..... she limited her analysis to a sample of relationships in which that man had many qualities that I have.... she correlated these key qualities of the woman with a key quality of the relationship</a:t>
            </a:r>
          </a:p>
        </p:txBody>
      </p:sp>
      <p:sp>
        <p:nvSpPr>
          <p:cNvPr id="3" name="TextBox 2">
            <a:extLst>
              <a:ext uri="{FF2B5EF4-FFF2-40B4-BE49-F238E27FC236}">
                <a16:creationId xmlns:a16="http://schemas.microsoft.com/office/drawing/2014/main" id="{7DCB8B3E-FDE8-1589-D126-08289F2BA68E}"/>
              </a:ext>
            </a:extLst>
          </p:cNvPr>
          <p:cNvSpPr txBox="1"/>
          <p:nvPr/>
        </p:nvSpPr>
        <p:spPr>
          <a:xfrm>
            <a:off x="5570903" y="5243634"/>
            <a:ext cx="43328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(From book: Everybody lies by Seth) </a:t>
            </a:r>
          </a:p>
        </p:txBody>
      </p:sp>
    </p:spTree>
    <p:extLst>
      <p:ext uri="{BB962C8B-B14F-4D97-AF65-F5344CB8AC3E}">
        <p14:creationId xmlns:p14="http://schemas.microsoft.com/office/powerpoint/2010/main" val="273079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439" y="76200"/>
            <a:ext cx="10898987" cy="1096962"/>
          </a:xfrm>
        </p:spPr>
        <p:txBody>
          <a:bodyPr/>
          <a:lstStyle/>
          <a:p>
            <a:r>
              <a:rPr lang="en-US"/>
              <a:t>Data Science Example 3:  Data tells different story from obvious</a:t>
            </a:r>
          </a:p>
        </p:txBody>
      </p:sp>
      <p:pic>
        <p:nvPicPr>
          <p:cNvPr id="3" name="Picture 3" descr="Map&#10;&#10;Description automatically generated">
            <a:extLst>
              <a:ext uri="{FF2B5EF4-FFF2-40B4-BE49-F238E27FC236}">
                <a16:creationId xmlns:a16="http://schemas.microsoft.com/office/drawing/2014/main" id="{BF6F6F61-57F7-448A-D86D-D1FEAD72568B}"/>
              </a:ext>
            </a:extLst>
          </p:cNvPr>
          <p:cNvPicPr>
            <a:picLocks noChangeAspect="1"/>
          </p:cNvPicPr>
          <p:nvPr/>
        </p:nvPicPr>
        <p:blipFill>
          <a:blip r:embed="rId3"/>
          <a:stretch>
            <a:fillRect/>
          </a:stretch>
        </p:blipFill>
        <p:spPr>
          <a:xfrm>
            <a:off x="5851302" y="2093244"/>
            <a:ext cx="5598016" cy="4055991"/>
          </a:xfrm>
          <a:prstGeom prst="rect">
            <a:avLst/>
          </a:prstGeom>
        </p:spPr>
      </p:pic>
      <p:sp>
        <p:nvSpPr>
          <p:cNvPr id="4" name="TextBox 3">
            <a:extLst>
              <a:ext uri="{FF2B5EF4-FFF2-40B4-BE49-F238E27FC236}">
                <a16:creationId xmlns:a16="http://schemas.microsoft.com/office/drawing/2014/main" id="{79665E35-BBC2-8003-615C-A291E91A893E}"/>
              </a:ext>
            </a:extLst>
          </p:cNvPr>
          <p:cNvSpPr txBox="1"/>
          <p:nvPr/>
        </p:nvSpPr>
        <p:spPr>
          <a:xfrm>
            <a:off x="1100069" y="2039154"/>
            <a:ext cx="434514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In 2016 President election, all major medias and surveys predicted Mrs. Clinton would win, especially with the support from black. But </a:t>
            </a:r>
            <a:r>
              <a:rPr lang="en-US" sz="2000" b="1" dirty="0"/>
              <a:t>google search data showed a different story</a:t>
            </a:r>
            <a:r>
              <a:rPr lang="en-US" sz="2000" dirty="0"/>
              <a:t>, that Trump had more support. which turn out to be the result. (book: Everybody lies by </a:t>
            </a:r>
            <a:r>
              <a:rPr lang="en-US" sz="2000" dirty="0" err="1"/>
              <a:t>seth</a:t>
            </a:r>
            <a:r>
              <a:rPr lang="en-US" sz="2000" dirty="0"/>
              <a:t>)</a:t>
            </a:r>
          </a:p>
        </p:txBody>
      </p:sp>
      <p:sp>
        <p:nvSpPr>
          <p:cNvPr id="6" name="TextBox 5">
            <a:extLst>
              <a:ext uri="{FF2B5EF4-FFF2-40B4-BE49-F238E27FC236}">
                <a16:creationId xmlns:a16="http://schemas.microsoft.com/office/drawing/2014/main" id="{1F9EF02D-2F0E-4EB0-F43B-3834459824D7}"/>
              </a:ext>
            </a:extLst>
          </p:cNvPr>
          <p:cNvSpPr txBox="1"/>
          <p:nvPr/>
        </p:nvSpPr>
        <p:spPr>
          <a:xfrm>
            <a:off x="7544872" y="6042337"/>
            <a:ext cx="27460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Picture from internet</a:t>
            </a:r>
          </a:p>
        </p:txBody>
      </p:sp>
    </p:spTree>
    <p:extLst>
      <p:ext uri="{BB962C8B-B14F-4D97-AF65-F5344CB8AC3E}">
        <p14:creationId xmlns:p14="http://schemas.microsoft.com/office/powerpoint/2010/main" val="25858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Science example 4: data can be used for no tech area</a:t>
            </a:r>
          </a:p>
        </p:txBody>
      </p:sp>
      <p:sp>
        <p:nvSpPr>
          <p:cNvPr id="7" name="TextBox 6">
            <a:extLst>
              <a:ext uri="{FF2B5EF4-FFF2-40B4-BE49-F238E27FC236}">
                <a16:creationId xmlns:a16="http://schemas.microsoft.com/office/drawing/2014/main" id="{15949622-1F55-BCD0-1441-277BFEB76EA5}"/>
              </a:ext>
            </a:extLst>
          </p:cNvPr>
          <p:cNvSpPr txBox="1"/>
          <p:nvPr/>
        </p:nvSpPr>
        <p:spPr>
          <a:xfrm>
            <a:off x="380999" y="1813774"/>
            <a:ext cx="504274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In FIFA world cup 2022, a computer aided semi-automated offside detection technology is deployed. The computer uses data from camera, calculates each player position and detect the offside in few seconds, then render it to a simulated replay. </a:t>
            </a:r>
            <a:endParaRPr lang="en-US"/>
          </a:p>
          <a:p>
            <a:endParaRPr lang="en-US" sz="2000"/>
          </a:p>
          <a:p>
            <a:r>
              <a:rPr lang="en-US" sz="2000"/>
              <a:t>VAR detected offside in all games played so far.</a:t>
            </a:r>
          </a:p>
          <a:p>
            <a:endParaRPr lang="en-US" sz="2000"/>
          </a:p>
          <a:p>
            <a:endParaRPr lang="en-US" sz="2000"/>
          </a:p>
        </p:txBody>
      </p:sp>
      <p:pic>
        <p:nvPicPr>
          <p:cNvPr id="8" name="Picture 8" descr="Graphical user interface&#10;&#10;Description automatically generated">
            <a:extLst>
              <a:ext uri="{FF2B5EF4-FFF2-40B4-BE49-F238E27FC236}">
                <a16:creationId xmlns:a16="http://schemas.microsoft.com/office/drawing/2014/main" id="{6794209F-A00B-A7E1-1A8D-786B26A75F23}"/>
              </a:ext>
            </a:extLst>
          </p:cNvPr>
          <p:cNvPicPr>
            <a:picLocks noChangeAspect="1"/>
          </p:cNvPicPr>
          <p:nvPr/>
        </p:nvPicPr>
        <p:blipFill>
          <a:blip r:embed="rId3"/>
          <a:stretch>
            <a:fillRect/>
          </a:stretch>
        </p:blipFill>
        <p:spPr>
          <a:xfrm>
            <a:off x="6044485" y="1549144"/>
            <a:ext cx="5640945" cy="4618302"/>
          </a:xfrm>
          <a:prstGeom prst="rect">
            <a:avLst/>
          </a:prstGeom>
        </p:spPr>
      </p:pic>
      <p:pic>
        <p:nvPicPr>
          <p:cNvPr id="9" name="Picture 9" descr="A picture containing text, different&#10;&#10;Description automatically generated">
            <a:extLst>
              <a:ext uri="{FF2B5EF4-FFF2-40B4-BE49-F238E27FC236}">
                <a16:creationId xmlns:a16="http://schemas.microsoft.com/office/drawing/2014/main" id="{FE00C54E-8B4D-713B-CA58-E98FBC4773EA}"/>
              </a:ext>
            </a:extLst>
          </p:cNvPr>
          <p:cNvPicPr>
            <a:picLocks noChangeAspect="1"/>
          </p:cNvPicPr>
          <p:nvPr/>
        </p:nvPicPr>
        <p:blipFill>
          <a:blip r:embed="rId4"/>
          <a:stretch>
            <a:fillRect/>
          </a:stretch>
        </p:blipFill>
        <p:spPr>
          <a:xfrm>
            <a:off x="9242738" y="5001550"/>
            <a:ext cx="2743200" cy="1577153"/>
          </a:xfrm>
          <a:prstGeom prst="rect">
            <a:avLst/>
          </a:prstGeom>
        </p:spPr>
      </p:pic>
      <p:sp>
        <p:nvSpPr>
          <p:cNvPr id="10" name="TextBox 9">
            <a:extLst>
              <a:ext uri="{FF2B5EF4-FFF2-40B4-BE49-F238E27FC236}">
                <a16:creationId xmlns:a16="http://schemas.microsoft.com/office/drawing/2014/main" id="{0E0ECF54-0FCA-713B-CCF8-CC60F75B75E3}"/>
              </a:ext>
            </a:extLst>
          </p:cNvPr>
          <p:cNvSpPr txBox="1"/>
          <p:nvPr/>
        </p:nvSpPr>
        <p:spPr>
          <a:xfrm>
            <a:off x="6235520" y="6235520"/>
            <a:ext cx="27460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Picture from internet</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Science example 5: Data means money and opportunities</a:t>
            </a:r>
          </a:p>
        </p:txBody>
      </p:sp>
      <p:sp>
        <p:nvSpPr>
          <p:cNvPr id="7" name="TextBox 6">
            <a:extLst>
              <a:ext uri="{FF2B5EF4-FFF2-40B4-BE49-F238E27FC236}">
                <a16:creationId xmlns:a16="http://schemas.microsoft.com/office/drawing/2014/main" id="{15949622-1F55-BCD0-1441-277BFEB76EA5}"/>
              </a:ext>
            </a:extLst>
          </p:cNvPr>
          <p:cNvSpPr txBox="1"/>
          <p:nvPr/>
        </p:nvSpPr>
        <p:spPr>
          <a:xfrm>
            <a:off x="380999" y="1813774"/>
            <a:ext cx="5443286"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In China, Student need to specify the major and college after taking the nation-wide standard college entry test, it cannot be changed once submitted. The score is the dominating factor to determine the admission</a:t>
            </a:r>
          </a:p>
          <a:p>
            <a:endParaRPr lang="en-US" sz="2000"/>
          </a:p>
          <a:p>
            <a:r>
              <a:rPr lang="en-US" sz="2000" dirty="0"/>
              <a:t>College planning companies are using big data to predict targeted college admission scores and most profitable majors, then provide paid suggestions to anxious parents and students. </a:t>
            </a:r>
            <a:endParaRPr lang="en-US" altLang="ja-JP" sz="2000" dirty="0"/>
          </a:p>
          <a:p>
            <a:endParaRPr lang="en-US" sz="2000"/>
          </a:p>
        </p:txBody>
      </p:sp>
      <p:pic>
        <p:nvPicPr>
          <p:cNvPr id="3" name="Picture 3" descr="Diagram&#10;&#10;Description automatically generated">
            <a:extLst>
              <a:ext uri="{FF2B5EF4-FFF2-40B4-BE49-F238E27FC236}">
                <a16:creationId xmlns:a16="http://schemas.microsoft.com/office/drawing/2014/main" id="{89D9D260-BDC0-E96A-BAE9-BEA70BB69F24}"/>
              </a:ext>
            </a:extLst>
          </p:cNvPr>
          <p:cNvPicPr>
            <a:picLocks noChangeAspect="1"/>
          </p:cNvPicPr>
          <p:nvPr/>
        </p:nvPicPr>
        <p:blipFill>
          <a:blip r:embed="rId3"/>
          <a:stretch>
            <a:fillRect/>
          </a:stretch>
        </p:blipFill>
        <p:spPr>
          <a:xfrm>
            <a:off x="6269865" y="1481859"/>
            <a:ext cx="5039932" cy="4151859"/>
          </a:xfrm>
          <a:prstGeom prst="rect">
            <a:avLst/>
          </a:prstGeom>
        </p:spPr>
      </p:pic>
      <p:sp>
        <p:nvSpPr>
          <p:cNvPr id="5" name="TextBox 4">
            <a:extLst>
              <a:ext uri="{FF2B5EF4-FFF2-40B4-BE49-F238E27FC236}">
                <a16:creationId xmlns:a16="http://schemas.microsoft.com/office/drawing/2014/main" id="{73D28376-089B-33FF-CAA3-8C52DEBC427E}"/>
              </a:ext>
            </a:extLst>
          </p:cNvPr>
          <p:cNvSpPr txBox="1"/>
          <p:nvPr/>
        </p:nvSpPr>
        <p:spPr>
          <a:xfrm>
            <a:off x="6643351" y="5763295"/>
            <a:ext cx="27460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Picture from internet</a:t>
            </a:r>
          </a:p>
        </p:txBody>
      </p:sp>
    </p:spTree>
    <p:extLst>
      <p:ext uri="{BB962C8B-B14F-4D97-AF65-F5344CB8AC3E}">
        <p14:creationId xmlns:p14="http://schemas.microsoft.com/office/powerpoint/2010/main" val="394690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Academic Literature 16x9</vt:lpstr>
      <vt:lpstr>Data SCIENCE              what it is?</vt:lpstr>
      <vt:lpstr>DATA SCIENCE is HOT</vt:lpstr>
      <vt:lpstr>What comes to your mind when thinking of data science?</vt:lpstr>
      <vt:lpstr>DATA SCIENCE defined by big company and wiki</vt:lpstr>
      <vt:lpstr>Data Science Example 1: data science is before computer era</vt:lpstr>
      <vt:lpstr>Data Science Example 2: data science can from people's experience</vt:lpstr>
      <vt:lpstr>Data Science Example 3:  Data tells different story from obvious</vt:lpstr>
      <vt:lpstr>Data Science example 4: data can be used for no tech area</vt:lpstr>
      <vt:lpstr>Data Science example 5: Data means money and opportunities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revision>80</cp:revision>
  <dcterms:created xsi:type="dcterms:W3CDTF">2022-11-28T22:11:16Z</dcterms:created>
  <dcterms:modified xsi:type="dcterms:W3CDTF">2022-11-30T15:27:06Z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