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1"/>
            <a:ext cx="9789762" cy="2270760"/>
          </a:xfrm>
        </p:spPr>
        <p:txBody>
          <a:bodyPr/>
          <a:lstStyle/>
          <a:p>
            <a:r>
              <a:rPr lang="en-US" sz="5000" spc="400" dirty="0" err="1"/>
              <a:t>DaTA</a:t>
            </a:r>
            <a:r>
              <a:rPr lang="en-US" sz="5000" spc="400" dirty="0"/>
              <a:t> SCIENCE Modeling</a:t>
            </a:r>
            <a:br>
              <a:rPr lang="en-US" spc="4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Xin Tang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01032B0C-F966-9D85-95DA-5CA0835E6369}"/>
              </a:ext>
            </a:extLst>
          </p:cNvPr>
          <p:cNvSpPr>
            <a:spLocks noGrp="1"/>
          </p:cNvSpPr>
          <p:nvPr/>
        </p:nvSpPr>
        <p:spPr>
          <a:xfrm>
            <a:off x="825623" y="274320"/>
            <a:ext cx="6245737" cy="762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What is modeling in Data Science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16A02-D6D2-FB26-78AF-CF454935D9C9}"/>
              </a:ext>
            </a:extLst>
          </p:cNvPr>
          <p:cNvCxnSpPr/>
          <p:nvPr/>
        </p:nvCxnSpPr>
        <p:spPr>
          <a:xfrm>
            <a:off x="825623" y="1136342"/>
            <a:ext cx="9365942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304272-DD26-98EA-BC3C-272D800FE01D}"/>
              </a:ext>
            </a:extLst>
          </p:cNvPr>
          <p:cNvSpPr txBox="1"/>
          <p:nvPr/>
        </p:nvSpPr>
        <p:spPr>
          <a:xfrm>
            <a:off x="904240" y="1564640"/>
            <a:ext cx="10271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modeling is the primary place where the data mining techniques are applied to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Through supervised learning, modeling builds a simplified representation of reality created to serve a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target attribute is a category, we call it classification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target attribute is a number, we call it regression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4CB4DD11-2012-47FD-FEDB-36289E2378D9}"/>
              </a:ext>
            </a:extLst>
          </p:cNvPr>
          <p:cNvSpPr/>
          <p:nvPr/>
        </p:nvSpPr>
        <p:spPr>
          <a:xfrm>
            <a:off x="2388092" y="2317072"/>
            <a:ext cx="2556769" cy="14293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2913805-4D36-0A09-E5DA-B02BCD5D7F5E}"/>
              </a:ext>
            </a:extLst>
          </p:cNvPr>
          <p:cNvSpPr/>
          <p:nvPr/>
        </p:nvSpPr>
        <p:spPr>
          <a:xfrm>
            <a:off x="4793942" y="2938509"/>
            <a:ext cx="506027" cy="28408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2B8F-9A56-6C6A-B6DE-E2D19E3E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67" y="2335248"/>
            <a:ext cx="173355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38FEE-1917-9CB5-AA1B-8B512758453D}"/>
              </a:ext>
            </a:extLst>
          </p:cNvPr>
          <p:cNvSpPr txBox="1"/>
          <p:nvPr/>
        </p:nvSpPr>
        <p:spPr>
          <a:xfrm>
            <a:off x="6014767" y="256917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7B3BA4-5107-1460-DEC3-FE5C5BF6C141}"/>
              </a:ext>
            </a:extLst>
          </p:cNvPr>
          <p:cNvSpPr/>
          <p:nvPr/>
        </p:nvSpPr>
        <p:spPr>
          <a:xfrm>
            <a:off x="7438009" y="2938508"/>
            <a:ext cx="506027" cy="28408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7D06EA-04E2-478E-511B-59BAE3FA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07" y="2416210"/>
            <a:ext cx="1266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8AC0648-D1B7-C8AE-44D7-29CDE1D34595}"/>
              </a:ext>
            </a:extLst>
          </p:cNvPr>
          <p:cNvSpPr>
            <a:spLocks noGrp="1"/>
          </p:cNvSpPr>
          <p:nvPr/>
        </p:nvSpPr>
        <p:spPr>
          <a:xfrm>
            <a:off x="825623" y="140106"/>
            <a:ext cx="6245737" cy="762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The types of modeling in Data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125F76-B000-B1E8-F3DD-56B058E9DD66}"/>
              </a:ext>
            </a:extLst>
          </p:cNvPr>
          <p:cNvCxnSpPr/>
          <p:nvPr/>
        </p:nvCxnSpPr>
        <p:spPr>
          <a:xfrm>
            <a:off x="825623" y="1002128"/>
            <a:ext cx="9365942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261AD2-B800-C623-13C2-6493FD544839}"/>
              </a:ext>
            </a:extLst>
          </p:cNvPr>
          <p:cNvSpPr txBox="1"/>
          <p:nvPr/>
        </p:nvSpPr>
        <p:spPr>
          <a:xfrm>
            <a:off x="904240" y="1331804"/>
            <a:ext cx="99568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predictive modeling </a:t>
            </a:r>
            <a:r>
              <a:rPr lang="en-US" sz="2400" dirty="0"/>
              <a:t>is to estimate the unknown value of interest, the target by some known data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i.e.: Amazon predict what merchandise you like.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Judged by its predictive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descriptive modeling </a:t>
            </a:r>
            <a:r>
              <a:rPr lang="en-US" sz="2400" dirty="0"/>
              <a:t>is to gain insight into the underlying process or phenomenon.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i.e.: What cell phone customers who churn typically look like.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Judged by its intelligibility. (how easy to understand)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</a:t>
            </a:r>
            <a:r>
              <a:rPr lang="en-US" sz="2400" b="1" dirty="0"/>
              <a:t> Optimization modeling </a:t>
            </a:r>
            <a:r>
              <a:rPr lang="en-US" sz="2400" dirty="0"/>
              <a:t>seeks to assess and determine the optimal variable values given an equation.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Best dimension to build a fence to improve livestock yield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4E5A81-E73B-FEA5-EAF5-85FF8732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037" y="2071598"/>
            <a:ext cx="1015683" cy="10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194670F-C995-FBCB-3906-E8BCC3616F0B}"/>
              </a:ext>
            </a:extLst>
          </p:cNvPr>
          <p:cNvSpPr>
            <a:spLocks noGrp="1"/>
          </p:cNvSpPr>
          <p:nvPr/>
        </p:nvSpPr>
        <p:spPr>
          <a:xfrm>
            <a:off x="825623" y="244219"/>
            <a:ext cx="8795897" cy="762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Build the model, avoid overfitting and under fitting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CC7B09-7251-30BD-3EA9-FD02859106ED}"/>
              </a:ext>
            </a:extLst>
          </p:cNvPr>
          <p:cNvCxnSpPr/>
          <p:nvPr/>
        </p:nvCxnSpPr>
        <p:spPr>
          <a:xfrm>
            <a:off x="825623" y="1006219"/>
            <a:ext cx="9365942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71E68D-DE72-1EAD-FB85-1932151DFCA2}"/>
              </a:ext>
            </a:extLst>
          </p:cNvPr>
          <p:cNvSpPr txBox="1"/>
          <p:nvPr/>
        </p:nvSpPr>
        <p:spPr>
          <a:xfrm>
            <a:off x="825623" y="1185270"/>
            <a:ext cx="10911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need to prepared and evaluated.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Duplicate? missing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had information interested?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will be split into training and test data set,  first set will be used build a model, then the model will be applied to test data to make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 methods can be used to build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Logic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Necessary steps need to taken to avoid overfitting and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Underfitting refers to a model that can neither model the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Overfitting happens when a model fit the the training data so well that it negatively impacts the performance of the model on test data</a:t>
            </a:r>
          </a:p>
        </p:txBody>
      </p:sp>
    </p:spTree>
    <p:extLst>
      <p:ext uri="{BB962C8B-B14F-4D97-AF65-F5344CB8AC3E}">
        <p14:creationId xmlns:p14="http://schemas.microsoft.com/office/powerpoint/2010/main" val="27368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BFE54269-50CE-B017-2A08-52346BAEDA8B}"/>
              </a:ext>
            </a:extLst>
          </p:cNvPr>
          <p:cNvSpPr>
            <a:spLocks noGrp="1"/>
          </p:cNvSpPr>
          <p:nvPr/>
        </p:nvSpPr>
        <p:spPr>
          <a:xfrm>
            <a:off x="825623" y="274320"/>
            <a:ext cx="6245737" cy="762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What’s a good model?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AC8B5A-838D-F9E3-9305-48916CC09DB1}"/>
              </a:ext>
            </a:extLst>
          </p:cNvPr>
          <p:cNvCxnSpPr>
            <a:cxnSpLocks/>
          </p:cNvCxnSpPr>
          <p:nvPr/>
        </p:nvCxnSpPr>
        <p:spPr>
          <a:xfrm>
            <a:off x="825623" y="1136342"/>
            <a:ext cx="10035417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EA7108-81CC-B58A-555A-34E514BA85EC}"/>
              </a:ext>
            </a:extLst>
          </p:cNvPr>
          <p:cNvSpPr txBox="1"/>
          <p:nvPr/>
        </p:nvSpPr>
        <p:spPr>
          <a:xfrm>
            <a:off x="825622" y="1419275"/>
            <a:ext cx="1085837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 good model can generalize well to new unseen data based on what it has learned from the training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i.e.: Amazon predicted and recommend merchandised to your based on your browsing history.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C00000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C00000"/>
                </a:solidFill>
                <a:latin typeface="-apple-system"/>
              </a:rPr>
              <a:t>Do you think Amazon makes recommendations fit your need?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r>
              <a:rPr lang="en-US" sz="2400" b="0" i="0" dirty="0">
                <a:effectLst/>
                <a:latin typeface="-apple-system"/>
              </a:rPr>
              <a:t>A data scientist will use different metrics to evaluate, visualize various models and compare their performance.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Accuracy and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Mean Squared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ROC and AUC: Receiver Operating Characteristic (ROC) curve and Area Under the ROC Curve (AUC)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Expected value </a:t>
            </a:r>
          </a:p>
        </p:txBody>
      </p:sp>
    </p:spTree>
    <p:extLst>
      <p:ext uri="{BB962C8B-B14F-4D97-AF65-F5344CB8AC3E}">
        <p14:creationId xmlns:p14="http://schemas.microsoft.com/office/powerpoint/2010/main" val="332066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EC5869DD-1B91-22DB-03D2-1F77619AE174}"/>
              </a:ext>
            </a:extLst>
          </p:cNvPr>
          <p:cNvSpPr>
            <a:spLocks noGrp="1"/>
          </p:cNvSpPr>
          <p:nvPr/>
        </p:nvSpPr>
        <p:spPr>
          <a:xfrm>
            <a:off x="825623" y="274320"/>
            <a:ext cx="6245737" cy="762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Visualization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3E1E3F-ACDA-08A4-8D15-AB7818810A04}"/>
              </a:ext>
            </a:extLst>
          </p:cNvPr>
          <p:cNvCxnSpPr>
            <a:cxnSpLocks/>
          </p:cNvCxnSpPr>
          <p:nvPr/>
        </p:nvCxnSpPr>
        <p:spPr>
          <a:xfrm>
            <a:off x="487680" y="1136342"/>
            <a:ext cx="9703885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A03EFF-84B4-C6FE-476D-0B237D9FC6C8}"/>
              </a:ext>
            </a:extLst>
          </p:cNvPr>
          <p:cNvSpPr txBox="1"/>
          <p:nvPr/>
        </p:nvSpPr>
        <p:spPr>
          <a:xfrm>
            <a:off x="599440" y="1419275"/>
            <a:ext cx="1132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 chart worthy a thousand words.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Data is too much and too complex to understand directly, same as model.</a:t>
            </a:r>
            <a:endParaRPr lang="en-US" sz="2400" b="0" i="0" dirty="0"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good visualizations helps in comprehension, communication, and decision making</a:t>
            </a:r>
            <a:endParaRPr lang="en-US" sz="2400" b="0" i="0" dirty="0"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073A5-DF4C-825C-FCD5-EDD84BF8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85" y="3427171"/>
            <a:ext cx="4810137" cy="324825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42526AD-337F-57DC-5BA2-A8BC91ED89D8}"/>
              </a:ext>
            </a:extLst>
          </p:cNvPr>
          <p:cNvSpPr/>
          <p:nvPr/>
        </p:nvSpPr>
        <p:spPr>
          <a:xfrm>
            <a:off x="4846320" y="4832181"/>
            <a:ext cx="447040" cy="511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BAE37-1D0B-01D7-46EB-25154DF4729D}"/>
              </a:ext>
            </a:extLst>
          </p:cNvPr>
          <p:cNvSpPr txBox="1"/>
          <p:nvPr/>
        </p:nvSpPr>
        <p:spPr>
          <a:xfrm>
            <a:off x="3948490" y="3635265"/>
            <a:ext cx="227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 spot when increasing complexity of the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CD55C-C1BE-DF15-CF61-D0B6F74020CD}"/>
              </a:ext>
            </a:extLst>
          </p:cNvPr>
          <p:cNvSpPr txBox="1"/>
          <p:nvPr/>
        </p:nvSpPr>
        <p:spPr>
          <a:xfrm>
            <a:off x="7510509" y="4189263"/>
            <a:ext cx="393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Circled area are tree nodes needed to build model to make best predictions on hold out data. </a:t>
            </a:r>
          </a:p>
        </p:txBody>
      </p:sp>
    </p:spTree>
    <p:extLst>
      <p:ext uri="{BB962C8B-B14F-4D97-AF65-F5344CB8AC3E}">
        <p14:creationId xmlns:p14="http://schemas.microsoft.com/office/powerpoint/2010/main" val="36147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8A4A2D9E-D1D0-5902-C904-53CD25B0C6BA}"/>
              </a:ext>
            </a:extLst>
          </p:cNvPr>
          <p:cNvSpPr>
            <a:spLocks noGrp="1"/>
          </p:cNvSpPr>
          <p:nvPr/>
        </p:nvSpPr>
        <p:spPr>
          <a:xfrm>
            <a:off x="487680" y="232876"/>
            <a:ext cx="6245737" cy="762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Acknowledgement and Credits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AE5AE-C2E3-1402-5F4E-DB98CF3DFDE7}"/>
              </a:ext>
            </a:extLst>
          </p:cNvPr>
          <p:cNvCxnSpPr>
            <a:cxnSpLocks/>
          </p:cNvCxnSpPr>
          <p:nvPr/>
        </p:nvCxnSpPr>
        <p:spPr>
          <a:xfrm>
            <a:off x="487680" y="1136342"/>
            <a:ext cx="9703885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32B988-EA94-7A52-BD22-F7F7D648CA52}"/>
              </a:ext>
            </a:extLst>
          </p:cNvPr>
          <p:cNvSpPr txBox="1"/>
          <p:nvPr/>
        </p:nvSpPr>
        <p:spPr>
          <a:xfrm>
            <a:off x="599440" y="1419275"/>
            <a:ext cx="11328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Majority statements are quoted from book “</a:t>
            </a:r>
            <a:r>
              <a:rPr lang="en-US" sz="2400" i="1" dirty="0">
                <a:latin typeface="-apple-system"/>
              </a:rPr>
              <a:t>Data-Science-for-Business</a:t>
            </a:r>
            <a:r>
              <a:rPr lang="en-US" sz="2400" dirty="0">
                <a:latin typeface="-apple-system"/>
              </a:rPr>
              <a:t>” by Foster provost and Tom Fawcett</a:t>
            </a:r>
            <a:endParaRPr lang="en-US" sz="2400" b="0" i="0" dirty="0"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Many Thanks to my classmate of DSC500 Winter 2022, they contributed many knowledges through weeks team post/discussion.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Thanks to Professor Matthew Metzger, his design of course provided many interesting discussion topics, which contribute many contents to this topic.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9234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526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source-serif-pro</vt:lpstr>
      <vt:lpstr>Arial</vt:lpstr>
      <vt:lpstr>Calibri</vt:lpstr>
      <vt:lpstr>Calibri Light</vt:lpstr>
      <vt:lpstr>Univers</vt:lpstr>
      <vt:lpstr>office theme</vt:lpstr>
      <vt:lpstr>GradientUnivers</vt:lpstr>
      <vt:lpstr>DaTA SCIENCE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 zhan</dc:creator>
  <cp:lastModifiedBy>daisy zhan</cp:lastModifiedBy>
  <cp:revision>97</cp:revision>
  <dcterms:created xsi:type="dcterms:W3CDTF">2023-01-12T00:52:48Z</dcterms:created>
  <dcterms:modified xsi:type="dcterms:W3CDTF">2023-02-28T03:57:51Z</dcterms:modified>
</cp:coreProperties>
</file>