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sldIdLst>
    <p:sldId id="306" r:id="rId5"/>
    <p:sldId id="294" r:id="rId6"/>
    <p:sldId id="307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560EE-04AC-C275-9A22-5C724AAD4378}" v="9" dt="2023-01-08T01:52:18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4967" autoAdjust="0"/>
  </p:normalViewPr>
  <p:slideViewPr>
    <p:cSldViewPr snapToGrid="0">
      <p:cViewPr>
        <p:scale>
          <a:sx n="70" d="100"/>
          <a:sy n="70" d="100"/>
        </p:scale>
        <p:origin x="344" y="2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tang90405\Downloads\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tang90405\Downloads\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Summer merchandise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'summer dessert'!$A$1</c:f>
              <c:strCache>
                <c:ptCount val="1"/>
                <c:pt idx="0">
                  <c:v>Ice Cream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'summer dessert'!$A$2:$A$6</c:f>
              <c:numCache>
                <c:formatCode>_("$"* #,##0.00_);_("$"* \(#,##0.00\);_("$"* "-"??_);_(@_)</c:formatCode>
                <c:ptCount val="5"/>
                <c:pt idx="0">
                  <c:v>2500</c:v>
                </c:pt>
                <c:pt idx="1">
                  <c:v>4500</c:v>
                </c:pt>
                <c:pt idx="2">
                  <c:v>13000</c:v>
                </c:pt>
                <c:pt idx="3">
                  <c:v>7000</c:v>
                </c:pt>
                <c:pt idx="4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8-4475-9595-772667DCAD6E}"/>
            </c:ext>
          </c:extLst>
        </c:ser>
        <c:ser>
          <c:idx val="1"/>
          <c:order val="1"/>
          <c:tx>
            <c:strRef>
              <c:f>'summer dessert'!$B$1</c:f>
              <c:strCache>
                <c:ptCount val="1"/>
                <c:pt idx="0">
                  <c:v>swim gadget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'summer dessert'!$B$2:$B$6</c:f>
              <c:numCache>
                <c:formatCode>_("$"* #,##0.00_);_("$"* \(#,##0.00\);_("$"* "-"??_);_(@_)</c:formatCode>
                <c:ptCount val="5"/>
                <c:pt idx="0">
                  <c:v>1200</c:v>
                </c:pt>
                <c:pt idx="1">
                  <c:v>1900</c:v>
                </c:pt>
                <c:pt idx="2">
                  <c:v>5800</c:v>
                </c:pt>
                <c:pt idx="3">
                  <c:v>3600</c:v>
                </c:pt>
                <c:pt idx="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38-4475-9595-772667DCAD6E}"/>
            </c:ext>
          </c:extLst>
        </c:ser>
        <c:ser>
          <c:idx val="2"/>
          <c:order val="2"/>
          <c:tx>
            <c:strRef>
              <c:f>'summer dessert'!$C$1</c:f>
              <c:strCache>
                <c:ptCount val="1"/>
                <c:pt idx="0">
                  <c:v>Beer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'summer dessert'!$C$2:$C$6</c:f>
              <c:numCache>
                <c:formatCode>_("$"* #,##0.00_);_("$"* \(#,##0.00\);_("$"* "-"??_);_(@_)</c:formatCode>
                <c:ptCount val="5"/>
                <c:pt idx="0">
                  <c:v>24000</c:v>
                </c:pt>
                <c:pt idx="1">
                  <c:v>42000</c:v>
                </c:pt>
                <c:pt idx="2">
                  <c:v>80000</c:v>
                </c:pt>
                <c:pt idx="3">
                  <c:v>110000</c:v>
                </c:pt>
                <c:pt idx="4">
                  <c:v>126000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38-4475-9595-772667DC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826608"/>
        <c:axId val="722823656"/>
      </c:lineChart>
      <c:catAx>
        <c:axId val="72282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23656"/>
        <c:crosses val="autoZero"/>
        <c:auto val="1"/>
        <c:lblAlgn val="ctr"/>
        <c:lblOffset val="100"/>
        <c:noMultiLvlLbl val="0"/>
      </c:catAx>
      <c:valAx>
        <c:axId val="72282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2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school life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'study hour'!$A$1</c:f>
              <c:strCache>
                <c:ptCount val="1"/>
                <c:pt idx="0">
                  <c:v>hour studied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'study hour'!$A$2:$A$9</c:f>
              <c:numCache>
                <c:formatCode>General</c:formatCode>
                <c:ptCount val="8"/>
                <c:pt idx="0">
                  <c:v>0.5</c:v>
                </c:pt>
                <c:pt idx="1">
                  <c:v>2</c:v>
                </c:pt>
                <c:pt idx="2">
                  <c:v>2.5</c:v>
                </c:pt>
                <c:pt idx="3">
                  <c:v>2.8</c:v>
                </c:pt>
                <c:pt idx="4">
                  <c:v>3</c:v>
                </c:pt>
                <c:pt idx="5">
                  <c:v>3.2</c:v>
                </c:pt>
                <c:pt idx="6">
                  <c:v>4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6-48C7-A875-0E8DFAC1E080}"/>
            </c:ext>
          </c:extLst>
        </c:ser>
        <c:ser>
          <c:idx val="1"/>
          <c:order val="1"/>
          <c:tx>
            <c:strRef>
              <c:f>'study hour'!$B$1</c:f>
              <c:strCache>
                <c:ptCount val="1"/>
                <c:pt idx="0">
                  <c:v>Exam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'study hour'!$B$2:$B$9</c:f>
              <c:numCache>
                <c:formatCode>General</c:formatCode>
                <c:ptCount val="8"/>
                <c:pt idx="0">
                  <c:v>70</c:v>
                </c:pt>
                <c:pt idx="1">
                  <c:v>88</c:v>
                </c:pt>
                <c:pt idx="2">
                  <c:v>89</c:v>
                </c:pt>
                <c:pt idx="3">
                  <c:v>90</c:v>
                </c:pt>
                <c:pt idx="4">
                  <c:v>92</c:v>
                </c:pt>
                <c:pt idx="5">
                  <c:v>93</c:v>
                </c:pt>
                <c:pt idx="6">
                  <c:v>95</c:v>
                </c:pt>
                <c:pt idx="7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6-48C7-A875-0E8DFAC1E080}"/>
            </c:ext>
          </c:extLst>
        </c:ser>
        <c:ser>
          <c:idx val="2"/>
          <c:order val="2"/>
          <c:tx>
            <c:strRef>
              <c:f>'study hour'!$C$1</c:f>
              <c:strCache>
                <c:ptCount val="1"/>
                <c:pt idx="0">
                  <c:v>work out hour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'study hour'!$C$2:$C$9</c:f>
              <c:numCache>
                <c:formatCode>General</c:formatCode>
                <c:ptCount val="8"/>
                <c:pt idx="0">
                  <c:v>3</c:v>
                </c:pt>
                <c:pt idx="1">
                  <c:v>2.5</c:v>
                </c:pt>
                <c:pt idx="2">
                  <c:v>2</c:v>
                </c:pt>
                <c:pt idx="3">
                  <c:v>1.7000000000000002</c:v>
                </c:pt>
                <c:pt idx="4">
                  <c:v>1.5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26-48C7-A875-0E8DFAC1E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110016"/>
        <c:axId val="507101816"/>
      </c:lineChart>
      <c:catAx>
        <c:axId val="507110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01816"/>
        <c:crosses val="autoZero"/>
        <c:auto val="1"/>
        <c:lblAlgn val="ctr"/>
        <c:lblOffset val="100"/>
        <c:noMultiLvlLbl val="0"/>
      </c:catAx>
      <c:valAx>
        <c:axId val="50710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1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243FFF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eating/sit</a:t>
            </a:r>
            <a:r>
              <a:rPr lang="en-US" b="1" baseline="0"/>
              <a:t> habit vs blood pressure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'high-blood'!$A$2</c:f>
              <c:strCache>
                <c:ptCount val="1"/>
                <c:pt idx="0">
                  <c:v>fastfood meal consumed per week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'high-blood'!$A$3:$A$9</c:f>
              <c:numCache>
                <c:formatCode>0</c:formatCode>
                <c:ptCount val="7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D-4612-88EB-2EF4DBD9F15B}"/>
            </c:ext>
          </c:extLst>
        </c:ser>
        <c:ser>
          <c:idx val="1"/>
          <c:order val="1"/>
          <c:tx>
            <c:strRef>
              <c:f>'high-blood'!$B$2</c:f>
              <c:strCache>
                <c:ptCount val="1"/>
                <c:pt idx="0">
                  <c:v>seating time per week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'high-blood'!$B$3:$B$9</c:f>
              <c:numCache>
                <c:formatCode>0</c:formatCode>
                <c:ptCount val="7"/>
                <c:pt idx="0">
                  <c:v>8</c:v>
                </c:pt>
                <c:pt idx="1">
                  <c:v>7.5</c:v>
                </c:pt>
                <c:pt idx="2">
                  <c:v>6</c:v>
                </c:pt>
                <c:pt idx="3">
                  <c:v>9</c:v>
                </c:pt>
                <c:pt idx="4">
                  <c:v>6.5</c:v>
                </c:pt>
                <c:pt idx="5">
                  <c:v>2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AD-4612-88EB-2EF4DBD9F15B}"/>
            </c:ext>
          </c:extLst>
        </c:ser>
        <c:ser>
          <c:idx val="2"/>
          <c:order val="2"/>
          <c:tx>
            <c:strRef>
              <c:f>'high-blood'!$C$2</c:f>
              <c:strCache>
                <c:ptCount val="1"/>
                <c:pt idx="0">
                  <c:v>systolic blood pressure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'high-blood'!$C$3:$C$9</c:f>
              <c:numCache>
                <c:formatCode>0</c:formatCode>
                <c:ptCount val="7"/>
                <c:pt idx="0">
                  <c:v>150</c:v>
                </c:pt>
                <c:pt idx="1">
                  <c:v>165</c:v>
                </c:pt>
                <c:pt idx="2">
                  <c:v>145</c:v>
                </c:pt>
                <c:pt idx="3">
                  <c:v>130</c:v>
                </c:pt>
                <c:pt idx="4">
                  <c:v>124</c:v>
                </c:pt>
                <c:pt idx="5">
                  <c:v>110</c:v>
                </c:pt>
                <c:pt idx="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AD-4612-88EB-2EF4DBD9F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546272"/>
        <c:axId val="438550208"/>
      </c:lineChart>
      <c:catAx>
        <c:axId val="438546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50208"/>
        <c:crosses val="autoZero"/>
        <c:auto val="1"/>
        <c:lblAlgn val="ctr"/>
        <c:lblOffset val="100"/>
        <c:noMultiLvlLbl val="0"/>
      </c:catAx>
      <c:valAx>
        <c:axId val="43855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4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2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CORRELATION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Xin Tang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Study Case 1: </a:t>
            </a:r>
            <a:r>
              <a:rPr lang="en-US" sz="3600" dirty="0"/>
              <a:t>Summer Dessert sales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47E7E2-C98B-42D8-ACAB-8C75034A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459"/>
              </p:ext>
            </p:extLst>
          </p:nvPr>
        </p:nvGraphicFramePr>
        <p:xfrm>
          <a:off x="838200" y="1327389"/>
          <a:ext cx="3415607" cy="1325562"/>
        </p:xfrm>
        <a:graphic>
          <a:graphicData uri="http://schemas.openxmlformats.org/drawingml/2006/table">
            <a:tbl>
              <a:tblPr/>
              <a:tblGrid>
                <a:gridCol w="1119871">
                  <a:extLst>
                    <a:ext uri="{9D8B030D-6E8A-4147-A177-3AD203B41FA5}">
                      <a16:colId xmlns:a16="http://schemas.microsoft.com/office/drawing/2014/main" val="3653376521"/>
                    </a:ext>
                  </a:extLst>
                </a:gridCol>
                <a:gridCol w="1189863">
                  <a:extLst>
                    <a:ext uri="{9D8B030D-6E8A-4147-A177-3AD203B41FA5}">
                      <a16:colId xmlns:a16="http://schemas.microsoft.com/office/drawing/2014/main" val="3028501263"/>
                    </a:ext>
                  </a:extLst>
                </a:gridCol>
                <a:gridCol w="1105873">
                  <a:extLst>
                    <a:ext uri="{9D8B030D-6E8A-4147-A177-3AD203B41FA5}">
                      <a16:colId xmlns:a16="http://schemas.microsoft.com/office/drawing/2014/main" val="3257684393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Cream sales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swim gadget sales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 Sales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27592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2,500.00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1,200.00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24,000.00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932896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4,500.00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1,900.00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42,000.00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76718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5,800.00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80,000.00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18902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7,000.00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3,600.00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110,000.00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81138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4,000.00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1,700.00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126,000.00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19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A6B4E5-3E00-4012-8530-B2F39883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3988"/>
              </p:ext>
            </p:extLst>
          </p:nvPr>
        </p:nvGraphicFramePr>
        <p:xfrm>
          <a:off x="813881" y="2797618"/>
          <a:ext cx="3962400" cy="105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95883996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21701655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8594577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8076267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Ice Cream sales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swim gadget sales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Beer Sales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96876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Ice Cream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1737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swim gadget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0.992112802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95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Beer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0.271331611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0.299303445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4286692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065B768-4EDF-4A1B-9481-53A8C055D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785098"/>
              </p:ext>
            </p:extLst>
          </p:nvPr>
        </p:nvGraphicFramePr>
        <p:xfrm>
          <a:off x="838200" y="4040729"/>
          <a:ext cx="4476750" cy="268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55BB40-34EF-47EB-9D49-96AC5AF0D944}"/>
              </a:ext>
            </a:extLst>
          </p:cNvPr>
          <p:cNvSpPr txBox="1"/>
          <p:nvPr/>
        </p:nvSpPr>
        <p:spPr>
          <a:xfrm>
            <a:off x="5655148" y="1874670"/>
            <a:ext cx="6118167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From the correlation coefficient calculated: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strong positive, almost prefect linear relationship (r &gt; 0.99) between ice cream sales and swim gadget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weak, positive linear relationship(r &gt; 0.2) between ice cream sales and beer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weak, positive linear relationship(r &gt; 0.2) between swim gadget sales and beer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62A3-B658-4B35-B8A4-BFAB33F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71B0790-6218-470B-B0BC-0F4E7C67D5F1}"/>
              </a:ext>
            </a:extLst>
          </p:cNvPr>
          <p:cNvSpPr txBox="1">
            <a:spLocks/>
          </p:cNvSpPr>
          <p:nvPr/>
        </p:nvSpPr>
        <p:spPr>
          <a:xfrm>
            <a:off x="838200" y="82474"/>
            <a:ext cx="10515600" cy="100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Study Case 2: </a:t>
            </a:r>
            <a:r>
              <a:rPr lang="en-US" sz="3600" dirty="0"/>
              <a:t>study hour vs exam score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26B797-104F-4D49-B9E6-DB080BDF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44986"/>
              </p:ext>
            </p:extLst>
          </p:nvPr>
        </p:nvGraphicFramePr>
        <p:xfrm>
          <a:off x="978816" y="996482"/>
          <a:ext cx="3211830" cy="1657350"/>
        </p:xfrm>
        <a:graphic>
          <a:graphicData uri="http://schemas.openxmlformats.org/drawingml/2006/table">
            <a:tbl>
              <a:tblPr/>
              <a:tblGrid>
                <a:gridCol w="1070610">
                  <a:extLst>
                    <a:ext uri="{9D8B030D-6E8A-4147-A177-3AD203B41FA5}">
                      <a16:colId xmlns:a16="http://schemas.microsoft.com/office/drawing/2014/main" val="221071714"/>
                    </a:ext>
                  </a:extLst>
                </a:gridCol>
                <a:gridCol w="1085689">
                  <a:extLst>
                    <a:ext uri="{9D8B030D-6E8A-4147-A177-3AD203B41FA5}">
                      <a16:colId xmlns:a16="http://schemas.microsoft.com/office/drawing/2014/main" val="3822782739"/>
                    </a:ext>
                  </a:extLst>
                </a:gridCol>
                <a:gridCol w="1055531">
                  <a:extLst>
                    <a:ext uri="{9D8B030D-6E8A-4147-A177-3AD203B41FA5}">
                      <a16:colId xmlns:a16="http://schemas.microsoft.com/office/drawing/2014/main" val="18889510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 studied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 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out hour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778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310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63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5928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51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0695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731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59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0401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1BC1F8-AD80-4F41-94D0-DD0FA44B1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52220"/>
              </p:ext>
            </p:extLst>
          </p:nvPr>
        </p:nvGraphicFramePr>
        <p:xfrm>
          <a:off x="866313" y="2767163"/>
          <a:ext cx="35179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119059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79109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7857087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573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hour studied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Exam score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work out hour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38800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 studied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25383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Exam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0.971694492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277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 out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-0.997588191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-0.98520701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344000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EB584A7-8390-468D-8816-441A7F7BD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292565"/>
              </p:ext>
            </p:extLst>
          </p:nvPr>
        </p:nvGraphicFramePr>
        <p:xfrm>
          <a:off x="838200" y="3916701"/>
          <a:ext cx="4263114" cy="285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B8F325-899B-449E-8009-86609851CF7C}"/>
              </a:ext>
            </a:extLst>
          </p:cNvPr>
          <p:cNvSpPr txBox="1"/>
          <p:nvPr/>
        </p:nvSpPr>
        <p:spPr>
          <a:xfrm>
            <a:off x="5435692" y="1586793"/>
            <a:ext cx="6268628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From the correlation coefficient calculated: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strong positive, almost prefect linear relationship (r &gt; 0.9) between hour studied and exam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strong, negative linear relationship(r &lt; -0.9) between work out hour and hour 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strong, negative linear relationship(r &lt; 0.9) between work out hour and exam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96D25-9B15-43CB-8F59-510E0BD4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0D1509-ACB1-410F-B8E0-304D982D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27725"/>
          </a:xfrm>
        </p:spPr>
        <p:txBody>
          <a:bodyPr>
            <a:normAutofit/>
          </a:bodyPr>
          <a:lstStyle/>
          <a:p>
            <a:r>
              <a:rPr lang="en-US" sz="4000" dirty="0"/>
              <a:t>Study Case 3: </a:t>
            </a:r>
            <a:r>
              <a:rPr lang="en-US" sz="3600" dirty="0"/>
              <a:t>fast food vs blood pressure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9BA5E-3903-4EA7-8353-2E512A82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85712"/>
              </p:ext>
            </p:extLst>
          </p:nvPr>
        </p:nvGraphicFramePr>
        <p:xfrm>
          <a:off x="838200" y="953934"/>
          <a:ext cx="4038600" cy="16573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09752082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0090620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56894155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 food meals consumed per week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seating time per week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systolic blood pressure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590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215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92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645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4826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41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7783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35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531626-0848-4D0B-A803-8DA7F49E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29993"/>
              </p:ext>
            </p:extLst>
          </p:nvPr>
        </p:nvGraphicFramePr>
        <p:xfrm>
          <a:off x="821987" y="2655360"/>
          <a:ext cx="4648200" cy="1804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50953488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80745658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3466781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1212350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fastfood meal consumed per week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seating time per week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systolic blood pressure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892154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fastfood meal consumed per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654842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seating time per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0.087074153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745327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systolic blood pressure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0.844057317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0.389685531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222275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FEBE4DB-40D0-4C1B-9EFF-FA671B48D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893471"/>
              </p:ext>
            </p:extLst>
          </p:nvPr>
        </p:nvGraphicFramePr>
        <p:xfrm>
          <a:off x="838200" y="4479787"/>
          <a:ext cx="4670242" cy="231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A7D8BE-B513-49D4-9F96-2ECE2391DB75}"/>
              </a:ext>
            </a:extLst>
          </p:cNvPr>
          <p:cNvSpPr txBox="1"/>
          <p:nvPr/>
        </p:nvSpPr>
        <p:spPr>
          <a:xfrm>
            <a:off x="5769864" y="1586793"/>
            <a:ext cx="6144768" cy="39703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From the correlation coefficient calculated: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strong positive, linear relationship (r &gt; 0.8) between fast food consumed and systolic blood pressure readings.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super weak, if not no relationship(r =0.08) between fast food consumed and seating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moderate, positive linear relationship(r =0.39) between seating time and systolic blood pressure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69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{1EB62728-6AAB-42FB-A6F3-6E6A04A15374}tf89338750_win32</Template>
  <TotalTime>25</TotalTime>
  <Words>447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GradientUnivers</vt:lpstr>
      <vt:lpstr>CORRELATION STUDY</vt:lpstr>
      <vt:lpstr>Study Case 1: Summer Dessert sales</vt:lpstr>
      <vt:lpstr>PowerPoint Presentation</vt:lpstr>
      <vt:lpstr>Study Case 3: fast food vs blood pressure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STUDY</dc:title>
  <dc:creator>Xin Tang</dc:creator>
  <cp:lastModifiedBy>Xin Tang</cp:lastModifiedBy>
  <cp:revision>18</cp:revision>
  <dcterms:created xsi:type="dcterms:W3CDTF">2023-01-08T01:13:25Z</dcterms:created>
  <dcterms:modified xsi:type="dcterms:W3CDTF">2023-01-08T01:52:45Z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