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294" r:id="rId6"/>
    <p:sldId id="311" r:id="rId7"/>
    <p:sldId id="307" r:id="rId8"/>
    <p:sldId id="312" r:id="rId9"/>
    <p:sldId id="313" r:id="rId10"/>
    <p:sldId id="315" r:id="rId11"/>
    <p:sldId id="314" r:id="rId12"/>
    <p:sldId id="309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456" y="8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sy\Documents\DSC640\Wk1-2\all-weeks-global-netfli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isy\Documents\DSC640\Wk1-2\all-weeks-global-netfli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aisy\Documents\DSC640\Wk1-2\all-weeks-global-netflix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Daisy\Documents\DSC640\Wk1-2\all-weeks-global-netflix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Daisy\Documents\DSC640\Wk1-2\all-weeks-global-netflix.xlsx" TargetMode="External"/><Relationship Id="rId4" Type="http://schemas.openxmlformats.org/officeDocument/2006/relationships/themeOverride" Target="../theme/themeOverride1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Daisy\Documents\DSC640\Wk1-2\all-weeks-global-netflix.xlsx" TargetMode="Externa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>
                <a:solidFill>
                  <a:schemeClr val="accent1"/>
                </a:solidFill>
              </a:rPr>
              <a:t>Top 5 ranked English film weekly view average time</a:t>
            </a:r>
          </a:p>
        </c:rich>
      </c:tx>
      <c:layout>
        <c:manualLayout>
          <c:xMode val="edge"/>
          <c:yMode val="edge"/>
          <c:x val="0.21334593196070861"/>
          <c:y val="2.7605244996549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'Film English'!$E$5:$E$22</c:f>
              <c:strCache>
                <c:ptCount val="18"/>
                <c:pt idx="0">
                  <c:v>Don't Look Up</c:v>
                </c:pt>
                <c:pt idx="1">
                  <c:v>The Gray Man</c:v>
                </c:pt>
                <c:pt idx="2">
                  <c:v>Leave the World Behind</c:v>
                </c:pt>
                <c:pt idx="3">
                  <c:v>The Kissing Booth 3</c:v>
                </c:pt>
                <c:pt idx="4">
                  <c:v>Red Notice</c:v>
                </c:pt>
                <c:pt idx="5">
                  <c:v>Damsel</c:v>
                </c:pt>
                <c:pt idx="6">
                  <c:v>365 Days: This Day</c:v>
                </c:pt>
                <c:pt idx="7">
                  <c:v>Rebel Moon — Part One: A Child of Fire</c:v>
                </c:pt>
                <c:pt idx="8">
                  <c:v>Enola Holmes 2</c:v>
                </c:pt>
                <c:pt idx="9">
                  <c:v>Glass Onion: A Knives Out Mystery</c:v>
                </c:pt>
                <c:pt idx="10">
                  <c:v>Extraction 2</c:v>
                </c:pt>
                <c:pt idx="11">
                  <c:v>The Mother</c:v>
                </c:pt>
                <c:pt idx="12">
                  <c:v>Army of Thieves</c:v>
                </c:pt>
                <c:pt idx="13">
                  <c:v>Day Shift</c:v>
                </c:pt>
                <c:pt idx="14">
                  <c:v>The School for Good and Evil</c:v>
                </c:pt>
                <c:pt idx="15">
                  <c:v>Purple Hearts</c:v>
                </c:pt>
                <c:pt idx="16">
                  <c:v>Heart of Stone</c:v>
                </c:pt>
                <c:pt idx="17">
                  <c:v>Hustle</c:v>
                </c:pt>
              </c:strCache>
            </c:strRef>
          </c:cat>
          <c:val>
            <c:numRef>
              <c:f>'Film English'!$F$5:$F$22</c:f>
              <c:numCache>
                <c:formatCode>0.0</c:formatCode>
                <c:ptCount val="18"/>
                <c:pt idx="0">
                  <c:v>62.881666666666661</c:v>
                </c:pt>
                <c:pt idx="1">
                  <c:v>61.269999999999996</c:v>
                </c:pt>
                <c:pt idx="2">
                  <c:v>60.98</c:v>
                </c:pt>
                <c:pt idx="3">
                  <c:v>58.515000000000001</c:v>
                </c:pt>
                <c:pt idx="4">
                  <c:v>57.019999999999996</c:v>
                </c:pt>
                <c:pt idx="5">
                  <c:v>53.150000000000006</c:v>
                </c:pt>
                <c:pt idx="6">
                  <c:v>52.755000000000003</c:v>
                </c:pt>
                <c:pt idx="7">
                  <c:v>52.066666666666663</c:v>
                </c:pt>
                <c:pt idx="8">
                  <c:v>49.45333333333334</c:v>
                </c:pt>
                <c:pt idx="9">
                  <c:v>49.150000000000006</c:v>
                </c:pt>
                <c:pt idx="10">
                  <c:v>48.22</c:v>
                </c:pt>
                <c:pt idx="11">
                  <c:v>47.531999999999996</c:v>
                </c:pt>
                <c:pt idx="12">
                  <c:v>47.27</c:v>
                </c:pt>
                <c:pt idx="13">
                  <c:v>46.786666666666669</c:v>
                </c:pt>
                <c:pt idx="14">
                  <c:v>46.603333333333332</c:v>
                </c:pt>
                <c:pt idx="15">
                  <c:v>46.591999999999999</c:v>
                </c:pt>
                <c:pt idx="16">
                  <c:v>46.449999999999996</c:v>
                </c:pt>
                <c:pt idx="17">
                  <c:v>45.614999999999995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7-4A21-B63F-AF8AC5EC6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6547727"/>
        <c:axId val="506547247"/>
      </c:barChart>
      <c:catAx>
        <c:axId val="506547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solidFill>
                      <a:schemeClr val="accent1"/>
                    </a:solidFill>
                  </a:rPr>
                  <a:t>Title</a:t>
                </a:r>
              </a:p>
            </c:rich>
          </c:tx>
          <c:layout>
            <c:manualLayout>
              <c:xMode val="edge"/>
              <c:yMode val="edge"/>
              <c:x val="2.5153580050697184E-2"/>
              <c:y val="0.430806656414325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547247"/>
        <c:crosses val="autoZero"/>
        <c:auto val="1"/>
        <c:lblAlgn val="ctr"/>
        <c:lblOffset val="100"/>
        <c:noMultiLvlLbl val="0"/>
      </c:catAx>
      <c:valAx>
        <c:axId val="50654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baseline="0">
                    <a:solidFill>
                      <a:schemeClr val="accent1"/>
                    </a:solidFill>
                  </a:rPr>
                  <a:t>Weekly view time average (in millions hours)</a:t>
                </a:r>
              </a:p>
            </c:rich>
          </c:tx>
          <c:layout>
            <c:manualLayout>
              <c:xMode val="edge"/>
              <c:yMode val="edge"/>
              <c:x val="0.56936588891049111"/>
              <c:y val="0.925139033573791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54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chemeClr val="tx2"/>
                </a:solidFill>
              </a:rPr>
              <a:t>Top 5 Ranked English TV weekly avg view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'TV English'!$F$5:$F$19</c:f>
              <c:strCache>
                <c:ptCount val="15"/>
                <c:pt idx="0">
                  <c:v>DAHMER</c:v>
                </c:pt>
                <c:pt idx="1">
                  <c:v>Wednesday</c:v>
                </c:pt>
                <c:pt idx="2">
                  <c:v>The Watcher</c:v>
                </c:pt>
                <c:pt idx="3">
                  <c:v>The Night Agent</c:v>
                </c:pt>
                <c:pt idx="4">
                  <c:v>Queen Charlotte: A Bridgerton Story</c:v>
                </c:pt>
                <c:pt idx="5">
                  <c:v>ONE PIECE</c:v>
                </c:pt>
                <c:pt idx="6">
                  <c:v>Fool Me Once</c:v>
                </c:pt>
                <c:pt idx="7">
                  <c:v>Kaleidoscope</c:v>
                </c:pt>
                <c:pt idx="8">
                  <c:v>Cobra Kai</c:v>
                </c:pt>
                <c:pt idx="9">
                  <c:v>Stranger Things</c:v>
                </c:pt>
                <c:pt idx="10">
                  <c:v>Avatar The Last Airbender</c:v>
                </c:pt>
                <c:pt idx="11">
                  <c:v>Harry &amp; Meghan</c:v>
                </c:pt>
                <c:pt idx="12">
                  <c:v>The Umbrella Academy</c:v>
                </c:pt>
                <c:pt idx="13">
                  <c:v>Inventing Anna</c:v>
                </c:pt>
                <c:pt idx="14">
                  <c:v>Sex Education</c:v>
                </c:pt>
              </c:strCache>
            </c:strRef>
          </c:cat>
          <c:val>
            <c:numRef>
              <c:f>'TV English'!$G$5:$G$19</c:f>
              <c:numCache>
                <c:formatCode>0.0</c:formatCode>
                <c:ptCount val="15"/>
                <c:pt idx="0">
                  <c:v>155.70333333333335</c:v>
                </c:pt>
                <c:pt idx="1">
                  <c:v>131.57923076923078</c:v>
                </c:pt>
                <c:pt idx="2">
                  <c:v>113.58666666666666</c:v>
                </c:pt>
                <c:pt idx="3">
                  <c:v>103.83285714285714</c:v>
                </c:pt>
                <c:pt idx="4">
                  <c:v>91.891999999999996</c:v>
                </c:pt>
                <c:pt idx="5">
                  <c:v>85.34</c:v>
                </c:pt>
                <c:pt idx="6">
                  <c:v>83.014285714285705</c:v>
                </c:pt>
                <c:pt idx="7">
                  <c:v>79.444999999999993</c:v>
                </c:pt>
                <c:pt idx="8">
                  <c:v>75.757142857142867</c:v>
                </c:pt>
                <c:pt idx="9">
                  <c:v>74.286388888888894</c:v>
                </c:pt>
                <c:pt idx="10">
                  <c:v>73.766666666666666</c:v>
                </c:pt>
                <c:pt idx="11">
                  <c:v>73</c:v>
                </c:pt>
                <c:pt idx="12">
                  <c:v>72.297500000000014</c:v>
                </c:pt>
                <c:pt idx="13">
                  <c:v>71.207777777777792</c:v>
                </c:pt>
                <c:pt idx="14">
                  <c:v>70.05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FB-4D0B-A9D4-C420CEC08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7739679"/>
        <c:axId val="1897742559"/>
      </c:barChart>
      <c:catAx>
        <c:axId val="18977396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>
                    <a:solidFill>
                      <a:schemeClr val="accent1"/>
                    </a:solidFill>
                  </a:rPr>
                  <a:t>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742559"/>
        <c:crosses val="autoZero"/>
        <c:auto val="1"/>
        <c:lblAlgn val="ctr"/>
        <c:lblOffset val="100"/>
        <c:noMultiLvlLbl val="0"/>
      </c:catAx>
      <c:valAx>
        <c:axId val="1897742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</a:rPr>
                  <a:t>Weekly view time average (in million hours)</a:t>
                </a:r>
              </a:p>
            </c:rich>
          </c:tx>
          <c:layout>
            <c:manualLayout>
              <c:xMode val="edge"/>
              <c:yMode val="edge"/>
              <c:x val="0.42447544600403209"/>
              <c:y val="0.93346213702365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73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English movie'!$F$4:$F$11</cx:f>
        <cx:lvl ptCount="8">
          <cx:pt idx="0">2021-12-26</cx:pt>
          <cx:pt idx="1">2022-01-02</cx:pt>
          <cx:pt idx="2">2022-01-09</cx:pt>
          <cx:pt idx="3">2022-01-16</cx:pt>
          <cx:pt idx="4">2022-01-23</cx:pt>
          <cx:pt idx="5">2022-01-30</cx:pt>
          <cx:pt idx="6">2022-02-06</cx:pt>
          <cx:pt idx="7">2022-02-13</cx:pt>
        </cx:lvl>
      </cx:strDim>
      <cx:numDim type="val">
        <cx:f>'top English movie'!$G$4:$G$11</cx:f>
        <cx:lvl ptCount="8" formatCode="General">
          <cx:pt idx="0">111.03</cx:pt>
          <cx:pt idx="1">152.28999999999999</cx:pt>
          <cx:pt idx="2">58.200000000000003</cx:pt>
          <cx:pt idx="3">28.390000000000001</cx:pt>
          <cx:pt idx="4">17.129999999999999</cx:pt>
          <cx:pt idx="5">10.25</cx:pt>
          <cx:pt idx="6">6.9299999999999997</cx:pt>
          <cx:pt idx="7">5.3600000000000003</cx:pt>
        </cx:lvl>
      </cx:numDim>
    </cx:data>
  </cx:chartData>
  <cx:chart>
    <cx:title pos="t" align="ctr" overlay="0">
      <cx:tx>
        <cx:txData>
          <cx:v>'Don't look up' weekly view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'Don't look up' weekly view time</a:t>
          </a:r>
        </a:p>
      </cx:txPr>
    </cx:title>
    <cx:plotArea>
      <cx:plotAreaRegion>
        <cx:series layoutId="funnel" uniqueId="{AC70B313-1E61-41B2-B9DC-2B37847853F2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tle>
          <cx:tx>
            <cx:txData>
              <cx:v>WEEK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WEEK</a:t>
              </a:r>
            </a:p>
          </cx:txPr>
        </cx:title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English movie'!$F$26:$F$31</cx:f>
        <cx:lvl ptCount="6">
          <cx:pt idx="0">2022-07-24</cx:pt>
          <cx:pt idx="1">2022-07-31</cx:pt>
          <cx:pt idx="2">2022-08-07</cx:pt>
          <cx:pt idx="3">2022-08-14</cx:pt>
          <cx:pt idx="4">2022-08-21</cx:pt>
          <cx:pt idx="5">2022-09-04</cx:pt>
        </cx:lvl>
      </cx:strDim>
      <cx:numDim type="val">
        <cx:f>'top English movie'!$G$26:$G$31</cx:f>
        <cx:lvl ptCount="6" formatCode="General">
          <cx:pt idx="0">88.549999999999997</cx:pt>
          <cx:pt idx="1">96.469999999999999</cx:pt>
          <cx:pt idx="2">38.899999999999999</cx:pt>
          <cx:pt idx="3">21.16</cx:pt>
          <cx:pt idx="4">14.640000000000001</cx:pt>
          <cx:pt idx="5">6.2599999999999998</cx:pt>
        </cx:lvl>
      </cx:numDim>
    </cx:data>
  </cx:chartData>
  <cx:chart>
    <cx:title pos="t" align="ctr" overlay="0">
      <cx:tx>
        <cx:txData>
          <cx:v>'The Gray man' weekly view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'The Gray man' weekly view time</a:t>
          </a:r>
        </a:p>
      </cx:txPr>
    </cx:title>
    <cx:plotArea>
      <cx:plotAreaRegion>
        <cx:series layoutId="funnel" uniqueId="{77988604-79E1-4B3F-93CB-E4E71983D6F3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tle>
          <cx:tx>
            <cx:txData>
              <cx:v>WEEK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WEEK</a:t>
              </a:r>
            </a:p>
          </cx:txPr>
        </cx:title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English TV'!$I$10:$I$16</cx:f>
        <cx:lvl ptCount="7">
          <cx:pt idx="0">2022-09-25</cx:pt>
          <cx:pt idx="1">2022-10-02</cx:pt>
          <cx:pt idx="2">2022-10-09</cx:pt>
          <cx:pt idx="3">2022-10-16</cx:pt>
          <cx:pt idx="4">2022-10-23</cx:pt>
          <cx:pt idx="5">2022-10-30</cx:pt>
          <cx:pt idx="6">2022-11-06</cx:pt>
        </cx:lvl>
      </cx:strDim>
      <cx:numDim type="val">
        <cx:f>'Top English TV'!$J$10:$J$16</cx:f>
        <cx:lvl ptCount="7" formatCode="0">
          <cx:pt idx="0">196.19999999999999</cx:pt>
          <cx:pt idx="1">299.83999999999997</cx:pt>
          <cx:pt idx="2">205.33000000000001</cx:pt>
          <cx:pt idx="3">122.78</cx:pt>
          <cx:pt idx="4">69.109999999999999</cx:pt>
          <cx:pt idx="5">40.960000000000001</cx:pt>
          <cx:pt idx="6">28.25</cx:pt>
        </cx:lvl>
      </cx:numDim>
    </cx:data>
  </cx:chartData>
  <cx:chart>
    <cx:title pos="t" align="ctr" overlay="0">
      <cx:tx>
        <cx:txData>
          <cx:v>'Dahmer' week view time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'Dahmer' week view time </a:t>
          </a:r>
        </a:p>
      </cx:txPr>
    </cx:title>
    <cx:plotArea>
      <cx:plotAreaRegion>
        <cx:series layoutId="funnel" uniqueId="{4BC9F20A-8101-40EB-BA3C-4D3FAFECE36E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tle>
          <cx:tx>
            <cx:txData>
              <cx:v>WEEK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WEEK</a:t>
              </a:r>
            </a:p>
          </cx:txPr>
        </cx:title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English TV'!$I$28:$I$47</cx:f>
        <cx:lvl ptCount="20">
          <cx:pt idx="0">2022-11-27</cx:pt>
          <cx:pt idx="1">2022-12-04</cx:pt>
          <cx:pt idx="2">2022-12-11</cx:pt>
          <cx:pt idx="3">2022-12-18</cx:pt>
          <cx:pt idx="4">2022-12-25</cx:pt>
          <cx:pt idx="5">2023-01-01</cx:pt>
          <cx:pt idx="6">2023-01-08</cx:pt>
          <cx:pt idx="7">2023-01-15</cx:pt>
          <cx:pt idx="8">2023-01-22</cx:pt>
          <cx:pt idx="9">2023-01-29</cx:pt>
          <cx:pt idx="10">2023-02-05</cx:pt>
          <cx:pt idx="11">2023-02-12</cx:pt>
          <cx:pt idx="12">2023-02-19</cx:pt>
          <cx:pt idx="13">2023-02-26</cx:pt>
          <cx:pt idx="14">2023-03-05</cx:pt>
          <cx:pt idx="15">2023-03-19</cx:pt>
          <cx:pt idx="16">2023-03-26</cx:pt>
          <cx:pt idx="17">2023-04-02</cx:pt>
          <cx:pt idx="18">2023-04-16</cx:pt>
          <cx:pt idx="19">2023-04-23</cx:pt>
        </cx:lvl>
      </cx:strDim>
      <cx:numDim type="val">
        <cx:f>'Top English TV'!$J$28:$J$47</cx:f>
        <cx:lvl ptCount="20" formatCode="0">
          <cx:pt idx="0">341.23000000000002</cx:pt>
          <cx:pt idx="1">411.29000000000002</cx:pt>
          <cx:pt idx="2">269.67000000000002</cx:pt>
          <cx:pt idx="3">173.96000000000001</cx:pt>
          <cx:pt idx="4">118.54000000000001</cx:pt>
          <cx:pt idx="5">103.95999999999999</cx:pt>
          <cx:pt idx="6">81.340000000000003</cx:pt>
          <cx:pt idx="7">57.82</cx:pt>
          <cx:pt idx="8">45.740000000000002</cx:pt>
          <cx:pt idx="9">35.859999999999999</cx:pt>
          <cx:pt idx="10">28.23</cx:pt>
          <cx:pt idx="11">22.649999999999999</cx:pt>
          <cx:pt idx="12">20.239999999999998</cx:pt>
          <cx:pt idx="13">18.949999999999999</cx:pt>
          <cx:pt idx="14">16.41</cx:pt>
          <cx:pt idx="15">14.99</cx:pt>
          <cx:pt idx="16">13.4</cx:pt>
          <cx:pt idx="17">12.18</cx:pt>
          <cx:pt idx="18">10.890000000000001</cx:pt>
          <cx:pt idx="19">9.5</cx:pt>
        </cx:lvl>
      </cx:numDim>
    </cx:data>
  </cx:chartData>
  <cx:chart>
    <cx:title pos="t" align="ctr" overlay="0">
      <cx:tx>
        <cx:txData>
          <cx:v>'Wednesday' weekly view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'Wednesday' weekly view</a:t>
          </a:r>
        </a:p>
      </cx:txPr>
    </cx:title>
    <cx:plotArea>
      <cx:plotAreaRegion>
        <cx:series layoutId="funnel" uniqueId="{69DEA1FD-908A-4C14-9A65-11B43BF7792E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4:08:3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6710 1 24575,'-2'173'0,"5"186"0,65 271 0,-15-20 0,-45-4 0,4-379 0,0-23 0,-10 1135 0,-4-652 0,2-476 0,15 1018 0,-3 48 0,-14-808 0,2-456 0,0 1 0,1-1 0,1 0 0,0 1 0,3 12 0,-4-24-95,-1 1 0,1-1-1,-1 1 1,0-1-1,0 1 1,0-1 0,0 1-1,-1-1 1,1 1 0,-1-1-1,1 1 1,-1-1-1,0 0 1,0 1 0,0-1-1,0 0 1,0 0 0,0 0-1,-1 0 1,1 0 0,-1 0-1,-1 2 1,-6 5-779,-1 0 1,0-1 0,-13 9-1,-5 4 76,-622 503 2600,600-485-1452,-268 225 4376,-132 98-5119,325-275 393,-72 52 0,183-126 0,-1 0 0,1 0 0,-20 28 0,-4 4 0,-310 307 0,3-4 0,174-141 0,20-21 0,-230 223 0,110-159 0,112-108 0,-330 326 0,485-464 0,-378 341 0,216-185 0,92-87 0,-428 403 0,-66 52 0,381-358 0,-379 333 0,533-476-82,10-8-346,1 0 0,-26 30 1,40-37-6399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microsoft.com/office/2014/relationships/chartEx" Target="../charts/chartEx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Movie </a:t>
            </a:r>
            <a:r>
              <a:rPr lang="en-US" sz="2000" spc="400" dirty="0">
                <a:solidFill>
                  <a:schemeClr val="bg1"/>
                </a:solidFill>
              </a:rPr>
              <a:t>or</a:t>
            </a:r>
            <a:r>
              <a:rPr lang="en-US" sz="5400" spc="400" dirty="0">
                <a:solidFill>
                  <a:schemeClr val="bg1"/>
                </a:solidFill>
              </a:rPr>
              <a:t> TV?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Xin Tang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3621-9FC5-954D-2D63-4D2CC711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AE6D-8E3A-96CB-4CA0-5444819A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Excel file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0C486-F17C-F17D-9B61-E0A1C09C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E9CB2C-2714-E70F-5513-FC0EE8699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85019"/>
              </p:ext>
            </p:extLst>
          </p:nvPr>
        </p:nvGraphicFramePr>
        <p:xfrm>
          <a:off x="2581563" y="284739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92696" progId="Package">
                  <p:embed/>
                </p:oleObj>
              </mc:Choice>
              <mc:Fallback>
                <p:oleObj name="Packager Shell Object" showAsIcon="1" r:id="rId2" imgW="914400" imgH="79269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1563" y="284739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C871BE-5B6C-13E4-ACE6-AD8BC832F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35945"/>
              </p:ext>
            </p:extLst>
          </p:nvPr>
        </p:nvGraphicFramePr>
        <p:xfrm>
          <a:off x="5435600" y="276427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14400" imgH="792696" progId="Package">
                  <p:embed/>
                </p:oleObj>
              </mc:Choice>
              <mc:Fallback>
                <p:oleObj name="Packager Shell Object" showAsIcon="1" r:id="rId4" imgW="914400" imgH="79269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5600" y="276427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0D37E61-3820-F348-F50B-E0C1FC769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94372"/>
              </p:ext>
            </p:extLst>
          </p:nvPr>
        </p:nvGraphicFramePr>
        <p:xfrm>
          <a:off x="2840182" y="53848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92696" progId="Excel.Sheet.12">
                  <p:embed/>
                </p:oleObj>
              </mc:Choice>
              <mc:Fallback>
                <p:oleObj name="Worksheet" showAsIcon="1" r:id="rId6" imgW="914400" imgH="7926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0182" y="53848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2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30"/>
            <a:ext cx="10515600" cy="712991"/>
          </a:xfrm>
        </p:spPr>
        <p:txBody>
          <a:bodyPr>
            <a:normAutofit/>
          </a:bodyPr>
          <a:lstStyle/>
          <a:p>
            <a:r>
              <a:rPr lang="en-US" sz="3200" dirty="0"/>
              <a:t>Background: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5BB40-34EF-47EB-9D49-96AC5AF0D944}"/>
              </a:ext>
            </a:extLst>
          </p:cNvPr>
          <p:cNvSpPr txBox="1"/>
          <p:nvPr/>
        </p:nvSpPr>
        <p:spPr>
          <a:xfrm>
            <a:off x="1018433" y="946690"/>
            <a:ext cx="10515600" cy="8925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Netflix signed a contract to produce a potential top seller title, which potentially become 1 top 10 seller.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As an independent producer, a question arise: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EA987-1D9E-E64E-D003-AD63259E19DD}"/>
              </a:ext>
            </a:extLst>
          </p:cNvPr>
          <p:cNvSpPr txBox="1"/>
          <p:nvPr/>
        </p:nvSpPr>
        <p:spPr>
          <a:xfrm>
            <a:off x="1543229" y="5439375"/>
            <a:ext cx="706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Longer view time can have more opportunities for advertisement.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Does top 10 matters?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Do we want to make it fit for no-English market?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F1A57-9E81-C3C6-5716-341F8D834531}"/>
              </a:ext>
            </a:extLst>
          </p:cNvPr>
          <p:cNvSpPr/>
          <p:nvPr/>
        </p:nvSpPr>
        <p:spPr>
          <a:xfrm>
            <a:off x="2043148" y="2900113"/>
            <a:ext cx="82766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Movie  or  TV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0FF70-D1A1-D65C-D839-87A2536AD4DF}"/>
              </a:ext>
            </a:extLst>
          </p:cNvPr>
          <p:cNvSpPr txBox="1"/>
          <p:nvPr/>
        </p:nvSpPr>
        <p:spPr>
          <a:xfrm>
            <a:off x="3228233" y="42049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Which format can attract more viewer time? 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A55D55F9-46DE-CDD3-A0EF-894FB37B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23" r="1" b="138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A5C1D-E2FB-662E-8D90-3CC59EC0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122" y="136525"/>
            <a:ext cx="7112334" cy="52390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600" b="1" i="0" u="sng" kern="1200" cap="all" baseline="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English film and English TV consume </a:t>
            </a:r>
            <a:r>
              <a:rPr lang="en-US" sz="3200" b="1" i="0" u="sng" kern="1200" cap="all" baseline="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62% </a:t>
            </a:r>
            <a:r>
              <a:rPr lang="en-US" sz="1600" b="1" i="0" u="sng" kern="1200" cap="all" baseline="0" dirty="0">
                <a:solidFill>
                  <a:schemeClr val="accent1">
                    <a:lumMod val="50000"/>
                  </a:schemeClr>
                </a:solidFill>
                <a:highlight>
                  <a:srgbClr val="00FFFF"/>
                </a:highlight>
                <a:latin typeface="+mj-lt"/>
                <a:ea typeface="+mj-ea"/>
                <a:cs typeface="+mj-cs"/>
              </a:rPr>
              <a:t>of view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4F19B-5039-3F48-AC68-B5282492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B7E45A-BA36-A445-2B36-63DAF481995F}"/>
                  </a:ext>
                </a:extLst>
              </p14:cNvPr>
              <p14:cNvContentPartPr/>
              <p14:nvPr/>
            </p14:nvContentPartPr>
            <p14:xfrm>
              <a:off x="1943865" y="498182"/>
              <a:ext cx="2484360" cy="5227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B7E45A-BA36-A445-2B36-63DAF4819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5225" y="489542"/>
                <a:ext cx="2502000" cy="52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6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different colors&#10;&#10;Description automatically generated">
            <a:extLst>
              <a:ext uri="{FF2B5EF4-FFF2-40B4-BE49-F238E27FC236}">
                <a16:creationId xmlns:a16="http://schemas.microsoft.com/office/drawing/2014/main" id="{7E670FC4-100D-0FA2-7860-F8A321A3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1" r="528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E62A3-B658-4B35-B8A4-BFAB33F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313CC-5F1C-7B87-0C2A-8ADDAD3F6E89}"/>
              </a:ext>
            </a:extLst>
          </p:cNvPr>
          <p:cNvSpPr txBox="1"/>
          <p:nvPr/>
        </p:nvSpPr>
        <p:spPr>
          <a:xfrm>
            <a:off x="3115510" y="5129339"/>
            <a:ext cx="442941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Non-English films are not very popular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D8C5A-E870-CC8C-6697-392A3283E7DC}"/>
              </a:ext>
            </a:extLst>
          </p:cNvPr>
          <p:cNvSpPr txBox="1"/>
          <p:nvPr/>
        </p:nvSpPr>
        <p:spPr>
          <a:xfrm>
            <a:off x="3212492" y="2080370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Non-English TVs also tank except No.1 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66760-BC08-031F-F9DE-D72FBD8E166B}"/>
              </a:ext>
            </a:extLst>
          </p:cNvPr>
          <p:cNvCxnSpPr>
            <a:cxnSpLocks/>
          </p:cNvCxnSpPr>
          <p:nvPr/>
        </p:nvCxnSpPr>
        <p:spPr>
          <a:xfrm>
            <a:off x="3683237" y="2449702"/>
            <a:ext cx="615298" cy="231030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3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DB2-EBD7-C7D8-FD29-D9EB8243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4345" cy="1325563"/>
          </a:xfrm>
        </p:spPr>
        <p:txBody>
          <a:bodyPr>
            <a:normAutofit/>
          </a:bodyPr>
          <a:lstStyle/>
          <a:p>
            <a:r>
              <a:rPr lang="en-US" sz="2200" dirty="0"/>
              <a:t>Top 5 ranked English film: Average weekly view time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~ 50M </a:t>
            </a:r>
            <a:r>
              <a:rPr lang="en-US" sz="1800" dirty="0"/>
              <a:t>hour</a:t>
            </a:r>
            <a:br>
              <a:rPr lang="en-US" sz="1800" dirty="0"/>
            </a:br>
            <a:r>
              <a:rPr lang="en-US" sz="1200" dirty="0"/>
              <a:t>Top 10 average English film weekly view time: </a:t>
            </a:r>
            <a:r>
              <a:rPr lang="en-US" sz="2000" dirty="0">
                <a:solidFill>
                  <a:srgbClr val="00B050"/>
                </a:solidFill>
              </a:rPr>
              <a:t>12M</a:t>
            </a:r>
            <a:r>
              <a:rPr lang="en-US" sz="1200" dirty="0"/>
              <a:t> hour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7C5D-FE7A-CE10-7A7E-11BD566B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3B33AB-E563-8CD9-3F0A-7EC8C7926D58}"/>
              </a:ext>
            </a:extLst>
          </p:cNvPr>
          <p:cNvCxnSpPr>
            <a:cxnSpLocks/>
          </p:cNvCxnSpPr>
          <p:nvPr/>
        </p:nvCxnSpPr>
        <p:spPr>
          <a:xfrm>
            <a:off x="5504873" y="2273878"/>
            <a:ext cx="0" cy="4267199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5D58F15-A9C0-A1EF-977B-B514CEA55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810211"/>
              </p:ext>
            </p:extLst>
          </p:nvPr>
        </p:nvGraphicFramePr>
        <p:xfrm>
          <a:off x="1597894" y="1856509"/>
          <a:ext cx="9291780" cy="4341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6152-9DC4-AA92-3A06-0F1EA9E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BF7B24-2DC9-0FEA-CED7-503BA044B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020898"/>
              </p:ext>
            </p:extLst>
          </p:nvPr>
        </p:nvGraphicFramePr>
        <p:xfrm>
          <a:off x="1127760" y="1801092"/>
          <a:ext cx="10515600" cy="429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28D90E9-5C1E-5CC4-2F78-F6F38A27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17" y="245052"/>
            <a:ext cx="10984345" cy="1325563"/>
          </a:xfrm>
        </p:spPr>
        <p:txBody>
          <a:bodyPr>
            <a:normAutofit/>
          </a:bodyPr>
          <a:lstStyle/>
          <a:p>
            <a:r>
              <a:rPr lang="en-US" sz="2200" dirty="0"/>
              <a:t>Top 5 ranked English TV: Average weekly view time is  </a:t>
            </a:r>
            <a:r>
              <a:rPr lang="en-US" dirty="0">
                <a:solidFill>
                  <a:srgbClr val="00B050"/>
                </a:solidFill>
                <a:latin typeface="Amasis MT Pro Medium" panose="02040604050005020304" pitchFamily="18" charset="0"/>
              </a:rPr>
              <a:t>&gt; 70M </a:t>
            </a:r>
            <a:r>
              <a:rPr lang="en-US" sz="1800" dirty="0"/>
              <a:t>hour</a:t>
            </a:r>
            <a:br>
              <a:rPr lang="en-US" sz="1800" dirty="0"/>
            </a:br>
            <a:r>
              <a:rPr lang="en-US" sz="1200" dirty="0"/>
              <a:t>Top 10 average English TV weekly view time: </a:t>
            </a:r>
            <a:r>
              <a:rPr lang="en-US" sz="2000" dirty="0">
                <a:solidFill>
                  <a:srgbClr val="00B050"/>
                </a:solidFill>
              </a:rPr>
              <a:t>22.1 M</a:t>
            </a:r>
            <a:r>
              <a:rPr lang="en-US" sz="1200" dirty="0"/>
              <a:t> hour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BB879C-D0C2-AC63-1DDF-CA5E1FB3AB4E}"/>
              </a:ext>
            </a:extLst>
          </p:cNvPr>
          <p:cNvCxnSpPr>
            <a:cxnSpLocks/>
          </p:cNvCxnSpPr>
          <p:nvPr/>
        </p:nvCxnSpPr>
        <p:spPr>
          <a:xfrm>
            <a:off x="4710546" y="2225964"/>
            <a:ext cx="0" cy="3870036"/>
          </a:xfrm>
          <a:prstGeom prst="line">
            <a:avLst/>
          </a:prstGeom>
          <a:ln w="762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F84B-EC2F-AB77-4975-AF69F015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183255" cy="66934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highlight>
                  <a:srgbClr val="C0C0C0"/>
                </a:highlight>
              </a:rPr>
              <a:t>Top 2 English movie weekly view time trend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02DDE-79AA-71F2-7251-DD13F726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C327CED-57CF-9DE1-A2D0-EA8F030DCF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91908626"/>
                  </p:ext>
                </p:extLst>
              </p:nvPr>
            </p:nvGraphicFramePr>
            <p:xfrm>
              <a:off x="1173638" y="2216322"/>
              <a:ext cx="4636035" cy="332549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C327CED-57CF-9DE1-A2D0-EA8F030DCF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638" y="2216322"/>
                <a:ext cx="4636035" cy="332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CCAB9B3-AC79-2CB2-EE05-F702659B03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44920550"/>
                  </p:ext>
                </p:extLst>
              </p:nvPr>
            </p:nvGraphicFramePr>
            <p:xfrm>
              <a:off x="6317932" y="2216323"/>
              <a:ext cx="5035868" cy="31777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CCAB9B3-AC79-2CB2-EE05-F702659B03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7932" y="2216323"/>
                <a:ext cx="5035868" cy="317771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35425E-8099-F668-62CE-944C3D74CB85}"/>
              </a:ext>
            </a:extLst>
          </p:cNvPr>
          <p:cNvSpPr txBox="1"/>
          <p:nvPr/>
        </p:nvSpPr>
        <p:spPr>
          <a:xfrm>
            <a:off x="9582727" y="1471509"/>
            <a:ext cx="1923925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in million hours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2C9C0-2C9F-5AC3-7A21-B037AD78FD35}"/>
              </a:ext>
            </a:extLst>
          </p:cNvPr>
          <p:cNvSpPr txBox="1"/>
          <p:nvPr/>
        </p:nvSpPr>
        <p:spPr>
          <a:xfrm>
            <a:off x="3583710" y="5978854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The view time start high but shrink quick after first 3 weeks</a:t>
            </a:r>
          </a:p>
        </p:txBody>
      </p:sp>
    </p:spTree>
    <p:extLst>
      <p:ext uri="{BB962C8B-B14F-4D97-AF65-F5344CB8AC3E}">
        <p14:creationId xmlns:p14="http://schemas.microsoft.com/office/powerpoint/2010/main" val="321148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8F49-4993-D724-50AA-21127BF9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5E7D01-1F2E-29AF-E607-27022491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56782" cy="66934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highlight>
                  <a:srgbClr val="C0C0C0"/>
                </a:highlight>
              </a:rPr>
              <a:t>Top 2 English TV weekly view time trend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A51D2F7-9631-6BA1-D50C-60046A66DB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29379490"/>
                  </p:ext>
                </p:extLst>
              </p:nvPr>
            </p:nvGraphicFramePr>
            <p:xfrm>
              <a:off x="920923" y="2056447"/>
              <a:ext cx="4685550" cy="36054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A51D2F7-9631-6BA1-D50C-60046A66DB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23" y="2056447"/>
                <a:ext cx="4685550" cy="3605444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3024ED0-F0B3-7D32-AF9C-3E3E42B246E0}"/>
              </a:ext>
            </a:extLst>
          </p:cNvPr>
          <p:cNvGrpSpPr/>
          <p:nvPr/>
        </p:nvGrpSpPr>
        <p:grpSpPr>
          <a:xfrm>
            <a:off x="6400800" y="2056447"/>
            <a:ext cx="5332745" cy="3531553"/>
            <a:chOff x="0" y="0"/>
            <a:chExt cx="6897053" cy="2747010"/>
          </a:xfrm>
        </p:grpSpPr>
        <mc:AlternateContent xmlns:mc="http://schemas.openxmlformats.org/markup-compatibility/2006" xmlns:cx2="http://schemas.microsoft.com/office/drawing/2015/10/21/chartex">
          <mc:Choice Requires="cx2">
            <p:graphicFrame>
              <p:nvGraphicFramePr>
                <p:cNvPr id="11" name="Chart 10">
                  <a:extLst>
                    <a:ext uri="{FF2B5EF4-FFF2-40B4-BE49-F238E27FC236}">
                      <a16:creationId xmlns:a16="http://schemas.microsoft.com/office/drawing/2014/main" id="{2B7DC83E-82FD-60EC-5DF0-BABD8053D685}"/>
                    </a:ext>
                  </a:extLst>
                </p:cNvPr>
                <p:cNvGraphicFramePr/>
                <p:nvPr/>
              </p:nvGraphicFramePr>
              <p:xfrm>
                <a:off x="0" y="0"/>
                <a:ext cx="6897053" cy="274701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 xmlns="">
            <p:pic>
              <p:nvPicPr>
                <p:cNvPr id="11" name="Chart 10">
                  <a:extLst>
                    <a:ext uri="{FF2B5EF4-FFF2-40B4-BE49-F238E27FC236}">
                      <a16:creationId xmlns:a16="http://schemas.microsoft.com/office/drawing/2014/main" id="{2B7DC83E-82FD-60EC-5DF0-BABD8053D68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00800" y="2056447"/>
                  <a:ext cx="5332745" cy="353155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F871BB54-581B-9042-A2AE-5547CC0E5835}"/>
                </a:ext>
              </a:extLst>
            </p:cNvPr>
            <p:cNvSpPr txBox="1"/>
            <p:nvPr/>
          </p:nvSpPr>
          <p:spPr>
            <a:xfrm>
              <a:off x="3563303" y="370660"/>
              <a:ext cx="617712" cy="1915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E8E8E8"/>
                  </a:solidFill>
                  <a:effectLst/>
                  <a:uLnTx/>
                  <a:uFillTx/>
                  <a:latin typeface="Aptos Narrow" panose="02110004020202020204"/>
                  <a:ea typeface="+mn-ea"/>
                  <a:cs typeface="+mn-cs"/>
                </a:rPr>
                <a:t>441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356D0D-3C6C-E4D8-1AEF-9A4CEEA12A07}"/>
              </a:ext>
            </a:extLst>
          </p:cNvPr>
          <p:cNvSpPr txBox="1"/>
          <p:nvPr/>
        </p:nvSpPr>
        <p:spPr>
          <a:xfrm>
            <a:off x="9633527" y="1391572"/>
            <a:ext cx="1923925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in million hours</a:t>
            </a:r>
          </a:p>
        </p:txBody>
      </p: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8DD349F6-019E-8812-1CA7-74ABB3F07608}"/>
              </a:ext>
            </a:extLst>
          </p:cNvPr>
          <p:cNvSpPr/>
          <p:nvPr/>
        </p:nvSpPr>
        <p:spPr>
          <a:xfrm>
            <a:off x="7523018" y="5590830"/>
            <a:ext cx="3943927" cy="948082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Stay on top10 for 20 weeks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186C8109-C363-10F5-BDE9-150376BCC8A9}"/>
              </a:ext>
            </a:extLst>
          </p:cNvPr>
          <p:cNvSpPr/>
          <p:nvPr/>
        </p:nvSpPr>
        <p:spPr>
          <a:xfrm>
            <a:off x="1874981" y="5588000"/>
            <a:ext cx="3943927" cy="1133475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Still have 28M hour view at week 7</a:t>
            </a:r>
          </a:p>
        </p:txBody>
      </p:sp>
    </p:spTree>
    <p:extLst>
      <p:ext uri="{BB962C8B-B14F-4D97-AF65-F5344CB8AC3E}">
        <p14:creationId xmlns:p14="http://schemas.microsoft.com/office/powerpoint/2010/main" val="33864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8E82-6342-888D-F2B0-FEA7EE10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C5E3B-EFE2-9E76-8815-5DD8AD9D9C6F}"/>
              </a:ext>
            </a:extLst>
          </p:cNvPr>
          <p:cNvSpPr/>
          <p:nvPr/>
        </p:nvSpPr>
        <p:spPr>
          <a:xfrm>
            <a:off x="1389709" y="4927291"/>
            <a:ext cx="9833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Imprint MT Shadow" panose="04020605060303030202" pitchFamily="82" charset="0"/>
              </a:rPr>
              <a:t>Let’s make an English TV series!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F25E3-E7DE-CB6E-4301-5443A25BBE7F}"/>
              </a:ext>
            </a:extLst>
          </p:cNvPr>
          <p:cNvSpPr txBox="1"/>
          <p:nvPr/>
        </p:nvSpPr>
        <p:spPr>
          <a:xfrm>
            <a:off x="1156764" y="488295"/>
            <a:ext cx="105272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Weekly average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5 English TV average view time is </a:t>
            </a:r>
            <a:r>
              <a:rPr lang="en-US" sz="3200" b="1" dirty="0">
                <a:solidFill>
                  <a:srgbClr val="00B050"/>
                </a:solidFill>
              </a:rPr>
              <a:t>40%</a:t>
            </a:r>
            <a:r>
              <a:rPr lang="en-US" b="1" dirty="0"/>
              <a:t> more than top 5 English movie (70 M vs 50M)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10 English TV viewed </a:t>
            </a:r>
            <a:r>
              <a:rPr lang="en-US" sz="3200" b="1" dirty="0">
                <a:solidFill>
                  <a:srgbClr val="00B050"/>
                </a:solidFill>
              </a:rPr>
              <a:t>80%</a:t>
            </a:r>
            <a:r>
              <a:rPr lang="en-US" b="1" dirty="0"/>
              <a:t> more than top 10 English movie (22.1M vs 12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English TVs stays on top 10 list </a:t>
            </a:r>
            <a:r>
              <a:rPr lang="en-US" sz="3200" b="1" dirty="0">
                <a:solidFill>
                  <a:srgbClr val="00B050"/>
                </a:solidFill>
              </a:rPr>
              <a:t>longer</a:t>
            </a:r>
            <a:r>
              <a:rPr lang="en-US" b="1" dirty="0"/>
              <a:t>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A3E06C-1D1B-003C-D636-70F7C010F34A}"/>
              </a:ext>
            </a:extLst>
          </p:cNvPr>
          <p:cNvSpPr/>
          <p:nvPr/>
        </p:nvSpPr>
        <p:spPr>
          <a:xfrm>
            <a:off x="5181600" y="4020067"/>
            <a:ext cx="1579418" cy="570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8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{1EB62728-6AAB-42FB-A6F3-6E6A04A15374}tf89338750_win32</Template>
  <TotalTime>144</TotalTime>
  <Words>348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Medium</vt:lpstr>
      <vt:lpstr>Aptos Narrow</vt:lpstr>
      <vt:lpstr>Arial</vt:lpstr>
      <vt:lpstr>Calibri</vt:lpstr>
      <vt:lpstr>Imprint MT Shadow</vt:lpstr>
      <vt:lpstr>Univers</vt:lpstr>
      <vt:lpstr>GradientUnivers</vt:lpstr>
      <vt:lpstr>Package</vt:lpstr>
      <vt:lpstr>Microsoft Excel Worksheet</vt:lpstr>
      <vt:lpstr>Movie or TV?</vt:lpstr>
      <vt:lpstr>Background:</vt:lpstr>
      <vt:lpstr>English film and English TV consume 62% of view time</vt:lpstr>
      <vt:lpstr>PowerPoint Presentation</vt:lpstr>
      <vt:lpstr>Top 5 ranked English film: Average weekly view time is ~ 50M hour Top 10 average English film weekly view time: 12M hour</vt:lpstr>
      <vt:lpstr>Top 5 ranked English TV: Average weekly view time is  &gt; 70M hour Top 10 average English TV weekly view time: 22.1 M hour</vt:lpstr>
      <vt:lpstr>Top 2 English movie weekly view time trend</vt:lpstr>
      <vt:lpstr>Top 2 English TV weekly view time trend</vt:lpstr>
      <vt:lpstr>PowerPoint Presentation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STUDY</dc:title>
  <dc:creator>Xin Tang</dc:creator>
  <cp:lastModifiedBy>Daisy Zhan</cp:lastModifiedBy>
  <cp:revision>24</cp:revision>
  <dcterms:created xsi:type="dcterms:W3CDTF">2023-01-08T01:13:25Z</dcterms:created>
  <dcterms:modified xsi:type="dcterms:W3CDTF">2024-09-07T04:17:51Z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