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ACC16-C89C-4360-9E9F-5FE3694DF66C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39049-6A0B-4119-8F32-8EED6EDD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42FC2-A162-47B3-989B-571A624149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42FC2-A162-47B3-989B-571A624149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80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42FC2-A162-47B3-989B-571A624149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37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42FC2-A162-47B3-989B-571A624149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378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42FC2-A162-47B3-989B-571A624149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637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42FC2-A162-47B3-989B-571A624149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28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42FC2-A162-47B3-989B-571A624149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25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42FC2-A162-47B3-989B-571A624149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65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092577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761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777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95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50" y="548640"/>
            <a:ext cx="54864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149" y="2759076"/>
            <a:ext cx="5486399" cy="30098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6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  <a:lvl6pPr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defRPr sz="1600"/>
            </a:lvl6pPr>
            <a:lvl7pPr>
              <a:buClr>
                <a:schemeClr val="accent5"/>
              </a:buClr>
              <a:defRPr/>
            </a:lvl7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F0BC49-315A-CF7A-E741-A8688AF53E66}"/>
              </a:ext>
            </a:extLst>
          </p:cNvPr>
          <p:cNvGrpSpPr/>
          <p:nvPr userDrawn="1"/>
        </p:nvGrpSpPr>
        <p:grpSpPr>
          <a:xfrm>
            <a:off x="9728046" y="831278"/>
            <a:ext cx="1623711" cy="630920"/>
            <a:chOff x="9588346" y="4824892"/>
            <a:chExt cx="1623711" cy="630920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id="{3FCB73E1-B061-C75F-AB29-C27CA95E57A9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6F89-984C-DEA8-C894-E819A764661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" name="Freeform: Shape 17">
                <a:extLst>
                  <a:ext uri="{FF2B5EF4-FFF2-40B4-BE49-F238E27FC236}">
                    <a16:creationId xmlns:a16="http://schemas.microsoft.com/office/drawing/2014/main" id="{0971E16B-8BBF-40B5-5862-FAAADBF530A0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D464A1-0F6B-3CEE-8719-573F89E87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27642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851" y="2165174"/>
            <a:ext cx="6118224" cy="155448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7" name="Picture Placeholder 31">
            <a:extLst>
              <a:ext uri="{FF2B5EF4-FFF2-40B4-BE49-F238E27FC236}">
                <a16:creationId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40728-32E0-44CE-8C68-1E68245C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4194521"/>
            <a:ext cx="1481845" cy="787628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19837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497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340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990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623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768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39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537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214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611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67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80" y="653020"/>
            <a:ext cx="5926020" cy="1532951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Lottery Winning Number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42A96-5665-1174-36B9-945C5DA60EB0}"/>
              </a:ext>
            </a:extLst>
          </p:cNvPr>
          <p:cNvSpPr txBox="1"/>
          <p:nvPr/>
        </p:nvSpPr>
        <p:spPr>
          <a:xfrm>
            <a:off x="1686762" y="4225942"/>
            <a:ext cx="3327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Is it totally random?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22901-3C78-B75E-35D6-FE838DD38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898" y="1060542"/>
            <a:ext cx="4098834" cy="476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12" y="549976"/>
            <a:ext cx="3409122" cy="46170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Background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E5F9-61B5-73E9-6F4B-6A1EB9D852A9}"/>
              </a:ext>
            </a:extLst>
          </p:cNvPr>
          <p:cNvSpPr txBox="1"/>
          <p:nvPr/>
        </p:nvSpPr>
        <p:spPr>
          <a:xfrm>
            <a:off x="1239197" y="1274322"/>
            <a:ext cx="10258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Everyone wants to know the trick to win lottery. Is there any rules on picking winning combination?  </a:t>
            </a:r>
          </a:p>
        </p:txBody>
      </p:sp>
      <p:sp>
        <p:nvSpPr>
          <p:cNvPr id="7" name="Title 15">
            <a:extLst>
              <a:ext uri="{FF2B5EF4-FFF2-40B4-BE49-F238E27FC236}">
                <a16:creationId xmlns:a16="http://schemas.microsoft.com/office/drawing/2014/main" id="{9C71C6A9-C269-7D8C-DD1B-170D2411E66E}"/>
              </a:ext>
            </a:extLst>
          </p:cNvPr>
          <p:cNvSpPr txBox="1">
            <a:spLocks/>
          </p:cNvSpPr>
          <p:nvPr/>
        </p:nvSpPr>
        <p:spPr>
          <a:xfrm>
            <a:off x="798612" y="2850567"/>
            <a:ext cx="2820077" cy="4617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Audience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E2208-5354-8AE7-0F4F-1A69143F3C26}"/>
              </a:ext>
            </a:extLst>
          </p:cNvPr>
          <p:cNvSpPr txBox="1"/>
          <p:nvPr/>
        </p:nvSpPr>
        <p:spPr>
          <a:xfrm>
            <a:off x="1239197" y="3589473"/>
            <a:ext cx="10258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General lottery player who want to find out if any logic behind the winning numbers.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FF946-3CA3-2EFB-B164-DF4E4A509E33}"/>
              </a:ext>
            </a:extLst>
          </p:cNvPr>
          <p:cNvSpPr txBox="1"/>
          <p:nvPr/>
        </p:nvSpPr>
        <p:spPr>
          <a:xfrm>
            <a:off x="1239197" y="5544948"/>
            <a:ext cx="10258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Mega Millions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New York Pick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Power Ball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6E6CAD48-4DA4-3DC3-692A-E467C7CC8352}"/>
              </a:ext>
            </a:extLst>
          </p:cNvPr>
          <p:cNvSpPr txBox="1">
            <a:spLocks/>
          </p:cNvSpPr>
          <p:nvPr/>
        </p:nvSpPr>
        <p:spPr>
          <a:xfrm>
            <a:off x="798612" y="4833586"/>
            <a:ext cx="2888171" cy="4617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Resource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4868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3" y="211395"/>
            <a:ext cx="3409122" cy="46170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Power Ball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E5F9-61B5-73E9-6F4B-6A1EB9D852A9}"/>
              </a:ext>
            </a:extLst>
          </p:cNvPr>
          <p:cNvSpPr txBox="1"/>
          <p:nvPr/>
        </p:nvSpPr>
        <p:spPr>
          <a:xfrm>
            <a:off x="892848" y="6016542"/>
            <a:ext cx="10258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Rule of play: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Pick 5 numbers between 1 to 69, then pick a number between 1-26 as power ball.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9864DF-E178-E503-6C12-8F0B0BB05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13" y="1566154"/>
            <a:ext cx="11702374" cy="39036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A4BA62-3C77-F953-62C3-ABBC1499C725}"/>
              </a:ext>
            </a:extLst>
          </p:cNvPr>
          <p:cNvSpPr txBox="1"/>
          <p:nvPr/>
        </p:nvSpPr>
        <p:spPr>
          <a:xfrm>
            <a:off x="380164" y="767381"/>
            <a:ext cx="10954858" cy="40011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Number </a:t>
            </a:r>
            <a:r>
              <a:rPr lang="en-US" sz="2000" b="1" dirty="0">
                <a:solidFill>
                  <a:srgbClr val="0070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53, 52, 46, 44, 46</a:t>
            </a:r>
            <a:r>
              <a:rPr lang="en-US" b="1" dirty="0">
                <a:solidFill>
                  <a:srgbClr val="0070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and </a:t>
            </a:r>
            <a:r>
              <a:rPr lang="en-US" b="1" dirty="0">
                <a:solidFill>
                  <a:srgbClr val="0070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47</a:t>
            </a:r>
            <a:r>
              <a:rPr lang="en-US" b="1" dirty="0">
                <a:solidFill>
                  <a:srgbClr val="0070C0"/>
                </a:solidFill>
              </a:rPr>
              <a:t> are most frequent winning numbers picked  in every round of draw.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FDCE4-0756-14BA-5F76-10C15FA07E70}"/>
              </a:ext>
            </a:extLst>
          </p:cNvPr>
          <p:cNvSpPr txBox="1"/>
          <p:nvPr/>
        </p:nvSpPr>
        <p:spPr>
          <a:xfrm>
            <a:off x="10388186" y="1380653"/>
            <a:ext cx="1664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Stacked area chart</a:t>
            </a:r>
          </a:p>
        </p:txBody>
      </p:sp>
    </p:spTree>
    <p:extLst>
      <p:ext uri="{BB962C8B-B14F-4D97-AF65-F5344CB8AC3E}">
        <p14:creationId xmlns:p14="http://schemas.microsoft.com/office/powerpoint/2010/main" val="23270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>
            <a:extLst>
              <a:ext uri="{FF2B5EF4-FFF2-40B4-BE49-F238E27FC236}">
                <a16:creationId xmlns:a16="http://schemas.microsoft.com/office/drawing/2014/main" id="{286EB3DF-43E8-22D5-B970-B879FA48400F}"/>
              </a:ext>
            </a:extLst>
          </p:cNvPr>
          <p:cNvSpPr txBox="1">
            <a:spLocks/>
          </p:cNvSpPr>
          <p:nvPr/>
        </p:nvSpPr>
        <p:spPr>
          <a:xfrm>
            <a:off x="8142995" y="6082400"/>
            <a:ext cx="3409122" cy="35264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Tree-map chart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AE7970-01DC-96BD-EAD7-E7F2E7FE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80" y="1031132"/>
            <a:ext cx="10010775" cy="5150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B2CAE5-2B29-5C5C-9D8C-C049804598E6}"/>
              </a:ext>
            </a:extLst>
          </p:cNvPr>
          <p:cNvSpPr txBox="1"/>
          <p:nvPr/>
        </p:nvSpPr>
        <p:spPr>
          <a:xfrm>
            <a:off x="276650" y="330960"/>
            <a:ext cx="10743134" cy="461665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 </a:t>
            </a:r>
            <a:r>
              <a:rPr lang="en-US" b="1" u="sng" dirty="0">
                <a:solidFill>
                  <a:srgbClr val="0070C0"/>
                </a:solidFill>
              </a:rPr>
              <a:t>Power Ball</a:t>
            </a:r>
            <a:r>
              <a:rPr lang="en-US" b="1" dirty="0">
                <a:solidFill>
                  <a:srgbClr val="0070C0"/>
                </a:solidFill>
              </a:rPr>
              <a:t>, It is </a:t>
            </a:r>
            <a:r>
              <a:rPr lang="en-US" sz="2400" b="1" dirty="0">
                <a:solidFill>
                  <a:srgbClr val="0070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totally random </a:t>
            </a:r>
            <a:r>
              <a:rPr lang="en-US" b="1" dirty="0">
                <a:solidFill>
                  <a:srgbClr val="0070C0"/>
                </a:solidFill>
              </a:rPr>
              <a:t>which number is more likely win after one number been drawn</a:t>
            </a:r>
          </a:p>
        </p:txBody>
      </p:sp>
    </p:spTree>
    <p:extLst>
      <p:ext uri="{BB962C8B-B14F-4D97-AF65-F5344CB8AC3E}">
        <p14:creationId xmlns:p14="http://schemas.microsoft.com/office/powerpoint/2010/main" val="49983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>
            <a:extLst>
              <a:ext uri="{FF2B5EF4-FFF2-40B4-BE49-F238E27FC236}">
                <a16:creationId xmlns:a16="http://schemas.microsoft.com/office/drawing/2014/main" id="{1CAB8AD9-FA54-0B2D-88E5-72B8BE1FB8C6}"/>
              </a:ext>
            </a:extLst>
          </p:cNvPr>
          <p:cNvSpPr txBox="1">
            <a:spLocks/>
          </p:cNvSpPr>
          <p:nvPr/>
        </p:nvSpPr>
        <p:spPr>
          <a:xfrm>
            <a:off x="0" y="262414"/>
            <a:ext cx="3409122" cy="4617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NY Pick-10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FA531F-3394-6214-43A8-F3F1768A2DE7}"/>
              </a:ext>
            </a:extLst>
          </p:cNvPr>
          <p:cNvGrpSpPr/>
          <p:nvPr/>
        </p:nvGrpSpPr>
        <p:grpSpPr>
          <a:xfrm>
            <a:off x="3544325" y="646202"/>
            <a:ext cx="8258783" cy="6166715"/>
            <a:chOff x="3718109" y="322083"/>
            <a:chExt cx="6803756" cy="80543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E46C4B-DB0B-1BFC-58F3-5DF1FDD51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8109" y="322083"/>
              <a:ext cx="6798590" cy="461849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1020AC1-4D0D-124C-A420-C5FD96A0A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8109" y="5018511"/>
              <a:ext cx="6803756" cy="335796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4A12C4A-7C94-CBCC-FD52-DF0CEA332D40}"/>
              </a:ext>
            </a:extLst>
          </p:cNvPr>
          <p:cNvSpPr txBox="1"/>
          <p:nvPr/>
        </p:nvSpPr>
        <p:spPr>
          <a:xfrm>
            <a:off x="10248131" y="6535918"/>
            <a:ext cx="1554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Small multiple chart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3E502-ACC8-E14A-E5BA-92F0148F36D1}"/>
              </a:ext>
            </a:extLst>
          </p:cNvPr>
          <p:cNvSpPr txBox="1"/>
          <p:nvPr/>
        </p:nvSpPr>
        <p:spPr>
          <a:xfrm>
            <a:off x="90535" y="1049483"/>
            <a:ext cx="2886129" cy="1723549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No dominating numbers as frequently drawn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At best </a:t>
            </a: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</a:rPr>
              <a:t>10% of chance </a:t>
            </a:r>
            <a:r>
              <a:rPr lang="en-US" sz="1400" b="1" dirty="0">
                <a:solidFill>
                  <a:srgbClr val="0070C0"/>
                </a:solidFill>
              </a:rPr>
              <a:t>of being repeated winning number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2412-A608-B158-89FF-C438484D5277}"/>
              </a:ext>
            </a:extLst>
          </p:cNvPr>
          <p:cNvSpPr txBox="1"/>
          <p:nvPr/>
        </p:nvSpPr>
        <p:spPr>
          <a:xfrm>
            <a:off x="4453336" y="184537"/>
            <a:ext cx="6863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Winning numbers being drawn in second round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2EA2B6-2DDF-1E83-30CE-B884A700C1AA}"/>
              </a:ext>
            </a:extLst>
          </p:cNvPr>
          <p:cNvSpPr txBox="1"/>
          <p:nvPr/>
        </p:nvSpPr>
        <p:spPr>
          <a:xfrm>
            <a:off x="3544325" y="1748448"/>
            <a:ext cx="461665" cy="37789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Counts of winning for each number</a:t>
            </a:r>
          </a:p>
        </p:txBody>
      </p:sp>
    </p:spTree>
    <p:extLst>
      <p:ext uri="{BB962C8B-B14F-4D97-AF65-F5344CB8AC3E}">
        <p14:creationId xmlns:p14="http://schemas.microsoft.com/office/powerpoint/2010/main" val="190749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>
            <a:extLst>
              <a:ext uri="{FF2B5EF4-FFF2-40B4-BE49-F238E27FC236}">
                <a16:creationId xmlns:a16="http://schemas.microsoft.com/office/drawing/2014/main" id="{D5B0C99B-71E4-78B0-F093-816A9CEF5006}"/>
              </a:ext>
            </a:extLst>
          </p:cNvPr>
          <p:cNvSpPr txBox="1">
            <a:spLocks/>
          </p:cNvSpPr>
          <p:nvPr/>
        </p:nvSpPr>
        <p:spPr>
          <a:xfrm>
            <a:off x="175096" y="262414"/>
            <a:ext cx="3774333" cy="4617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Mega Millions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4DA38-1720-8E68-B1C8-6211DC76EBE8}"/>
              </a:ext>
            </a:extLst>
          </p:cNvPr>
          <p:cNvSpPr txBox="1"/>
          <p:nvPr/>
        </p:nvSpPr>
        <p:spPr>
          <a:xfrm>
            <a:off x="574991" y="922099"/>
            <a:ext cx="7231980" cy="52322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numbers </a:t>
            </a:r>
            <a:r>
              <a:rPr lang="en-US" b="1" dirty="0">
                <a:solidFill>
                  <a:srgbClr val="0070C0"/>
                </a:solidFill>
              </a:rPr>
              <a:t>are more likely to be picked as Mega Ball.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075AB-7B30-A39E-9C52-7333249ADA1C}"/>
              </a:ext>
            </a:extLst>
          </p:cNvPr>
          <p:cNvSpPr txBox="1"/>
          <p:nvPr/>
        </p:nvSpPr>
        <p:spPr>
          <a:xfrm>
            <a:off x="4190981" y="6311352"/>
            <a:ext cx="8095509" cy="31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Rule of play: Pick 5 numbers between 1 to 70, then pick a number between 1-25 as Mega ball.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68F27-5966-5D6A-A993-51660C1BF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96" y="1643303"/>
            <a:ext cx="10528408" cy="4168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BB5A1-7352-0B6E-EF9F-14A1F56D8830}"/>
              </a:ext>
            </a:extLst>
          </p:cNvPr>
          <p:cNvSpPr txBox="1"/>
          <p:nvPr/>
        </p:nvSpPr>
        <p:spPr>
          <a:xfrm>
            <a:off x="10458910" y="1366304"/>
            <a:ext cx="9665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225912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4A12C4A-7C94-CBCC-FD52-DF0CEA332D40}"/>
              </a:ext>
            </a:extLst>
          </p:cNvPr>
          <p:cNvSpPr txBox="1"/>
          <p:nvPr/>
        </p:nvSpPr>
        <p:spPr>
          <a:xfrm>
            <a:off x="10565881" y="1454524"/>
            <a:ext cx="1045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Scatter chart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3E502-ACC8-E14A-E5BA-92F0148F36D1}"/>
              </a:ext>
            </a:extLst>
          </p:cNvPr>
          <p:cNvSpPr txBox="1"/>
          <p:nvPr/>
        </p:nvSpPr>
        <p:spPr>
          <a:xfrm>
            <a:off x="581025" y="861494"/>
            <a:ext cx="10097310" cy="52322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No obvious relationship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between each draw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AD75A102-C899-EF3E-057B-DB58B2AD0DFD}"/>
              </a:ext>
            </a:extLst>
          </p:cNvPr>
          <p:cNvSpPr txBox="1">
            <a:spLocks/>
          </p:cNvSpPr>
          <p:nvPr/>
        </p:nvSpPr>
        <p:spPr>
          <a:xfrm>
            <a:off x="175096" y="262414"/>
            <a:ext cx="3774333" cy="4617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Mega Millions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839673-5374-C606-746D-F87D8CE19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62" y="1731523"/>
            <a:ext cx="11202413" cy="460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2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4A12C4A-7C94-CBCC-FD52-DF0CEA332D40}"/>
              </a:ext>
            </a:extLst>
          </p:cNvPr>
          <p:cNvSpPr txBox="1"/>
          <p:nvPr/>
        </p:nvSpPr>
        <p:spPr>
          <a:xfrm>
            <a:off x="10583155" y="1522093"/>
            <a:ext cx="1074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Bubble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54975-9A0F-95E0-219E-5A31A41851AE}"/>
              </a:ext>
            </a:extLst>
          </p:cNvPr>
          <p:cNvSpPr txBox="1"/>
          <p:nvPr/>
        </p:nvSpPr>
        <p:spPr>
          <a:xfrm>
            <a:off x="581025" y="861494"/>
            <a:ext cx="10097310" cy="52322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No obvious relationship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between Multiplier vs Mega Ball number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4" name="Title 15">
            <a:extLst>
              <a:ext uri="{FF2B5EF4-FFF2-40B4-BE49-F238E27FC236}">
                <a16:creationId xmlns:a16="http://schemas.microsoft.com/office/drawing/2014/main" id="{417A518B-F6F6-4850-0797-AA4869B3D2EA}"/>
              </a:ext>
            </a:extLst>
          </p:cNvPr>
          <p:cNvSpPr txBox="1">
            <a:spLocks/>
          </p:cNvSpPr>
          <p:nvPr/>
        </p:nvSpPr>
        <p:spPr>
          <a:xfrm>
            <a:off x="175096" y="262414"/>
            <a:ext cx="3774333" cy="4617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Mega Millions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ADD48-D28F-090C-EAF2-B709E009A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62" y="1819072"/>
            <a:ext cx="11130975" cy="3951147"/>
          </a:xfrm>
          <a:prstGeom prst="rect">
            <a:avLst/>
          </a:prstGeom>
          <a:effectLst>
            <a:glow rad="127000">
              <a:schemeClr val="accent5"/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290042-3E5F-2FDF-268C-97E0B2BEB4C1}"/>
              </a:ext>
            </a:extLst>
          </p:cNvPr>
          <p:cNvSpPr txBox="1"/>
          <p:nvPr/>
        </p:nvSpPr>
        <p:spPr>
          <a:xfrm>
            <a:off x="8550612" y="2325782"/>
            <a:ext cx="2827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Bubble size is the number drawn</a:t>
            </a:r>
          </a:p>
        </p:txBody>
      </p:sp>
    </p:spTree>
    <p:extLst>
      <p:ext uri="{BB962C8B-B14F-4D97-AF65-F5344CB8AC3E}">
        <p14:creationId xmlns:p14="http://schemas.microsoft.com/office/powerpoint/2010/main" val="331802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>
            <a:extLst>
              <a:ext uri="{FF2B5EF4-FFF2-40B4-BE49-F238E27FC236}">
                <a16:creationId xmlns:a16="http://schemas.microsoft.com/office/drawing/2014/main" id="{1A9E67D7-3547-26AD-79AD-1E6F6CAE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57" y="520793"/>
            <a:ext cx="7683909" cy="46170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Summary and Call of Actions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58308-2761-C07C-2A4F-0DFAE3C86BA0}"/>
              </a:ext>
            </a:extLst>
          </p:cNvPr>
          <p:cNvSpPr txBox="1"/>
          <p:nvPr/>
        </p:nvSpPr>
        <p:spPr>
          <a:xfrm>
            <a:off x="631030" y="1675484"/>
            <a:ext cx="10639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There is no logic to pick “winning numbers”.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Higher number are more likely to one of the winning number  in power ball.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F89B16-78ED-F592-77DD-86883251FCDC}"/>
              </a:ext>
            </a:extLst>
          </p:cNvPr>
          <p:cNvSpPr/>
          <p:nvPr/>
        </p:nvSpPr>
        <p:spPr>
          <a:xfrm>
            <a:off x="2642382" y="4629360"/>
            <a:ext cx="5833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C00000"/>
                </a:solidFill>
                <a:effectLst/>
              </a:rPr>
              <a:t>Play with caution!!</a:t>
            </a:r>
          </a:p>
        </p:txBody>
      </p:sp>
    </p:spTree>
    <p:extLst>
      <p:ext uri="{BB962C8B-B14F-4D97-AF65-F5344CB8AC3E}">
        <p14:creationId xmlns:p14="http://schemas.microsoft.com/office/powerpoint/2010/main" val="319968121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279</Words>
  <Application>Microsoft Office PowerPoint</Application>
  <PresentationFormat>Widescreen</PresentationFormat>
  <Paragraphs>47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ADLaM Display</vt:lpstr>
      <vt:lpstr>Aptos</vt:lpstr>
      <vt:lpstr>Arial</vt:lpstr>
      <vt:lpstr>Avenir Next LT Pro Light</vt:lpstr>
      <vt:lpstr>Calibri</vt:lpstr>
      <vt:lpstr>Rockwell Nova Light</vt:lpstr>
      <vt:lpstr>Wingdings</vt:lpstr>
      <vt:lpstr>LeafVTI</vt:lpstr>
      <vt:lpstr>Lottery Winning Number</vt:lpstr>
      <vt:lpstr>Background:</vt:lpstr>
      <vt:lpstr>Power Ball: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and Call of Actions: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Daisy Zhan</dc:creator>
  <cp:lastModifiedBy>Daisy Zhan</cp:lastModifiedBy>
  <cp:revision>10</cp:revision>
  <dcterms:created xsi:type="dcterms:W3CDTF">2024-09-14T16:59:17Z</dcterms:created>
  <dcterms:modified xsi:type="dcterms:W3CDTF">2024-09-15T21:53:33Z</dcterms:modified>
</cp:coreProperties>
</file>