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6" r:id="rId2"/>
    <p:sldId id="277" r:id="rId3"/>
    <p:sldId id="278" r:id="rId4"/>
    <p:sldId id="279" r:id="rId5"/>
    <p:sldId id="280" r:id="rId6"/>
    <p:sldId id="282" r:id="rId7"/>
    <p:sldId id="281" r:id="rId8"/>
    <p:sldId id="283" r:id="rId9"/>
    <p:sldId id="284" r:id="rId10"/>
    <p:sldId id="286"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B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4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Daisy\Documents\DSC640\Wk5-6\project\nationaldatabaseofchildcareprices.xlsx" TargetMode="External"/><Relationship Id="rId4" Type="http://schemas.openxmlformats.org/officeDocument/2006/relationships/themeOverride" Target="../theme/themeOverride1.xml"/></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Mctoddler!$E$4:$E$54</cx:f>
        <cx:nf>Mctoddler!$E$3</cx:nf>
        <cx:lvl ptCount="51" name="State">
          <cx:pt idx="0">Alabama</cx:pt>
          <cx:pt idx="1">Alaska</cx:pt>
          <cx:pt idx="2">Arizona</cx:pt>
          <cx:pt idx="3">Arkansas</cx:pt>
          <cx:pt idx="4">California</cx:pt>
          <cx:pt idx="5">Colorado</cx:pt>
          <cx:pt idx="6">Connecticut</cx:pt>
          <cx:pt idx="7">Delaware</cx:pt>
          <cx:pt idx="8">District of Columbia</cx:pt>
          <cx:pt idx="9">Florida</cx:pt>
          <cx:pt idx="10">Georgia</cx:pt>
          <cx:pt idx="11">Hawaii</cx:pt>
          <cx:pt idx="12">Idaho</cx:pt>
          <cx:pt idx="13">Illinois</cx:pt>
          <cx:pt idx="14">Indiana</cx:pt>
          <cx:pt idx="15">Iowa</cx:pt>
          <cx:pt idx="16">Kansas</cx:pt>
          <cx:pt idx="17">Kentucky</cx:pt>
          <cx:pt idx="18">Louisiana</cx:pt>
          <cx:pt idx="19">Maine</cx:pt>
          <cx:pt idx="20">Maryland</cx:pt>
          <cx:pt idx="21">Massachusetts</cx:pt>
          <cx:pt idx="22">Michigan</cx:pt>
          <cx:pt idx="23">Minnesota</cx:pt>
          <cx:pt idx="24">Mississippi</cx:pt>
          <cx:pt idx="25">Missouri</cx:pt>
          <cx:pt idx="26">Montana</cx:pt>
          <cx:pt idx="27">Nebraska</cx:pt>
          <cx:pt idx="28">Nevada</cx:pt>
          <cx:pt idx="29">New Hampshire</cx:pt>
          <cx:pt idx="30">New Jersey</cx:pt>
          <cx:pt idx="31">New Mexico</cx:pt>
          <cx:pt idx="32">New York</cx:pt>
          <cx:pt idx="33">North Carolina</cx:pt>
          <cx:pt idx="34">North Dakota</cx:pt>
          <cx:pt idx="35">Ohio</cx:pt>
          <cx:pt idx="36">Oklahoma</cx:pt>
          <cx:pt idx="37">Oregon</cx:pt>
          <cx:pt idx="38">Pennsylvania</cx:pt>
          <cx:pt idx="39">Rhode Island</cx:pt>
          <cx:pt idx="40">South Carolina</cx:pt>
          <cx:pt idx="41">South Dakota</cx:pt>
          <cx:pt idx="42">Tennessee</cx:pt>
          <cx:pt idx="43">Texas</cx:pt>
          <cx:pt idx="44">Utah</cx:pt>
          <cx:pt idx="45">Vermont</cx:pt>
          <cx:pt idx="46">Virginia</cx:pt>
          <cx:pt idx="47">Washington</cx:pt>
          <cx:pt idx="48">West Virginia</cx:pt>
          <cx:pt idx="49">Wisconsin</cx:pt>
          <cx:pt idx="50">Wyoming</cx:pt>
        </cx:lvl>
      </cx:strDim>
      <cx:numDim type="colorVal">
        <cx:f>Mctoddler!$F$4:$F$54</cx:f>
        <cx:nf>Mctoddler!$F$3</cx:nf>
        <cx:lvl ptCount="51" formatCode="0.0" name="Toddler Center care cost">
          <cx:pt idx="0">105.75295793758471</cx:pt>
          <cx:pt idx="1">219.10428571428574</cx:pt>
          <cx:pt idx="2">145.9698787878788</cx:pt>
          <cx:pt idx="3">100.55066666666659</cx:pt>
          <cx:pt idx="4">193.9760031347962</cx:pt>
          <cx:pt idx="5">199.98750000000015</cx:pt>
          <cx:pt idx="6">253.23863636363637</cx:pt>
          <cx:pt idx="7">156.91787878787878</cx:pt>
          <cx:pt idx="8">253.06</cx:pt>
          <cx:pt idx="9">122.4429954614221</cx:pt>
          <cx:pt idx="10">103.67924528301887</cx:pt>
          <cx:pt idx="11">286.01124999999996</cx:pt>
          <cx:pt idx="12">113.91094155844158</cx:pt>
          <cx:pt idx="13">148.56663101604269</cx:pt>
          <cx:pt idx="15">154.75757575757578</cx:pt>
          <cx:pt idx="16">95.689004329005172</cx:pt>
          <cx:pt idx="17">101.64323484848445</cx:pt>
          <cx:pt idx="18">108.2429687500001</cx:pt>
          <cx:pt idx="19">164.13535714285715</cx:pt>
          <cx:pt idx="20">161.56645833333332</cx:pt>
          <cx:pt idx="21">279.11318181818177</cx:pt>
          <cx:pt idx="22">144.94345016429347</cx:pt>
          <cx:pt idx="23">164.6882878151261</cx:pt>
          <cx:pt idx="24">69.855121951219459</cx:pt>
          <cx:pt idx="25">110.98523809523807</cx:pt>
          <cx:pt idx="26">124.59749999999998</cx:pt>
          <cx:pt idx="27">122.59498207885302</cx:pt>
          <cx:pt idx="28">139.58040268456372</cx:pt>
          <cx:pt idx="29">200.18900000000002</cx:pt>
          <cx:pt idx="30">196.78038961038959</cx:pt>
          <cx:pt idx="32">228.40483870967739</cx:pt>
          <cx:pt idx="33">146.01491935483875</cx:pt>
          <cx:pt idx="34">122.4515094339621</cx:pt>
          <cx:pt idx="35">156.87393181818172</cx:pt>
          <cx:pt idx="36">113.46428571428565</cx:pt>
          <cx:pt idx="37">151.41737373737394</cx:pt>
          <cx:pt idx="38">154.59742198100415</cx:pt>
          <cx:pt idx="39">252.54599999999999</cx:pt>
          <cx:pt idx="40">124.04891304347827</cx:pt>
          <cx:pt idx="41">96.890480225988838</cx:pt>
          <cx:pt idx="42">101.99415311004792</cx:pt>
          <cx:pt idx="43">113.53532283464516</cx:pt>
          <cx:pt idx="44">116.51401253918498</cx:pt>
          <cx:pt idx="45">178.41077922077923</cx:pt>
          <cx:pt idx="46">132.74756554307115</cx:pt>
          <cx:pt idx="47">223.63337995338</cx:pt>
          <cx:pt idx="48">106.9007107438017</cx:pt>
          <cx:pt idx="49">161.89538952745852</cx:pt>
          <cx:pt idx="50">129.93521739130432</cx:pt>
        </cx:lvl>
      </cx:numDim>
    </cx:data>
  </cx:chartData>
  <cx:chart>
    <cx:title pos="t" align="ctr" overlay="0">
      <cx:tx>
        <cx:txData>
          <cx:v>Weekly Toddler Center Care Cost</cx:v>
        </cx:txData>
      </cx:tx>
      <cx:txPr>
        <a:bodyPr spcFirstLastPara="1" vertOverflow="ellipsis" horzOverflow="overflow" wrap="square" lIns="0" tIns="0" rIns="0" bIns="0" anchor="ctr" anchorCtr="1"/>
        <a:lstStyle/>
        <a:p>
          <a:pPr algn="ctr" rtl="0">
            <a:defRPr/>
          </a:pPr>
          <a:r>
            <a:rPr lang="en-US" sz="1400" b="1" i="0" u="none" strike="noStrike" baseline="0" dirty="0">
              <a:solidFill>
                <a:sysClr val="windowText" lastClr="000000">
                  <a:lumMod val="65000"/>
                  <a:lumOff val="35000"/>
                </a:sysClr>
              </a:solidFill>
              <a:latin typeface="Calibri" panose="020F0502020204030204"/>
            </a:rPr>
            <a:t>Weekly Toddler Center Care Cost</a:t>
          </a:r>
        </a:p>
      </cx:txPr>
    </cx:title>
    <cx:plotArea>
      <cx:plotAreaRegion>
        <cx:series layoutId="regionMap" uniqueId="{F3569E9A-6135-4F7C-A937-28E0ABF50C7A}">
          <cx:tx>
            <cx:txData>
              <cx:f>Mctoddler!$F$3</cx:f>
              <cx:v>Toddler Center care cost</cx:v>
            </cx:txData>
          </cx:tx>
          <cx:dataLabels>
            <cx:txPr>
              <a:bodyPr spcFirstLastPara="1" vertOverflow="ellipsis" horzOverflow="overflow" wrap="square" lIns="0" tIns="0" rIns="0" bIns="0" anchor="ctr" anchorCtr="1"/>
              <a:lstStyle/>
              <a:p>
                <a:pPr algn="ctr" rtl="0">
                  <a:defRPr sz="1200" baseline="0"/>
                </a:pPr>
                <a:endParaRPr lang="en-US" sz="1200" b="0" i="0" u="none" strike="noStrike" baseline="0">
                  <a:solidFill>
                    <a:prstClr val="black">
                      <a:lumMod val="65000"/>
                      <a:lumOff val="35000"/>
                    </a:prstClr>
                  </a:solidFill>
                  <a:latin typeface="Calibri" panose="020F0502020204030204"/>
                </a:endParaRPr>
              </a:p>
            </cx:txPr>
            <cx:visibility seriesName="0" categoryName="0" value="1"/>
          </cx:dataLabels>
          <cx:dataId val="0"/>
          <cx:layoutPr>
            <cx:geography cultureLanguage="en-US" cultureRegion="US" attribution="Powered by Bing">
              <cx:geoCache provider="{E9337A44-BEBE-4D9F-B70C-5C5E7DAFC167}">
                <cx:binary>7H1pb9tItvZfCfL5pbv2ZTA9QJOS9y22s34hFNvhWlyKxfXX36PYTmSO0vFgfHEh4FUHbdhUiYf1
1DnnOUuV/nk7/OM2v1/ZN4PJi+Yft8Ofb2Pnqn/88UdzG9+bVbNnkltbNuU3t3dbmj/Kb9+S2/s/
7uyqT4roD4Iw++M2Xll3P7z91z/h06L78rS8XbmkLN6193a8um/a3DV/c23rpTerO5MUi6RxNrl1
+M+3i/t81a/s/ds394VL3HgzVvd/vn32rrdv/ph/1r/d900Oorn2DsZSvYeQkoJQrh9eb9/kZRE9
XvYk32NCCUaxerjMn+59vjIw/iUSfZdndXdn75sGHun7z82Rz+SHC8u3b27LtnDreYtgCv98+75I
3P3dm2u3cvfN2zdJUwYPbwjK9UO8v/7+1H88n/l//XP2B5iH2V82wJlP2u8u/Rs2f+Wrryuzepqe
V4CG7EkhGBFIo+8v+hwaJfYUQ5QSRH5A97AsHqB5gUDbkfkxcAbMX6c7CUywypNvpS2S18RG7hHO
hND4ERv8HBuM9Z7AkkjM8JNabWLzMpm2w7M5doZQ8NdOIvTh3pqycK+nOoztIckJ/DfTGUn2hCBC
C0W3mrMXSLIdlB8DZ4h8uNlJRM7vv9pVk72ixjC8x0EdqJTiwZqR5xqj9Z7CSIIpUw/XZ47mJRJt
h+bnyBk25zvraF4VGcH2MGNMIoIedII9RwZzskekVkxg/aSiPzzMbyTZjgg4mO/jZnj8dbKTuvLE
z96U394EZd6ar6/qadSeRkwqTGewSLmHsCBa0EdmBtc3Xcx/KtZ2qLZ/ygy4RbCTwP1lk6ksXtHG
UbZHNCVEYfagSXKmSRiD+2FcC/5gBIE1bEL2AoG2o/Rj4AyYv77sJDCgRaVd3ZVPs/MKXBq0SCvO
ESMP3gVmfjPMwYjvcdAyKoAwbELyElG2Y/Jz5AyU4GInQTlbNc3qNm6be+eap0n675FhZA94MpVM
0q3ISFAZxCHMUaBMm8i8WJ7t8MyGzzA6+2snMTot26RJVq9q09CeBmKGBHj/h9dzzdF4T2mswOj9
ZA+bML1IpO0QbQydwXO6m/D8ZbNV0axeUXvA44D3V4jix/SNmqFD9hjVmHO+nVW/RKLt4PwcOcPm
r6udVJ2gLIr7W5fctu7JzryCcYOgR3LMKeXbjRukeKgCvkBm0c4LpdkOzbPBM3SCm51EZx8IQXK3
ej1kiNrjmnNMKMQ0m0xAgcYoSRlRj/5oRgheIMl2VH4MnCGyv5tZtY9Jc1sWTVK8HiaQtRGQluEU
Mp7bXI3SoC0EUNPboXmRSNvB2Rg6g+fj0U4qzMF9aaNXjUMhc8bAVDENZGD9mjFoRfcgiQA8Dj16
mpnevECg7dD8GDgD5mA3OcAhFHCS5PWU5nuiGSo4iIrnhgyc/jrjtg542BNgm8Ts94Jsx+Np3AyO
w93Uk6O7VfyKcSaYMEjHQBrzKe0/42MYg40D+yUhEH1aAw+5tN8Ksh2Nx2EzMI4WO2m0LuLkNbFA
ewyUgDItv69/BBZp5ukl0pQr8jOy2VSQ30mzHZCHUTM8Lg53Eo+zBDhxU7pX5F1M7AEgGIKSRzcx
cyMaktEaqBdk0Z7rx4tk2Q7JxtAZLmfnO4nLUZ4nRZm8YhzJ0B4Gm8UgQ/bAvGZ2C6gXZkqAsvxs
E9jUlZdItB2cnyNn2BztJi8+Ku5eOQGj96DKrKV+IsXzgEXsQQCpkNCPMeasDvACgX6BzNOTzIHZ
TaU5v+/ffC5t9mRWXiG6J3uaasLWLRjfXzMHA70zAq5w8VQOAIa2qTQvkWg7ND9HzrA5/7ybBq3s
X9PHEKj+M8EleyC+c8ev6d5aVQR+JMZohsvRb6TZjsnDqBkeR7sZpJy8dppSQVKFQXFfPlKxuddX
QJsRGLGnLrRZrv/38mzH5GncDJWT653UkhMwHu1tNj5Zkf/eglG5DhEpgRa/GTfm4FQALMbEAx+Y
OZWXiPILSH48xByU3TRdZ6ukuH89RBgHfryuEW9owmbQIvQeweBQwMBtBea34mxH5XHYDJKz3WyQ
OVvZMV8Vd6+HCoXy8VpR+Ix7SbEnEYaav35EAxjApod/iSS/AuTpGeaY7GZof5bcxkm0et1ssYKq
sYbWmO0hC4dsMQLevGbP69fMy79Eol9g8+NZ5tgc7YRf+fvm6of1++Bbnr3zP+8sh7I9l8B/n/sW
6PQDV08pfaJnM2Bmzd6/lmc7OrPhzx5hNzrJP66aGPYVuPI1tUVCMgwDHAoUYv2atyYRtMc5ZPgR
e8jvA0PbtGQvk2k7IptjZxrzcTf58VnSNOt/VZU8TdMrkDEoBhPI5P9IscycDeRgoG+MQOb4Mdyc
6c0LhdqO0bPBM5DOdpMurx+pbO1rIgRhipDQSvGoI2jewwy1Yymhh4w/tmRuQeh3Ev0anoeRc2x2
tJkM2v1ftU2JQTcsdFlgDQXIbbkYjEB7GNT7xbqPdtOynf1elF9g8jRwDsnNTrCAZ1LD3rLz0rr4
TbCyJSSXV09z9ApmDcqQFCpeHMjYNs8jIbWsOFVCPG4MmCnNy+XaDtN8/LPnhscOdhOt+271mv0w
sA+QgvuHuHN7AQBjAd4HYJLqoXAz4wfnv5XnF+g8jpuj8mEnUbmw99GrsjYKGWYF+y/pYxpmRgnw
d9amgNjN4Pi9INvheBo3g+NiN3v61mnys/shuX3FqjJ0XDIC25gwezRXEPJvJmgwEnsYwfYypGaY
vEya7bhsjp1hc362k6qyfqLDlakg1HnN/cyM7gkFFReo62/lAdBOzmELGoFq2sP1WZn5xWL9GqeN
p5pDtZttAOs5Ob63zf34eqxgXXAGHYFmv8d2shmVltAnA5EQbK1/IA16xtpeJtOvQXp6njlCxzup
TJf3RdGMebd61U3OgJHSsMf5sVPj31r+YAeaokqtizoPIEERYZNZv1Sq7Sg9Hz3D6fKvncTpgYsu
Vtnr9tRAbocJCg7ncVPznCUg6IQS641pT8r0HKeXSrUdp+ejZzid72a2+iLLoS3wVQ9zgChIQcZT
PLqlefushkocsAaE5GN+DjDc1KWXSLQdn58jZ9hc7OZ22+uy/d+JU4FrIyjkEPzokWbETq2tIXQ3
Yzjb4ftrFqe+XK7tOM3Hz9C63s049SqGE1reHDWvW4+DwwQEUbAV4DHPpmfl6zXLwxCorvfafn8B
lpva9FKptiP1fPQMp6ujnfRMH8cSjhqKnqbpv0/7wL5OmHk4a+MXO9PgrAcoOMDBA2AQHzB6uvdD
P/QLBNqOzo+BM2A+ft5JYB7MwqtTBohiKbQRQCz0MPnzchBQBkIRdOqKGfF+qTzbwXk+eobQ9W6S
hQ8J7LR5VeK9bsuBrgK09jfbktlS7Qlg3Yo97Waf7R58iUTb8fk5cobNh90k3DcQGMGpY/ev2KFD
ORy7BcfUQM/Ug+rMfA8cy0UZhdOhfpFheJFI29HZGDqD52Y3e3Jv7odX3Q2NIc6higFHe9AbyMBt
5uag8wDaDtZdiI8nps0C1t+K8ytYvj/FHJJPO+lv3rtV/OSJ/3sWsC4rwOEOkHB7jHtmaR4g0+s8
DyFEzOj07+TYDsXDqBkS7292EomP941789MgP/DXV4AEnAcj0AgCHub7a+b6Ic4RkN+G5NzPOGiT
O79YrO0IzYbPoPr4f1T3+fW5kD8Oz1ys3Gr5/dTNjaMh//7q9xmAs0BnQx9Dka1QPsz00d2fb2HT
wPrIkx+nea4/5FkQs9mmvjHgftW4P996GhKswO5g1w5sygV+0MNqWv8ZynhwpCQcHCWhVk6goeTt
m2Jd+f3zLaTOOTTFQ1MdbGGETiAGzK9ZB9twCa0bHyDcQkJBH/d61NOzXZb5CDWvHxPx+PubojWX
ZVK4Zv3BkMyoHt63FhT2GEGpHvgnga1gCNoqKYRn1e3qCgIQeDv+f6Nxritkoo5RbYYTL22qRZ+R
7GqgPLszRTcd9aFjMpA5jyI/G8PsnFJjP6epaCo/lI13iSOJIj+uxu6SURd+yCYSspM6GYbb2CVp
dFTWtA6DsGipF9TDFO23ONTLcMjlh5G7/l1rK9r4djR5eBynKr/rupGfdnWrPsRDmVp/yq0yvgM9
GhdFOZjA0f4o1iw56niXL9OY1q0vCs0TvzBU3Cks8vsCyaMoz6fzVA/dR5fU7CoLvXZatF0VfnN0
MheR151leRsX/lgk6ecppPWKhVH3cYhqE5Cxib95lFaRryNe174d5GUlOm0Ww0iby5RHw9kkLe59
bdn4TRrPe1cWad/5sjPReeeR8EiwSgo/ahRO/L6k7JTEaZYGKJ2w9oe+jVdTFRWHuQibJe/C+DMe
aTQEVBl10EAlX/raiPx6xHF80fL2iJdtGR0mfR4dRJNWx5yw7gCVQ0UXkzHi2sTRlBxMRZxLfxxj
MvglJu3kx1mBo0XBSn03YjRUwaisREGcd+2J0NYFJMzq4zbM0mXaYDH5pCxFkNeDPrFTl/k8HUXh
I12pczaWOtkPO9leddLUh9EYl4eZh5qvsRcqF+jE5GXAJlFd13nvjrFUXlCSASZH57nzvarIL7AM
JfJVNKUXiRjLNoi47D7lLRp90TKnTnBcytiPp3EY/DCS+pgiEbpFZPp0mTeFvSji1gbJkNSjT0VV
L1g/xKWP4AjfY5caGvsiHqJL5apvDXxKe4jcVCcLT9HyWx9lOfNpP+W9n7DJ3RaWCu8wDFX+IWyH
9KijRb2c9JjSo6oQ3aqCnZKXorfdoqwKvq89aqWf0pru41LTyB8S3F9MronSDzXKwqF7N3kqKfMl
njznDiTukqt+lPGlIXrE+R2gS3oWxMYmMLcDK2KvOUWTHcvkHAlpwvOoqfXC4JL4mLnuc897caRG
TN5HCu4RNvUizadr1gzRsi/gTJrAYdwVh2GBq32vDI1fgIYGnSbyeHQs229MZkC9qQ3G0gZVlPW+
LLD1mWblskGVCWqHw/00zkbfk44sk0G3vo2oWeQZPiFO47MSYekPJbuCaPUw7xE/nSoWBiOyaDmg
YjwUQw3z3g5DZfyOjeGiUBZWICtqdO7xchSLpmlpQG2o95N0csfEWLNM0lEe0UH3py2dkkVfm+yg
5m3r/NJM9Ylo6vaYpK25GnHBCj8pBT8QaeGuPN28m2JQzKxMv02KvscemIFcZXfKlmyRChH7ZZI2
N15L8vO8H2TQFHXsJwPH15ZlYLWUKXJfN0z7SKRDEGYk9tM+UkFHmPO7NrukrPigmc2DaALF9kp6
mLroSogiXpoSp0FYF0WQJqjj/tDk6tBOwgRDJtazXfY30CoVL1A36iNZsmlJctEdKJKSK1G1zQLM
U7YcmeVHkjOzhP3qfPAj1rRnXGdoWQ/pcDoaPn2kOWOfpOHpIs5s7g9VHB/L1skbKXl7UvUiH8BI
NWBTZAm2w0946N2iaSgr0PxoukAZaC8Y/fRy6sA2ZlGlDsuJscPW0+lpjz09LKMmGvZDMrWBK5AJ
+oZHQZRk9blpu+RAWqNOMktWsP1x9Nso6faH0Ew+17VbmqZDGahhEb/r8zhbhhMt8kBEOcw2oSko
qvK0vk2SEZyIol1SAwhuCOLQK04THjcXaaP6uw5xb9kV2XRgHEFLpKpikTLZ7ttGmU91qdRl7KJq
DCKA/1Oq+D7hrXfOs6G4wF2bLMY8QjdEk/xbMzL3WeKIXct6KN7VdRwtR1yj/bxi7Vk3OXWUItZk
fp552RJ2pudgdOOkvU4YLY9V3NAVbWBJU1r3pwOpizOFq+Zw8Di+aBqeBYOrW9CqfryOsBHKNx5O
zl2n3SnSYXfa8Dw8RDFPgy5tskXJFJjMPLrAukkPk9BLLr2slcrPOiWDCGz+gqaOED908XSM8ire
N1lqzhOSh+/jYupj31S8+TImJMn8yeuSU9JlzWFDwrrxJzx8Na7NgolW0w3tKAmqMJXWh93LLvJl
3byvo56cTnHYn0592UV+LlAK662Or7ho8TWJOrI/lWm1GPvajYEYXfyxqqvmkk5iuIybMox8MEz1
IXj0YRVndX5DYyYbvxV4WPY9zQJE2BSksCqPuXXvXDs26UVkKXbuE6qFzog/ih5n6NPoRXlxWA7S
Jh8ZJ2HhAleKFjxRhlR6MZVxR/yCtmbZYlEvRtoNZlmhYbpTrhPLMBuLwNoETHBMGe58a/vQj+Kx
PeiRuemHoT5Isj5awiINjwDKfNEWRf6OVqNb8EIet5FXLWphE0j0A+l7ZKTP6NVtWY02ieLHk+R/
/Pqvm9LAv+9jfv5xfRD9z99gu8PDCfZ/+y44bGWdfm3mb1pL8+Ozfp6jvuakP0SdsdyHM++faOJ/
cvFl/FhCU9Tf0eOf5y/+5NQPYx4ZMkawT3TNddcnDmEKm6h/sOR1tyjsW4BqHfBnvQ6WfrJkDLsX
1qflQ48JbMOCwPYHS6YCUt4QVSnoEQaOBB/yH7FkNCPJ61a7dXYWwmNgy5qBDJskGZm4QqE3eSfK
hXWq96Espcb2k+00K+xxiowEg5ZppeL0QDZOJPyU6tz0y8hoSPw6H3wfq6JjpkOV0bPCg4SvAD/r
4gilla9ymzQHbZa6ITzIVMKT5JRHfQfGc4K/hu1hWE9wr/eId309RX7UmnaIT3Fn+Dhlfq+k58fK
6wOvE6owx3A2EG2DjPZ5Mvp1GHboMyls6IJSOFuN12k9QSPbUrGol+9UPLSxvkgSt+ydZmHuAznx
TMDbghZ+3trJG305emEGHK2sVeX/f63Z+EqI283vT3hK56xjL7KO6n4dU842z/zUnO/jHhVHwDqH
oA02WMN5qd+V4Elx4CTPp8w15XA+vvqpN1CSg1W8bo5/PO7uMbTEsLUOsqWwePFDSCr/E6X5Hjn+
jCzXd4SeSNBNSiR0PMB5Vc+VJsepLXCf8XuFQ9fqJalY5eUBqrpk+sB5W2Ur5lne7Bf1CN564cjA
4yEA8oq+RoVlxfegIZPHOuZju8i0V9SHvTZ5c5ZzU8GiLLOBV1955tKhXHhC5CkNIikZvpdDObZX
eTzIfKUUr8JbamgtziOR1BX1DU4aEIVV3JqLGCPXF4so5zar/LLnxpxiOdYgcmQMHk+IoUX6zWu6
EsZsQLol/oYswkb0DZ0gCA4t0GDe1s09MF2wIjYNi8QmaWMRq/uwh8ARnKthOTvMWddYeTg1kUv6
YEoq+FaFHIUJCff//vYYcn7P7w97JNabjil0ScImfL2+vhH9TylVjUAiuUtxRrME3DDlwOC1Jl6d
7tuhj6xbWOBcLPY95k1VcdkzOjYkwBDf9fTYibgAElVCiG/xOaQtarj290KCK9mUEY7Tgv1pCpbQ
+vCGdabkuYxDnHgkttS7E57tEFlEk4xkvZ8r5ijyC+uE+JJxFDooB/9Qt99js74vmHpJIF8KjoTO
71u1YylLj6q7CBITjfA7VOXNp5iFpIj8Pk3a5KII4ctrnB/HJWRVH8ziwxejbLn988QMnAEPRhpO
r4bSOgP2CTr0/LEj3iUeGmJ658lc1jTgPRJ8BYrkuaNySmR+nni4xGc0q8f2OmsQmmIfWjxzmJS/
nwhwo88B4ARyUJyr9Z4n+B6HGQDgzlA6ZkV4G+qp4PagrCsTjksvNI0eDyCPMAAqf3/Lf394cLlr
pw9H2a47QdYOeWNdxjIO8xTiyjsmetDy/REyEjjb57ZvG7ZMVMjEF9vCrNd+IyDn/aVEY2f1sktK
VPW/WQh4nQPbsGSwbxLOfQctAUUFjgLHIzyXJtJTynXlvK/QQAtJnsMB/DYohBlK4MVB26dsYkFi
mpFU/qAJBal4guL22lQiHYPCw7a41gai/WJR89KSK9MlRfP17+dsbU83pQSPDYcEINhZA+ecgrbM
bEnbh8qiehq+DtZZWASozRBMFhp6yj1/sLTzriuS1WulcZCKgh9JFbW/myygahtiSDCvWgBDAgYD
3QTA2mbrtkAuDtOh0rcoJVx8YdTCfYnIOAhhqYnIYderrjABMswS6UubNxLCsAnhBvJ6xSDfpz1q
veu/n51HY/pzguA8JThHARLtcETMWrWgl/85jAjVRSmTuDmwE0FxsyR8WNuTFrb5teW3ZipgSQZl
E1V9o30TTjEWvuORw+YE3A440Sgos8oN9JSwoUjRpQkhJ1oejnUPqJ6HQ5LhYQxCMjTkc1PXpo6W
NiWQ/ViavJ2IC1CJRGMWynKU5Kd0wCUVl3r8bs8yoTqPXoSFwfVwlkVxp8HptZ1IIKhHKRjbw3oS
MoF8jJdWsJLyvOPaBtKDYbGfmV7CjygvFSw/MWagFETbuD3Kvs9mHxuS8kB7w+iZZd8Bw/MOS6JU
fl6QFqYbg39s5Tltcg4f4KVkvVCqaYKQ3EeVwlPiZ40zePKLxuoiWYhK5mkLCRbohbSBqJ2A+6Nh
ALh1GsH/wbH2ML9TrWob7su6o/WRRF4myLJSJdzSZENKu2PUkzCJgnwwsM/zIB/qPM3f07JNNT2H
OFSz6igVyCPdMW86C/5lTGg2QdK1HxtaQ0KkNbq76tNB0sL4aexUGQYepEkhGvRraJvl5FLXupLA
x2voU6pv+Ki7qbxBaFyrZAgxKRHnpWv6UtwkFfQyRQtY52AQ9mNbY0jyGKwa+22UpG4g5SqGnnzB
fBgdJENNH1bvCq3TjCzTovFQ7ldw4s3gAkj1q5osi3IEbBf9QCC/5yNvqMouqGG5cxWMkCTrTzPd
uGbybZ72yXHhaWW9YEhi1BwwlLv+q0AmG+NFyMKqKHwjC2M/FXWtINsFmW4Jsz8Zu0atLiodiVNl
EgnuG3LAgrRByFsMyBvGQgBoLJyCHw9LI0+AOX4pZJ4JdGA1+LTK7ywSBvu2iUoJYpAM4vY+8zp9
A2alVNdVob183yQ84n4cRf01HxNIS41JHx4krKOHCaLTkbFDd9jaqLySVpBg0Dw+l4nLUVCzzt6E
sKgPGYQTjQ/aF39NbZV/ilBSLooWocIPY8sgysIy6EnBT1SFvpQZqGPRV+JU9Em1kCyOAV3k2f1U
DmyZlkl7MaW5Q0tYuW6pRkRzWLHC3MZVe00wq04s86IT0zVuyRs2BOBKosOubPUi1r16J6u4DrKk
Su6Spg4XeQx5/5EVxYKHuj5WEzH7Y1iE1i8qzuCjFWQhWFrI/R4+8kh5Y/zVDmV7QMY4vKt1lh9k
A84nf9Qp349TVF5XTJDJhxQVpGw8Wkbv+2FSq9wruK8h23HTK5IsEXHoGDoa4sQvPY+eMsenfesa
aK5IZfgOeTwBxuGovsMmYlBqwBW+6kgaJ/vVWHhL3Bh31XTMHa1NwaIZh/aYNnaEFL7pVRBKHcbq
U9JBIvoIHF572xCW4mXZVs5Cus/Eo9/Brtp75bg0Cy/07LHRvOQLhl36bugg0cO5KU9443AdhCou
VwiqRqcDbAc9aQRer9CQJ5XPoq4/Hmw7nCGZdUfKlN5xktGYLBRYvzsMOaPCnyaFY99BZPC5r+r+
vva8ISAJnuArEFJIfuuwggBgmhpYuXFe5T5wHtsuqqnPhmPRRnXkI1wl5yOWYIhNNQRdT3N6DLvr
8+rYDrXdJ1VLTnhuBkjY8w+8H29RG4bnbJ0s7prWLYysUeJHg+nkgo8lXTLpivMqZvbzWA3dfopI
6yLIdGXZkGWBTCJe+V5L2apr69KnJC8OSvCyPkHGvRtwkb1r4tFlQeZc9L6Ox/qThYw48euhhRQz
tlXqpyAf9bESYQaKN8RTwAbVX2rSxHlQTF26Sk01+V6EzAc4f7D2q6rD7zSkEY8qYlXQWhQes6Rg
q0aJ4RSqSbbzq5JB1O9C54etVwdj1EanQnll4uc40yvrwZFQC1VXdQrlnKaGgobI9sHQCwE1m0ke
OlzGl1Vp6iXtY/uelEV10LUDPkirTqwsDd/36ZS+n2ozqYO6YqOf1ia6H2FCDmIn23ZZcjReO6t5
6FtWjyc4i5yP4q47gvxfdVBDYRP7kWz0e104/ZVC2eomtWH5tZu66b6FBb7oZEnOWJjSA8hZk0U9
1O7a0NLzeV90p55tsi8TKosDmuMQuFU7sfN4RAx82QAWCaWJ8sBrZ+IQjlQKg6op0oOMt/Y9sDMK
8nfkGKOC7qeCNp/zKqwvdRHbQzzm+toYO51ETVovBwkm108Lk5wXDLlj27L+smhCe2OhKntLsw6M
A6nHDophBpSnpv0Fpq49Gazsj5J+oKVftqo4CIVhi7gWECP1YPOOJs+GpyGYt3cTUfF7BXb7cz0p
dwMOPzoEZZNnE/bcJbj6ZD/XIT+FUh+mgTM6X6hpLCisd1vsT5FXXmaZii8jyPHXga5ytG/7tP5c
uZZFfsin6dRq1p4kYZ/5kWfKm4hO2oDNNsOSykwd4nKIgq6a2IXqInoA5TTvzgsJsMjTkbMp0cFo
BkzUQraVUeo047STbongZD+o4uW6Ck97r4oudYvzc4+NxYfc2RWMifzGJfhDY4DBpK1MzwedQgDF
K5wc67IiX1ovbPsgj3t0NkIZ8X1Cuq4+iElOWaBjLE9YWFq1r5Ep9LGJVbUoh4ZNfmfifqH0ZKD4
Njnd+YaGxXnpNQifjF4tYa4F6p09rXXX5/t4gNrsUcFqc0EH5r2ThU6qQAw2LpexruxVClUMs7R5
OcYnJslKKA/agkNME4bYO5Bd00xXoypsGx+sqQda6HqAL8zJYNZKqCEeZxAzQWUIS2AuATdt+L2c
nDYBbXF008upHIMS5eIUCHeIFz0GinjiIMxyH3gST8qCHbGV41CnQlHhReFh54SEmi5U09KbiY4h
6fxxqJGGChgYO3SkWNyNB3U+FnYRdw1vr7UXZanfkyjX1rdeGOVZ4DE9XCcUWhB8ErP8XTlibzro
BR2h8ixrgk57nQ5FQGyN5JnMwZwuyrGeFmUxJccpcUkAX6mYHTtvHCCJn4+e0BOF6S/QYBaQzTUZ
lC3HinBz4RxLlVuMIhU5ZO3bpgR9UFNTBy0eiVky3ObxaRZXqfBNUQ1TMLmhLnxqxulayDbNDouE
8XIZQY3zLEsg0bVIh2Q4pBHDaiEUiiUEeanFR1lkq8yvWi5Hn/TDeCMccVBY1FDYM2nIGl+ybF3h
HCPxAVeeves0UBMKKU9yUJYhpDyjLiYtCYDCxV4ZuMZrGwGV0FhcjR4rJRCzVo1JHoAldfCGEnlQ
Yb4FI1QrsYyrvPJ5VONBLzMjsYyXFRlKzs8wJF7b9ynkXsPDtFZsFXXdl2mKo/dRXH2JdMVTH8IE
c933Ml2GKrQHCJwHAiMh7LVQcjrJR6hRWpq0+11sdQC1l6nyIYuOKt8Ybq5tkYuFtZA2blXCwL52
zty6KJz2ZZnnfh0N4VmVgV8J8ND09WICZ8MudRPTa8mttYukUyEQvxgWjD9ESX+Hy/9h78ua88S1
dn+RTgnEeHngHTw7sRN3khtVnKQZJAFCSEL8+u8hTp+duOskte+/XbvaFfu1QUJaWusZFpN4O+nB
FEeT582NGYfx0WqzgDlZGwftwqCavCJqLS/V2OtDPGh5Epqnj4Og0bFc2vFa8JTcxmJNrmNII+qx
MbQWJcqiQxxzuORsbs/bGseywmsipTrQ0mlznKJsvDOi8MvltJM3pfF0rbVo+jrJjJuqMlIc+J8i
g700GQZ3DCOJHjeOd1Pw2Eh97knrDjM2pa+2IOY7nPI4/LtMyEPXI7/ALfAHnDrdyeZlVtthap/6
rok+wRe0nlYRleeRluqUT3n/hvR0rp3K2g90UO9lT1FJoXA75THvP44+XsYqZeP4kVE+X9mYcWgS
5rUv6k7a5IpPMQbdUH5KutXV0KyyexDp9sr5qPsiWpZ/EryJPoiI+RsXDeyQTnq8ZKEJT2MuY7HH
tHWqWE/1bcY5Q96K4LgvwuRLIhQKsTCo/dReY/M8uoJ0R5l1IAJ7hZLlckiHbqzNDEr1sMhtRCGQ
+z6qmUQcqTLS9emtnEz83LbtIqpY4h6qXuZtUQv83XrIMqyJNkzppcpsnB9Qwjs5I9cSzZWaxuWv
CVVbW4uJMfoJB6+fq5IU3l2QRWSHZerJRafT+H3WJ+0pglzEVl0g032arv2zdcWE4wGV52m0AM+q
kacM/GgxX09hiyREBkhpblZjp2cRL2tXm2RGYts5uX5ZloC9gk2JOs1O6DD+1fkSPyx7545D79iV
17rhOFyhK7pweeq+QQPl+Enl7XKdBNRvFUE6shwk1yQ9Eq36pqabS58WI+XHfHJrLQwDFU8JVArW
59HjgiqvPPEFOVyVLb6VZ4+k6grRb/DHVbdtj1SuROo5b4aMd6wFf15biId0FRRNp+M8OWCE2kxY
RHXSqrZPhDs1DjKVUom6F0jS5uNexrqaB93FyKnZwLcPg7GDuI/HyJsDqgouENLKbNymeo5sI8OZ
0LgfkvvMMg7uONId+yxhZCND7Uix9vyEt++Kld6KdszGska1vSZTZbdWGVvnOHDTcGgjnFuysgtO
eeipXOBKXIeCA9KpjV3LaHojHUgHBkFDY0uw73bS3YemEcnYHDy2Su4Qvhkb5sqtGpzSqdn1BZe2
tUT9bbRZXXpshejUcEx1iMQjpzHJ3XkifbcMhzkkhPZvelAAeA4JGU1n+8rawa8OQBWG/00RtJLH
PJp+CIdyatf0Q4oSt30EmQ+8l0wZ8INFloAZSBzxdboGfUdRCaeI46iEsQ+3/GuTcLpmZ2B2G/ab
jkzZfbSTb0lbDYUPG0Fly3uf4YhAOF6eLGh/XdwsSCjXO9qXNCS1bYzV4rx1NMbTwpHXj/0zK+zg
1CGVYLmHa2YxvA3ClCGOTZ2lhin+yJZ06rJjNuq2Y1fUWh1GfmDdghwHtUOjT9NU9IjHZBkPIpXN
bdyiaqj4VCJihrJDElUk527JVQjTqU1czHRXD8hGpE+OzbAmnTxO3kPSBexgGIubDalfceQEYjJX
LY6Xk4V6SJfJMQ8bS85zPKunqbDyPdlGs0DiBeNDlVjsnWOUteorHQSyLJvSdhbHMTNle3BzPORr
tcV6eQvI34Zjv5jpquwa9yYFH3kB6V13M1LOahFn9raPQgBZz9RyCTEEPTNwPo9Q4Pn8UiOFyys2
TCGp1sGL4TwvNK6XtZj8AHjdia/TRrlAaE0UrzKco/YAnV54MB3x0Kd4Io/IQFEh8n5K0/OcJYs6
cFWsz2Tja5iqqPE6eihEJ9IDXhg/fJnRlnCuTA91Dh0gm0A1MvdRe0Q6MZsL26bCfW3IuiMuyKjj
od5E25zAtDhOTsriVezvbazLoeY0GcdjEqi5iMyYf5ROJgAscx43Yw1AESKWKuTB3Kkio/YQ09Qu
H8zm5wYPZ+KqrYeo1A4JUhRfJwnALUi84kRViUYefrtONlkrqCjyYy4yeUUaM1Zms2k9T4W7m1TQ
0CNCMVQMENxUOajj80YDHky+NqRia6Ev9CR1X1sAZs9b72asDV6+tYSOGOc2nbJoWt8EPOzDTkOX
x96O/hvp96RA9FNzQxCGzScUl759m/cK6goDBrG7QAaTXc1JnnbPCJEsnJlL+ofRM367KtJ8beYI
M1/4bb1YOLdARratW6upo/59sab2jZ9liyGAiNKVz9WIaJqrtlpFWj5EgA/zQwml1GUE0ALqL9Z0
f3mWgAlMhUkuhqTva+3n9FHzZjwt8UA/ZLOJqjJft0M77yI4ZrZQgcEId2BF4+4QW+NAy8hhMlXZ
udJdNtk8IswP22qqhvsVt1vKtvIzquF6GvIQQ0mEzkkVXu/WmUPjGMQ1yHw4UJhlyrmtGAR5SAqG
YG6ZnexNE0euONC0mfJTv8gJspN8iU5hGTBKJbL8UzK3RVMpJOD3muwZr4FdYqiQU4euygQvfTUI
3bUHHOi9Byzk/JtNAQGooJycsqNwWx8OjKruuOkVv9OkqblsVqqmg2PT3960wzHmZq39koaPOaKF
u16XYZ4OUrviwUCFY3G5NNUoCDqgQCoeb5nk8XXRSpE/l4QHVc3Q4l4T0sbPQXbiaiW75keZvo66
Iv6s0Qd5OA4mL0PdpaYH3uyTLhysD72pIMtd+NG2XSERf2cmr/soDulpyXz6RHg7rXdArgQDGDCq
UMlJRR+7cmgCxEzRfDfy0tBj7iFiqLcynnFkcpqqo4r69p1I19nXODeR1SE/P7Rs1sU+b9m9Zx4w
NItHfldIxT7oMEdN5az8yIwaP8zLOFZo6wjsccG2KcrGYcnL+WNDPCR/wqykJsg8bme7qdoAd/k0
NJZczj029WHuRH6/2GW8WlKIgFGRixvgAvkF4bR4AmLc5VgGTfY8xRs7rgk1D24O8aXA2zviuneF
37M1qi7TcgDEkxtTXBjWDtlhKwkSJ9WV63lIYycfwHd3hxng1mHGUk9qzVJ7RPoSXQ9hhACs99GH
lof1Q8mXqJqMpSA/U3FUheR/g8CmhyRNlvcF0v1zlPDoeWyc+EDxK2lFVkxczMiHWSXF7apJd57c
gl1X2M+jGpc3k6WBV8UCUSf2wfambIhARhMl6ozzYB5QZhh2KPL0GigaufE6nv/qAXYcihWFiobg
fKvWNhqfSCGTR0iwE1UnQPUvp2mI0hEqSikY+xIs0P/5KCbgQfMzDiih3AF0Kw/5B1S0o5oe5sSM
SXq/9K1GlDdoc6FBOmsoGNoKUb1XGlxDP7HxPglhpxx9vO6UIxspmLhLalvVb5cF78PynnerT7+k
0DmLi34s1JLUPJnpQg6FSxM/I3iJMvuUKwUatS+jLqMHt+hoQ9pY0NDVs8hmul7asALFrDJoEk5J
MvjiUzYMO9erJyFXiTiWtjQ9IM8bFFDSkDXNUeukGd3lKpDG96c1QM2ATYMueElaBddO4zeqScjN
IQOsnzdHM/kgWmh8ukaAZp8aHoHcwBrUoEGavtmofutYsaCE6diazfPTWHju+oPf0gJ1HxrsdWt/
1/ejsePBeDSvio50YtboZys2F4UKf2XqQu3HBClZtU0tIsMFB9HZl1Bkhn0kSdbQUp7bZnW5/suS
ZovTqoNOCT+DoyvP4ApYDArm6z4YLrN6pXBLuD8oEX7lmMEaQpGUgWWGAAwkHTiZX7m5Lg1xnjZd
/lWM005oKDwmPH4lSokHDtWtkX9gtX+VXuxXhOABZOXOsqPbwy7G+ZliBjhXLLRthm/q5YquSycU
WiwdZrCmJm8TqFYXR1cS123XgxT8w5D/RSujkRvejQClF17ozhKIQH69A3BDZgkmG58HmRKoXXro
PEBruUCRmV8znkIhgwQcbzJVfTpAezJPao7Si4L0BPCLbqFL2TUyocVvDd0m3XWyCuC3fxBg7O+W
/4nSTXK0WYDnJN7dYeDCs9fE6co8eKVhY8+GxxnYwz0DlBYY5dJNQ+110Lg5kiuHnwFGUmM4FGIL
5NFPE780JYitplYb8pVr1eJE4dVQ7mL+GpkmkQ+ZKhsEYrwfcsX6j0kPnfcV3UqJvyoAX6Ks+gMX
/CtHDU0HvDVgqTMaodMeNNWvOGrUA4N2g5s+5SA2wI1NFByhrpC94BSroy3fGVVEqO86E1T4+Jn9
LryYIr6zZ6tfWKZP1rM/Sx+S/eL/oan3m4MvEpKDCNrGAljgq2UBjsEg7xinT9MMvQGweOAkyW0c
tSxcM2MDpgMCY7k9KcSXkFe2nb1ua1DZPnto9MbJBWJ+vz3NO7h1V3TZLqVaE6dkeRY23R/PaFAk
A8HbC+aHae7F9rTJTAApplLu8p4Os7/rBYeyxTcZtLDbU6HWFc+OwQqCL2ajzVIcIEpm5gQcb392
ArgSpFj6++XLoiHBV8W49vgTI9hg3HlHhl1FtUypEp9Xkw16OpVujhyyuHFbbuZZgGGTUs0xzt6G
q/WiSSBD+jgUA0+eUCREWGR50UCR5cDnQ8z1+7XxayD6Pvs5CmaEhN1cxV7LF3AuDU0ENP3TFimD
jGSNaY400o/9KC+Z1R7B4fdXfK3bwIsBExqD6oF+Dyqn11c0MzWtV8x/ZEj3sRi9TXZWOoYqAjKn
zGmoKECHoAIDymvhMbnNX0jf39/Grpb9Zd2xPIMVDRIftPqKE8Csv4ajjQGQBGKsnlQyqIVVy2hT
8g3lq0Y0apE8R8eZ52P3xhnYdnw1tenYHJtiid1Y4Q0WXqLojBt9LXmRPa5slkWojI8y97AUhHa1
TuFHuMYiArrWg5zZOUKeRftmx1nqHkbXIjG45L1Y9p3v0CHzHnbVfILBR8xsdeffj/h1XEPj84JC
mIVRY7QMEuJfRywy3g5em/y9swOF3A8waQy5n4Pg1eNcRMeMizbywH5Rq5Q7utMs3zWABOnIvits
D+XCI1+zfUnHugMLf9FNSLoQIvUGUuKkpZtwmG9pENh13KtdfRiFQmF35pHGNvr9kOJXka2AVgzS
GwhrUjxBeK9fnaMaCgio+If4fbHAFDedlqnZb2AhzO5b9/s+Rk/rgHvj7bpvccTKPaTMk8ZBQ9oI
gsdoTfdvjVoY8VmWfZ7shrN9HnQA3njH9YpPdS3bhxgalZmTIPnMTlMxO2bqgPMCw/3D0H49sGGC
REjEy4AjbBWa4gVpr4a2ALLNpR3De4YsF9O/zBpLa5NbN35ZaCGALIZl1NtTHg/7+ajIGOGBrJmS
TThuKouW5lQyYv176PlmTAeweIbVx9yGaDJ08MC4c+LltEc3i7B50cU49oFQQLuFC3YLp/gX1KgR
pgLkO6ZiWXIAOHUqbY8t0ZZxj3+9zM8eCsXn30/Cqz1aIF2ADi2P0wKeUfg1X+3RyG9JFjJN3jmV
j4gOL0LAuC1WJ2pocJHP/OHwj18dR/slE3RwjCmOJShfXktUaT9CbDet+TtjI6wQgKILFhTOfsxP
0k/JmB65J+Dn4Lxi0NNcSMcHpCwIepglP69yeZNnBuk5ENWkQDDAhnQPIN3wKQAI2PjLOuCg+vHY
Gu1hd6lWWQzYK9hF++NoxLo/CMCHe4oMXx4EPxRlDO4kBc64PYkMXM6f1LlJ+Ur5h8HvhwCCBN4W
iizotQYUwjkDCh5ME6C5TPIKHhs21dxT3t9By5HM4ajbOZuKqozjsm+redadhn/HsjWtJmQ75Hpu
FElugQDlDEAGONcvkD/QC89tkh1EPozyawIv3/ygxkzNnz0gcX+fOJg0t0PRw9Q6QTPD4Ak7eZ8C
C5p1y9exyhRV0Q2jc1QeAAqWUd2vi515NQIL2vqqHdwMkUuzCofN4LbZB/jGSNon/amMI5s8ZnIJ
CcDwNbLenqfStxFH/sYbQHcthFqyzmGQ3DYIgLEUJxQ2AUAIUO0+O7kyb0BjKLJu73w2xt2TTWQD
fDNZ4qgOUPKOMHI2iykPZRf73Togmwtk/stBj9Rv17wcKD1HPmrjU0NM0dLjJEaVvA+pawR5X6K4
W9/BI8aWW2KWgcB0yHP7NZ2zbH6/5a4ZRggexqg1b8t1k+LMO+jA4WFKoDSpSjGyuK1zIPS6eI4U
qLmvbQzl1XrAUgn6W2kX78HaSG+iHsDVoNPiAMVkKrMzV6A77qA+IkKcAdqDb2q/tcXAYIKs14gV
c3K7sdFhSUN3Yab2Ld6jvWT0OAzJNOWXtuRdK2+GdBWQAPauWby78Slvug7ezGTssod0mefxcudL
muKEtZIxEJtu2xFsaYrOl6Dskwx1cMtnwECXvjGk7c6+UzhtQLAB9Q0HN3U2/TASC8j5EovDE157
YDdQYtsJWVdZLYEVa3Yv4zzHl+Xlm6TrJH4Ga3iCywEJTvTzZnUZu6s+m8FZXEQrIXlehz6FR+0M
rWOkZJUmbj8XoQfsMJyGpThUPq884BXidZ+2ZdrcBz/5KX/Tc4Lq/5QLRuLpUthQFu4+g/qmKytd
lntWnc9L2oqnvOHw1QAPlQYzRYJGyL5F1NZtek0Yn3N5E3W6i+SbvveAKo9Q+XnTHP8RHbJ4v6Xg
gIXERwoLWKcPFCzoXByGBVKp4UPcAL/WwFJkCSi3KbSuZyiGMbNxYTucIDWQ7/2P4P6RslRal3tO
n7QGo6+nFmxdBles32eMyUXgy2jahTwOKt9DfuKWBg6+0sPBRo8bGIDsvJSzwueml6G2EHBh+nS/
16Q4SwzH1WQbgboYgLHhuURT0sbpX5Fc93kekrIHHEAsmfEoyACRR/IN/HOJimPuOmRatS+ikOu6
K1rYH/EEE6vt09IPthswX6TdRqg5tiRab4s+32+5w5OeQLdjZeEKDD/Sz5ys+wLLZrI/efAm+J4s
IYZaDs5F+CiO2EJ73IPDy+cxxh/jmWd4Ip9hTWjxvRRqxuxRpAkvWZ34ElL5asqhnKXHH6uHb2bH
c/Ke7IMDqfZ9MixWzVz/yHHLdNuVrDGDr/KW0W4mjz+mmrx8/J9JfvkcNNWxuM1jiFLyOhrAAz+L
Lpu6+dwNLGDQOt5WXKuJgSXTRxTgzVhW6cuDGjfAPcBelgB14iUw+QCYJxJQVWT3pbIjZsnFSuIj
8VRGuCsIwrkrK0HDnvQ2KoV0sgZ8QzUA1O8zOE7YQYhrL2Nq4w41Wj2NQ+ajC8Bfe3VOXx7ty/KA
5gvuy2MGTBZfUnRWwF9cs9BinTYRCAMkEkkLUz6s2tBntO830kGOAGVoy/bpfVlImw0Wd4lB7n8l
6maQDajNcobVZZZ2v/WXCSWb3/CPUbIxyY+EpoPoLwHy5Ot0bmga47d9By7A3bzIdifj8Xw7B7Hr
c5Q1A5YPyFq1D352SHbvDXTf+x+M3f4lcU2BL3JASwNfqS3d73+wWdP691Y2sulOQwNp82OrWdSw
C2FCHi3X7GWtdL0pl/z8Y8rB6s64nfVF34sTYMTF+6kTOOddBE0UfY/MrS/cYdJkGbqamobj4mnf
gvcE9z3BBSIBGADIeVG45iMAc2i8cb7ieyLYrC9OAsniGq5YaeQ6XizJSJWqZZlI5SpuGiCDkJ5a
fL4FE4wvSBpTeae0xX8DdNbZp5T6CLpoDdeTvHNgcwEK+LnH1aMWGOBTNvAVVQAP2772wVhnOyLI
gKHKqphbaYujVDhi1XElA1BwgMU4qtaP0A33iDdQcY9CXPww3oBeaOf+ZFuJevdLSAxeg3ox9S2m
48y+7xk4oyVm3UDqxbcn1hajX95Dk9b67AKCgH3oK9zhmCIGAY7AiEQDe/cx2+guDV4Az+Nn0Yo2
B3MNvGpf4i9Ok8IIj9+ObLyPd+m6eJfxY4Hj87qDaYRUndzAyKKbpxjKCpBFyNQtA7yPT2TgfrGo
XWoNvAcvIMsWpRJycDtAFB5fNnA24m9sLyYFjrIcsnSdJgKoH3TZKH2VQu001IsEMJFeg1nZ99OS
+A52pUYUC0IlyzgYgDsDcBjTjFpvnzzbsR0qiG0h4FrqJVgHQNlBYpQfPdIzTq48N7AR35Ws3+0c
EJwj/OSCswxUJ2CswI8r76HrPWV+SqVB6xESZQkUtyhwPyUNi1CS4zDcgcqNJBtGBcXMfmyolO9z
Dr41wuJ7mcl+gdTjjnW0g+QdCK7i+VuxWU8eZyTTQBU2iAOyT4i3WF/ET+g+ce4Tuo8Bsm+C4I/y
ckepJJjoHQso1einTzDjtzp6TlaZybss01OACiUGu0v+huCwXzlg6ZLJtDISTiFSFzLK5ycgkl4s
72ij+6aBQjywdn3wOXIb/bV0ndMwMHBI3qEKhwVBlTWJNyOetsTGyVhZnA5g6tFxYkROiQ4EUABa
rHLVl3Ht8E1w/VXu4eFbDz9G8vIs9QT9aAr9MNtNCPy7S+CHjaGEZgurDtn/vnk7o/ZPQI2GOeP9
dy9CGlGCT0A0s3+QM6AT6ojKfXeBdZJP2MoNskV+ty0hmo6QxuwEAu5q/8mPJfvDnoBuPfiRQR6Q
fdrDKWnqeQ0z+L8onmnxxrZ548fK0wHy+CRsvIwvvR72Xd6QbYcDDRx1+JIgLVsuIebH+k4onFp3
wC33OxfflfXly4XSucSRBgoGD/ulYkO3mS3fBaagfd+Kl4CFRjT7X9ZFtNt2iNQ7CGnmbE6Sg2qU
HnkFISlkD/YFqV48/I7uqoubPY1rkxXXyJ3cb8t+33BkFDhHIAX9rv+f4t2QeYDGYl+TOd9i0VXo
vAD+4tj2crdovEwIcOA96Iki230diYlIf93GTObFH4CvVwU9sBzEB6xgMKvA4v8FK7cL3FbAq+PH
Fq1mcNd506zYDX5EmNUk2XeQfKEB0C9iv/ff19I7jvoTzrpfHowD1F4lmp/i+q9wVgjTR+JNDqjq
JTSincS+r1AHYCf9/lKvAHTsJgppNa4FyAr/zfay/ic7my+EBs0eDf+sESrWcaz1xJPkHq9V3Fd8
mbU7/WC7Hk94hAAK++RHcPz9vfwKIaQUbZPxf9AsWc7QDo7Fv94LdywGfNs3jzszkn3qUrRv0iew
lDk7biNS5z/N878vCNMVgAM0aYwBLu4vf/x58KKdaSQV5Q8v0p1G4MS/zL8blH7s7N8PMHrt1qc7
dkvTHNLkGC+Wfg1krrJPmmGRKLJeIoaH0hZbKUD+mqanNTEFNP0T3+a31kMRe1B22OP5d6MaMVuC
8+gPd/TrSseco5QqShxe0LeD7XttIAwlJT4PTD/Il03lkddhj68WbLY+dYXr8AhAOAXszBJtiXAH
mrT7jYD21HarnUZlf0qhg09xlMO0gw4d0PHj4wAmeXTXBQZ1UO1fnH/TS5j9/SBeP0Y8uIQymoIx
iSK0Jnv9GLNWL+jh5O5aI/bItH1PhCaTDvZtIIVNbv7766UUD3L/X5Zlr8DZHE2E8ICpvftx7K1N
CwUkHRFZR7iT8IbT/+56gPz3PtXYGHAuJv8KBwwC7WhwXY/jZjevIUnen0YuJPbFYPR+YPz+gr/G
H+CzaOuHhYpdCL8kEM1XeCbkZ2s3g86/yAcyi7QGJ52zT9mMDfOnLfjvS+HRgVfNigSVfv461Cke
q2CbrLl4SUVcCnQE6yjWu7T0+6j+twfKn3oE0v3d9v/PX743WfmlReD/lZ+fP//nNQbfuwR+/5Uf
nRyKBD3tC8Da2F0w7SFc/tPJgRR4ZTuCGdqYFADj8V+slB+NAtEBF+8pSHO8GGR/VzXOiv+0QEHb
aBj70VIFmwevfy2j/6abw+sVhL+yR9UI1NDun33Nz/fRFCeGJeSiJCTpK7Ts2i5smZh3P83Jm5fT
9+d+hK+CzO6wLnLorEpcjcL1/mpPbJGZA6xA5AJhOHoHPBACKEuLe+XBLf9h//0KbKONSwrGLYLJ
H8QytkS6Y78/Hcp4Fqg9HeMXAT3c7mk2u1vYmWEd2+j6ZspU96cNj65r+JP/STn2S6KZZxalFOwF
Gnvub574+ZJgdlON9JtfdGFGPyWux+UGdrYGZiEYdFJgDb58ojgj4hO1EKFBYAob/DmDAn1AS7TG
1qlziUeHtQFynr6bL8pxJR0shjN9HhBObnRpyjOUcuXZb3N3VlmIa9SiwxUKJPVWClDAkszL+2jJ
hisQr2gWx2Fy4mHp7pIGMoMDa4b2HDQETF1jAG8vRr2NUd18gz10e2pFMj/lU3NLbeiOPpdDbWE9
uthiJm7RJDsr6rZn9m1srPp7Y9t4vzHfv49p11cD5fKEjlMDpGXK1XYc/AUdOfjiTcfnwlHEdRBM
x6iFFl4uzFwDKBjvIIBEwQcx0WcqG4JOibu5YSb+QgfAMFWyljyDmCUev6BJmLrJNrXCKLe1tqLa
Q4E3F8kJvM38sROk9OKwtnNukG0Gjxr4Y5nGaTA37TD1p3zIofT0HOu8pi06CUAOqIZnO+fTxx7Y
4V89mlg9lNDLtLWnpvzaFwDDKxTNOUyPcRgFfNPdeppdAZ0Z0pT2WbSySGv49OQ9lRDC1/AWjzc5
APfrAL3zUxE2UJ28m2GX2G2L/QajYdL16T3K14d27WjN1z48tKgNjyai80cQP+40rnQ5FS4jaDoH
1uDrrFR7bof2S5jRwqtB4n3dlAXcvNGWtupoMDntwOWtlmr7C60OyFsGwQg6DqLIq8waCXg9HCUH
0fWcoskdqhk0MbrkoINg1x/MkYVO3NC+sV8bky3PIgq9PG7Nlg1HsnTlFabAAKvOvuhF1h4GgbtB
Uoi5c/mVstVDt5dcc7KslRDN+9JAjab5JM9kKvbaWa2Q4fkBkFJCa4DnWZVPy3VP5gQa9KVBsoO+
YJ+RV3F8OP/EuGUHCNwDfHqZfuBexjdZa96kq/dRVaCtKpY2ds8KlR36YyQwZkfu26pyckpnstyC
KtyeF7SIqfFk0+cJrs57yBKRTG3L8qABbNdwST+gcO6ONt0+EDuzu3hr42McNnNH8m07+jLzj8NQ
onFlVLpTUMnbwau/csbH+KKDs8Ul1QK3UfgyZB0s1NxZiLQyC8u7rEIxxX21QZZ8EI0SAGJiG0Qd
pM62m8LLsF7KkqLvSN3C9EUrTiDLehLGA2zDsW2NbzARoz7Y4Ez/LgEk1iyyQrlfOP8uR++2YxmZ
vIGdFUruGq2burRKNc2qcimG4ewdOgl8WEkC8gGZeAzfR+ENPXSShOJkeoNmqYA6FyBRwm/NgxPp
TlNMnWvuMg07HDozzoN/08A3UrBqyrRpr0tOHKymAKHSj/EENyGytYGT9ggOsIyfekAd6Qm+iTT/
mq+wTABdA45+JQKaUMyPQqHzAWSMpREfCZRPj6VT3XmmA8LwqPL0wtFFPuU8kL32j3movM3YFVo4
jLTym/O2SklbntOFwROCrng30bqmF7EiNAd9H6BZVVsZvYvbsekro/dv5zzjjyFY/yWLB/gphmiY
TnCQsctRwn9f2QTmA2FlcjkZOlxBWlgeF2W3oVZoqoXNXvjxWicJvG65y6NTlJnxgF5ecD1M5VIP
hhZrBfwIShbOy0/wHe5dNsnwCFaTw80zEAspr/Pq7cqS6VsCfdwNbqRrTgIwC9wxpUK3WnRRbI8z
iPdLeIbLe5l22WepIBwGH+FA45tcvSVe5PAbA6UdaqgT8LOULOpveDnlE6PL+kaKPgOduKnxsVEt
lBf7C5sjBA+RWexbefjfLPCnnl6/tMr+pacXOikjdfr/p4G/vqLrp6ZeL7/4T8fo7P8AJMgocAkg
9tA8AFD40TUaBS1a5aGWprsIAF+Q1vzTNRqd8lAqoVdNBro+pXurPDzF712jU7T2iigSKxr/D3tn
0ly3DbXp/9J7dpEEx0VveEfNsiYPG5Zsy5xJkOD86/uB5dQXXSdypde9SFKylUteEAQOznnf55CY
QsX+n4JB/yShQaM5UNaEIT5pXwKl0yQCvGypvNmHKMnBJlkPmUpIKmwb24wqFPJG74Q7WfnYhMfA
zdsIAeT62QB+amlz/xGHn3EZc+87pIPVPqHut/GbVV01oJDTTgznFJ78rVOG3gV4NXJntZKI0RLj
os8CpNAOpGN20xnLZdgjVW5y42DhqYsQrrcbTymIdc1q7e22zeoIP5g45G0Yb7jvOUrd5Fhk6ZUn
qu4c/BKI1Db+MK3tzcz76zOOkYM+/UilW0SBF2D5L71zBNbbeCiARSTt98G1pu2QS4VQtcs3naiX
q7hDAzz15nYezW+p4WVRWyqDLGeOSMZc14PbYBmrE/sA8KH+GC5jjgS4yLZr6ezKubvpioW8X1L0
z53di33pV8FGurI7isrj+pWFd2FpAaXVQXhcUKjc+UnaAAm21qMs7BCZL4ruCVLAMenzm460w6ZV
xbpjsbCiwcYN7CAP3iG2EtskI3aYwAhGY1Oq8yLzr6gZxZElqjt819Ouj/0DBbGjJFMcxaVW14SQ
gx2RmFs7Ng+4Cq2Nmy5Pbj8um7HXX0IWGBCxpm1LjpubzjW8XRkMX+FEbcU8V+cow7ML2aFIFva8
a1Z/b2Sl3Ltri7uv8KglkDAlA+cdwzg875fG3FCqkVGGqPFpERmwBXNwd6pBcCHADO9tJwkjY6yW
M7tJ8wc/l+uZsqgPIUcjqTVbEGKVsWzVbDpbpBSY0IPkMA9k8VsISuyS+Rc5S2jlRnC21DEqVBek
zKA6amkgtlMxAOAm0wJtx9gVefvQKO8pmNfL3J7wAYyeszfqjPob9K2DL6vn1c2/5G3vHNDNdJsp
n+qdGebGeWuHL85q5FtcUe6WOfFQqjkiloWH2yUErHmzH5Ji2dhJTESY9JsR5g7p15LqS++etXZu
fVmc1doUnbqYjeLrujjzbsYcv8s5jh3dOqk261oHkVEyFzJwcls/kUjYyNrvnHSZN2bJnxVW9wlB
RYX0ZI63Xq3GjUK0e7CQ8e8aWFx7D/PPPhb5Y2d7yVVtptVeBF8TvBrnM7nCjSs94wH3U6U2g5c6
W7/MMohWRcCO55lRXqTLQWZh92DWc7C1/LC4W+mgs8VNf6X6rtwHeTHhXEm9/Qq7Z+sisdzVMxaO
3jbM28zr1p25FhUokyBFI1zYW3gnedT4uXdGgj7eZBQUj7adnPXuaF/A3Bm2MOLk44BJdz8EsdjC
NPHhD4fT1kV0h2ihwVbq5ubjQkyLKcbyeHPbdd+nkuL9sAK8WYv6nszWchvLwTy3oAGBZQEhnW0m
o0h3iHym7dxXWInLuiAgVsWeWx0ufQMoQ+gZl3A6ygMbKmbXgvophtm8DsqzseWUMlAB3for4ylX
5R79tOQQLcwfMzCW7UzK+xz1hx3lXn9vBtkZ7kIP5IyfRU7n3nkxSIrJFJpaMLfROuEEd5wZA18b
fhv68i5b5tvYGm5LqiEagWEdlsx4qZx12ZcgLbreByPB7yuf2M9bFjQGNebmhFiqQr+yXeJRReiT
AuyC2XMLOSlKgvVewdQ4+iO2EOxCeCWDod+QXF52dtbY265umVI4q67Q7u+Hyn4OW4ERLIPCOFbK
vY+Ro20qP9wNCwgpXrXD7LQvowK67q9LfO12GvJRWtY53HVAJKU97ogGFTK+gi4EYRUcU2HeNKX9
xfPUJUW6/Ey58xOhKrFb5vWbchHe2WBm9UMYjh/LuJu26G9evHSaNiN6oM2UlA9onS58p8chHtjn
WdNV0Fib8qoEy1+b3W2ZxiCgqJki22t/dB0mmyx04shdh+bgYI7cUh7Ld+3Ul5dLiYOEQksQuSIG
gZ5j6hLpl3AJwofFWY5NWVsXq5fj4beXdt8H5bjFWwiMfV0fWuxtt6rwLkmmzCix8JAjzeB9tpJy
3w0uDsXKvZdFlW69vs0ulha3V9dCZBqFgfR0sFGNsL2kVet9Lov5Ewqy4egv/vdmABOREibuB7uf
0OvMxj6pY51SHMObvhxvzQSWPpGqvvHpSrYq3vSuLTdVfNfka7OboI3MbYb5wHNKatjGxyHkZItv
7btA0cpaOAxnASIy1poM53Ice0fW3+w8JR1xwFdV76bAcMHSwB4PSlscslW4+8SfxN4upUB+Lq1D
4ucfJ3wWUFCCh6VXF6pou0gayQ9hgPkp6zLeU0NbI0d61t5tqDhhRzLPwT/ZUQPtJlpZVfeUxJrt
xMlZ1F9LT9X9o4M0E8JKEhhYNY/zhF5CakA3dfCnPkYryasIg4WTV8vsq4KbmJLcBF4htQv9kjV5
hYz92NpNNlobX3p2/CiGCekPGvmlQ++8c1XD6o3rYpWUnqPajt07LE++131GVFav9TmAPeUjhYJS
7rvg90uEOKh5ZLd2HY3DiRn/f5L1j0lWrdH+9+iaJCuK5L8H5ITL/B9/YabtEFyujdKeYpYOogmQ
X8NqfKE07jUtCKjod4iECHh/RdWalouWmkoEDlLhWtos8iuqdjVI1wR2CKEUupUtnP8SVROD/z07
qG8HbTPKZswp3PVvAnxMVUtVDabzkpqrzH+QqomFuZ0mWKyEVX1uL085cpp+rxZRYlxUlLO+zXEp
EX01BJf2XhraOE2xkdIvHpvYxNvL0prOj51Z4avZdLxZq4e9C76HsRnFCI0NTMTAuwQ1Y1A2fTkA
YnRRYkpjekz7AU4BlD/t9HDwpFMfXQfTDQ5CJRAf6HuRa/ESrRWMIN7XoO5ltqFtSozj5G8P8h8y
wydVPZwRFNFshAX845KhOq3qEXdZEPpW9wV90hgCqWZJKwucpYLMI/1ZQm1ysbK6+qHJ7ssDKmpt
5rFJRPB9IBEn8+P7t2S/LTRyS74f0tmHgh76TOp7OsP8twyyn9szEuQu+W6VJtIR6WDkOyfa0v49
fQAgcIYMnlp5BP4mGLBZz7IAXWRKhOEoprXI3kfGkJ+TK1NmulvjZB04D8w8il3frykJ185DqIdS
pwBfvK6Fxa8BFSeRDDJIgTb5Q1b8baKfchuDTKKagoJr0TP0lAgcp8WcGUVZv5gTrsZ7yCJGc0dj
nma9fX/0To6QXEh3HgIW6lIXpfShB/dvg7eQwghpLRB/R35uQ+aRZVwQmtkmb/gs/Ny5mVSjYcSL
55aI6iV16vGORBZa/ffv5G1WXn9lAWFXmBxlOdRS5nx7J5ZIFjOcc+/7qILOu3blkmP07CoDx/o5
6c6VY8P7V9QT43/qAPqKLCYOrjomYUD1wX57RTury0Jmrv2doFdlzotNJjtNzwg8mQtJ0+qvXS4e
nrPd+xc+qUDoK2OisCkh0BeIVc48GfUcwXQxobb7Pk0eGu9jTB3+RwnwqUUGhho3kTdzuMZmddlk
XY0Wzx1TzGG58iWH4apk5YiJMOMq/EB/GR+WRTrWdnlZjEkXLMdhcjAvHd+/6d+mJE0BAhZeCmCm
z5w5uWfDSgwQR774Vg5th+y5XaT2d4zBqpW0//VaTHwSL2RQkHtwuH/7ZFAAAzfNC/UNl+sQrFHu
l1gWYtvImBLvX+q3SeAiwwAwDTDOMkn0nKweVlgENu6y+lu9AOXHI2+EBaY2azHQdDeV1wjQFmOD
++H961q/jyf2Qo9SDNIbckuny1ZsYC2QHM6/ojOw7HUTgnYYQFkEEqnGxhIlevcjr0nhP8NchC+3
bbuuC4kWjdkeHzKkoNjD8ZysPaB2i34IovYwTrnVgrZi+/7d8qRPXhZtkyWZxYMPkVNap1OWRgiy
q4au+ZoGqA890IlLv96Sfup4PutCmnw8hIp81DWK8Yz5oWoc26TwOeiwWIaFkyzfeJZV/sODks0n
ZLFTICIcLYe+Qa8LMGhVVhd3pkr+SSUhhnvOMH7BQx9L3K7iJ2ecbZhWSyNPJK1ivUQbCvT3srUX
3CofwB308+d10SFERJuzmLGwc5pEtZG5ZloAajuty4xt0ynTFUYnr168abBIziBbU+stEzp0P9UZ
DXCeOmxc3KMl87CG4gI25BOEAZnXu8GbMX+uvfDHh/GnB0rl/AmiYXhIDEmaeg3PzE5ndGUQ8tKM
rEIOh4VFhXKPtkw2Zp6DOVmgEsAeVRMCO5jBVsYxKMqQf1XewR3ntP/Qw+tgM1toRMQSrFAlYaXK
k5BL/yV8FFhaoO8ni/SuBbit9nNLBwvtMh/b7Kp06gDDvqXm+gIzzDKcD3DJmEszDDSGLhszrGTB
iAUS72nc6z0TrRR9oY4yoPZobxqnlsg5f30BN6c/DvpiHw1yvjXpysGAumbN9KMVll4wf+lqOeJo
q3KGe7DKN+TZ8u6vzyCdY3Q7kcUw+DZMuQYeiEhXlzEYRKYtTLNMWYgX0fCdcJrqUXWKYmLk3EAO
/MI09WlxXpfdgEvGStH3VDth+ERti4w1B1kufsvXY+nS06UhSZn/EOhYmTR5TILlru4534AOEVSR
vQg+nM07NcIRZtYkyIR5ZmI2+UB0HVbs7/ukLwJxbjhztnyjVd/IGDbzmHN98ie0WLgPSmQ0+Xb1
h6CczmIKelohu9Y6dsutWfB3i0e0yJfIQ+khk0fYXuOlAEnJHfv2yCqw61bx08Ztx3r+dqJ1+GoU
eVqkhqEaHT6lWRqtdx9oHsBPRtKTIkDr2vTc0sK35w+nIdf34oQpsoUNOktewSVokb1tBWphiooI
ALi9vMoCHbfRoaTIrpXmA3zKBocfNqFYtOYmd0I9xu1YMYIDDfMYzjXw9ZwrCQGdY97PGIMgUHl6
iurQenyQQc2/W1JavMB+3rM2EDquRBnohnnPl25Z9eKRFgRieSu0GTDFssSHdmiDeBKuIm4E1iIt
MT74FPAYBRrSSbUcx9lUeXWl+T98YNupjvujbMuJeTMLjsegHIoQmfNxDkogJtvcfKCFRRaOW4uO
jnplSss0X/eeST0SVp4U+75YEseEu7aWKfQZU6637rJoS3WgEIWQqKyoCiK5/um/9Fx3LLoopSLW
mhuyQyK7wQiVxRBZ8kE/4TqDIkD6m3d5NM4yZepGMHPX9o3azKVSxgS4T/ncY2yQuv/W0p6qcZ9r
hZ0C/iwojaS5D6lyOeA1VRPOASXYDG/kjoWY5WbXiyTH5ZDIoQnDvwTB0AH69EjmcNC9IoOCZdb7
tk6ugQqVxXbhO4OdLFbKU106p2lyWTTpYPnX/YxsgcmTgfxmJvbTgnUVt5melybOcuZQLDLwgBfN
2qz8XWuPA4rv1QUE/qTamlHaVgXPo45m07CG9hochs2Sm9ftwFOqLQfkO+a2auKzwtbUqyCZRW2C
NzNcA+Pe7OXEb3KE0R7dvov1ulSYo1YT9LmOCBHoJSxP0pk9xq9PgZBdj4wi74Jl94oJNbadWJoz
nr72TAdImp1jUKqVG8dsi99v42Dy4f5ZLtmOxkX67PKARugFRzeeUm+yfT9oX/DsuVljsCl3C+vD
EqSGczObC/Ys0HqV6xxlS5e2dBc0XUODzAqd+xohMyyWb1XQchr5dQ5h1deDg+JQNNj/EVO09DVJ
80kYZ3hW146MXUD3sTae6njngEZu73/5exs2/2U3LpPPHfv5ZDBKDTZGXux8WAmnj0E26BH8Na2r
bNJ/tzjQOmzalsw6cMYbrZd7BSVmfbIMZqXYCR9B9BQR9SYm76dBLaLfOEGMpDPChOjLaztj2d2q
EC6KQbLQWpDE11PZ3ZvVXD688Vp6tRyLvdeMg/z2u+EShHHWfkHV4K37f/NawuUhyQ5crKfmKtxJ
1tGffZcl2yogz558Ucsz+oPv0vEXkvKR7Iyl//zGfZm3TjEbUVjaS4yh8d9NmCE+C5O8vL1SdH61
Ynp9cTWZpiX3f7djJjk1bjY+r/fPFdVtSiW/mzJhnfmaBevbaO7fsWYiq7fIKfdk5TK69WGIvX21
aQKZ6fLmYEp/ke3ud7emYzhqfaJUBSr9jWezhHDbyQNksGSdI3Mk27b9fzJw5q4Yhs3gy8anx6By
e/PwH2ycTVAMdrO1XBxmUPpEL4zkGvs/cOzbX9G3uZTgCe6mpGrg1E/kBtmWZCVoxPc4La6UzlbG
UwdrrzHNhBjlFaehYnPihcFQoGNNtJ3IKQ4aX6C3lZCFhJe7DXT42LGB8zqkIE9ZGirX1H68zFhi
3YiTXHNS6i8mp+BibRPt1XfTdmTrQdKjHYJ97Sb2elh8n8/cDy4csTWCNK1PDn5urdzt8kr9GNoq
8z65tcLIR53U8IuQpG1PrkEOrcsy6SpFZB8UaAfsAy2riYInk9jNwGs9SdayPMj0phEbE52KtnhM
XXMHRdRbxRHnD7iOY03VmTWlGiqTL0pcEpBvghRPT9Ozoipt9ugJiSGhybSEPQMEdk3vnFR6Z+60
S1Kfaw/+SuH2HvaDZsoACJv5MO1BZ5lRtE7h/hX2SFaUwvE1IIayWMgd1bFUVvccdjTqyA6vfBQb
O7T3dcK40ew9O/fry6TJR7bFXkodS9XS1yFLGvaajNJj2OutH4OhFoq8QLfhiUXsh+QNUCPFM2Mb
mp3L8LOGa4sHCWnSPR6wFnapXzuYQ8PWEd2iqTMWXjjpu7cETS4NWq46edhQmAGl+6Ok7SaBa8C+
wh3gjoKWefxrJNaW+lw0SLESkfp1yic2aHGAWxdWvQSQOw18EdkmM4kD7txqjt1PJQS0gv4Y+jGy
YVrWE8e/oX8I2njmG4u81iwEuHg+3LU6KcYpvV1Becbh57HwXSDMUP7orXvmEI6ODytaYr6VtUqd
fKIoMmbpmaTFK59l9ggBJ1gkiz4TB8B5vU8V+Tpr3mQTbNB+6xQ2aISErh5sl2Mju849mjJRY3C7
9ilJ9ksv9k3uZ1kd/R4I0WlWwFgQZFIWdfQrQvcUnfCiiskvxCM8r+fcKjkaZy0qOPDRMe5d+9Da
PvTuLcYRvbsCmk/YNLWZkZ+EkESBngATqbnaej7SVSgnsjYZgfxHvPo1P/Dn+reJSqCgTWXgs11a
KfcF6iH1dWiIRibRwbyQ+m5fX4+C+gk3O0wND7VTGI8qGrqIMfkyBlOCMtMFoO3zVrfMhXKTLcQE
+d7pHD13y9oO66tqspKRjsYYvi3ofH2FvH9bUsTn2Q4UtblWvXZ8BfNnyzTaMuvQOhwbb7xL/DDr
nscOl1sVqYLmDSwuy+TQL2Ky+oIOGq7NPKuAAjGyuXQ5sZngx3kgygkJLzl48pwBTa1QhSab8xPq
4gUAxoyRoHgeU2tmUOLXyEcl5kisoZqg49vSGbggMNCdt1ivgrUOCQzmJDE5fdVJK/gp4cxCmcig
m8M3zZVZb01jNM2NSGXKcQTCNcapY+BJMTx4aylwMRuTxfgj4dKHbt8DzEhKZLb0IR8gmA7kE9kw
P2IV6zJ5X5HQbaiuGSvF7m50kW7hvmiQyRGEsAasVsuZ96z1ZT0pfX5gOnkulye1F696qZSsyd5R
+u6MXg7IKVP/aNGOgqMKDtHl2+urV4+4NenaYVQh3WVQqmBVp4hPFxEmBv1IuE0jFouekr4ZTPWN
6cxz3TIgqz5xu/TrYiAnYOG84ohhE3nloYYkeF2mPDmAoJmHD2hpVnqIDDQMOQZoVVXHxmY40BnE
DMjV33tl0fAxIXVM1qq8rXUkatc2q/hmej01zkWCquWszUeLRYqAf/DA+U6szjsIiPoU+HqwKONV
33SD53JJNrxlC3KwPqC6de5AomSic0jSoJMprWseaWYN+taHemYnRHAwxH2/M+bawSwpSY7wi+vC
jMKUrResnsdopHRAVhkFO+DTaqUykApoH6KZ9Ql9eV05wlnpQLeyCj0r388a/UPOCEU8vZ4o6Ph0
Dj1JGQazJuWF5fR1jnt9zhxTo0zdrYGts8TOPHR83z9c8jSrRpoKMqFLYykHXwqB09vM4UJrngAI
RP/VxS3KCv86NcrA0LnK97/d75fSVgCbTmQahoNQ/u2lKKvLdSQ78RUOvF6fGs8RI0EhizVr1/vX
+pkN/HuuGuwJiVfhgqkSyGxP05TKtCiZor7+Ootq4CADbdFmJrq9k/Iapl2lHaormOPieagdF2X1
AMEwKDeytzl3k4XQlY2QI69ee15X5l+1jxqvuw6RfIqr2SVS3omf3r/934YKXg5q+xDtG8dx29R/
/7cqw9zFVZ8Aa3ymIQXcKVQUnT4WsrlyhHr/Ur/NOUG+O6QURCUIftZp6pgwKgM85MnnMA3EsJBa
D/LpCZicfkW8OJn+OOVOSyhYCCxft+TjmngTT90SHeb0IKFW8Aw/Qq9R/czLdjuAFWCDsEO9Z8Uh
EBaCiYWfX8CAmN0Nq13lnr3/3U+Hmaqpi5tOV1V53X7DTk11P8NlT8QXchKcm5cUG/i3ADk9K+D7
VzodZfRXJt9WYKjEOSVOk9cFgSHgK7RQA83ciqtelvponuWOYJNPbR01vn/Bt949CjQY30g7U+SF
P0XQdDKD+jxYWUyW7kuHg5wZRBscvcyxKGpOXty1oB2gzSZLGm78wk3ZGd+/gZ8kyr+/gYRamgiI
EtRH8emK05XFSdLSkn79pU2BUNQ7all0jSfrkYY5XHIdtoxdqkNjz3H0+v0rKW64vU55VR6khPRs
eh2cXyhJUv8Lb3EDEonTwvoKW8Lr3wQgpkWPsjnKrAK7mMbz6s1yXIZmbJAKm7z4kWB1Ihbp/YHk
EWr/ecoI30jR7XD0ZnZ/llFaDugnQuMwLqNQqbNYGJ3tc4pBXa63c2TKxDZ4jfUWL2UneXT+a4Je
EdqzatJ6TAdNOaBOvb3alg6W4xwuLlkbhXuD9FiSo7s4t0cAWCRZ6oK07PvD/9uE8x1cB7rDbmj/
A1Ft4GSRGua6fG4AWBCzJvCoOHCEa68jgF8p6/cvqdfvNw+cpRZaPTUaiK2IRU4qQ9ScFsATwfQ5
THCLid2QhV5xhRzYLoxrU/0kYqGNHThEzRa4ApKwZaXv5v3bOP3mGBMdZFkoinmjKbyfbKK119YT
zzL9XDSkP8+zquurR7uYaNZgq/4PFunTFQRpMuYoMkWeAIPtuCeT3LPMJEulUl9GDQl4culez7TI
c6kjq/e/l33ySmtIno+W3gS/yr6A3fPtppBMM5TLerQfa9WbAapeywMNl5BG5aSb5RO7Q0TBu+I/
Pgkb5uXsivCJw5qL9EuS1iUFw5FH1+8l7caIQ63V0YF6lnBCoXspb0Xa5JoM58wQVzw4y17DSzgG
nk4TY3bgt0fDEnw5g9aYzjFJDF0pssZKr9ccCIq5PQPLnS3lvm7MxHmVEP1re9mT8WYMcGMLSBFU
IDGgno6BS1/LkGYf8+NQQTdC4dtQqsDSMDXk6d4fb3Eyn/UzZfHyEFyAIGYdPZnPUyPJqVpO/BA4
zc9rDUhIr4ux1aH+wFLPEvRaey9fqXE1EjYm96+funHQGQJjAuj0yXV8nc/kLKgRg3YFkng6Mwpc
8+ul4lWllVImq2I6LGLgwLSjby3H4wwHOMeSX4U/qkW6iGSUuc27swbmyt+NTaUfOPpdrmL8rMT7
r6mJ0SIDCpBJE58pP74SevyRhb/Z9l2mE8u/Smi8kczdnJoH+14ck+UQ0WJVEymQ94c0ePv48PAC
LsaLiWAJWAZa/5Mp3PINMJnR15pOHf4nTPsuBHvKo0evCKRDjj+lKYczh/T1gI2xlU5cHyu7KJ9G
kEh0IaB/BUXTBOEqjh/QfZBuHmPOr+q2nNWYbtJgxMYU5h8qSm3fRukoGUGKSpcNtRzvZnTj5iI1
M3XFjpSunNbTsdgaKhcfkfrK8RwpZg4ADxeTg7jSLZ6M1eg5HJQ4fzYQgW8ddqVi75SGuPKXbqSJ
zNLuqImXT6kqnfOytKkS5LKHytYUEyW83iq/oANwLxYaHmS0NGlNC5xN5z/Y7M/PMm0sl84RXkoK
I1HqQJ+U+mHyxfCUCQFlOzANp4bU7crPxRCq76Uhu3vPUYqwKB6O+TzQMZMihcT7RXF5g9knMyJY
rCPCxGbXT7QUi4I0zz8OcCXImmMG2PZT1zysdFLYEn7qriK4YwHomB+cfjG/AlpQXyx/dR5TiByb
FBTlReGrbAdBP7t4f0b8NiEIv7Q6jUhFd2s+DdMHV4UN3szqe1vT1hfBpqRtciVoo/SH1fPnJ/3P
7sTU4zwFdZVwCGDt772ZZ7sqbIj86XdraphKwmYVjZDVWhnWytK/q21UpZmKDeyToK3kVowSYTS6
T287lz1qKDRs3k3ndeF5TdO2R7YhRfgwlP1TVbGn231dycjuLeeDOeb1j2oQwWVN1vIDqlr7Y5hz
fItofW1KAEDJjahCHi/4aY+kRkGJyppC8k1duHzPG3T0OeyEvZW45jO4eLFZOVf9pxDh54j8HH3C
NO2vP5UyNaTefNy59Xfelfk2tOFf7ryy6XNeGdN7fP9Bv11MXy/mI1LUIRbx82k0GK8OYXUX1t89
06/QZ83mA7Y1W0VVVVyNjhg4eydN9YHyLJaw9699IsLj4joMIAxiAkAst09DAsvw1eygvP3uDHqW
pZlID6LJy+O8zs/A1OjAAEV1O9gJYKC2M7wjFjpMxe/fhqtXtzdT0NdiTa0HsRCOweh8u4FbBVxo
l4Tx92SA/Eg6rStobIBNfquoksCvc+BG+1U/04fKkBVkzaY6NuStrkbp0QMG37Bxs1qJcxS0VKQ+
gTuvojMR3VYK4ypbav9yodFJTZOjB3Kg5Q2MRbxMHoWxZbNCor2agO7HKIVD/46wcWz2dMX4sXh5
di18mR0KMsXHLGnkTeX2Zb9tYjV8Xcp0eAS4Vnwwag0k8WZr2gsU23QX6bLkYSrDNN+krckXSGe6
PkOsowTg520OyZI98R4iSHCZpYvz0dI4IrCodMn4w/utx+50bGnfzXHf4zTrazvb30/MAylhnrtP
C1u68l3T8CV/kplYMEK2tXltTdqQ+f7jtN4KX5lVPscsVLfokaBvII17e0l4RGUHGTl/yWXunJM2
w+sfYxq4IFGZ7ylE9Kz0btJ9h5BTPmXJ3F9mWWh+oCmx2P/hXv5hahGJoulFkmX7v2WOhA3wFNhs
8QI/x8T7Q6PEr+gIFsCidf1C1O5/X9Wge+MZX3Fw0bho8Ub5JzbBPw0JPj0CM4E2EirEyZCgxVGV
Wv3yJcbCP2w9GsreeisIuMuspN+WudKPGQbbsF+8NN7JMJ4/p8CX5TFVq/XwhzH5hymBQY/sJZMT
YdypJnSthmlsaGvxkvimd996lrqzSwM/C6nDC7aY4Xoo2/5cwg0/K2dhXfW1z56A/W++zegyh+S1
Bi+YGYP4gTa7daOgzYr79+/yJxDm7cTlkMDiC/UHALp1KuPsJjT8cOHrl2SmNETGpYm/NN1Kl0BQ
bm4ELKcgN1U1cRn1LlnebZ56LuOVZFsyXGG4oVSN96JrsEbTqXrUSXuKH7Wh0qvCy9SxFWK+9oY0
OUtcP3HwI4U20L3FssGCSbMaos4Kmg0mXFceDCb0XpPMrwBCjPzC5BuXPx/jMk8EIjktkvfJRNy1
aSy89RUFes4CosLhXbYlXZTHKaf6Dhr4CSLusiOKVPe9PddnaVUKWn36AARZQyj0bTzytbcizGqK
5Ug8ZxjAVAR7rywTzF2+vJpkqBSt2qWHIjqgwdoZsiK8LKAx7Y+09c4+ASPofziZjbdBjTnm5vef
jvXbtgXiC/k8rziaaQ6VJxN6rOg1FLbO8ELWu00e2d1czJM2PYQHZY7XtgfTO5rUSqf0oHObH+lK
1+hojW05HYTfqCc3LJNL05+KR7vDlbMZ2AX2XY6dzFwTzF5OC7X39a7/v8/iYZEv/+d//buNmcQD
ycZ/N1pcv3ztTq0W5B/1//SXhdn934QJwK40Z8V0Ecv/5bVAXoqF2QXspM+CJJfJO/zlYBY4mFn2
WFtB2aD5ZSX6y8Fs/hdvBXP4zbbmmhx4UbQTryKB9tCdn2xrusREv6N0vBRgAMb0ai062/aA+Dtt
vtSXo58R+sM8GWNQz4MRtBFN5KYHF0X4mVr7+L6s6LmDY0zYV52VezcUabzLGeIhnAfOEhsNiR6p
13fGHmzh8MlRVXXdBX6bb0ebJoqQF7Jrew7ok+d2dMXWfj/6oKY0Dl5ccd1DlqU5u9nuzTGoaO1s
1rcQqoe7EG0tXsElKZ6AAEznjtFhJZg7r/4E3yR+GszUoLV40IR3ZRpUd53dU/st8MEG1nwggZzc
enReuAPC1t3NiYj3IuT217ifd8Yk+vNChiunHfq6j9RwcYo6voqyoi0fgNHNz75ftcdMNfBqHPT6
t21LgzBCsvRjWxUDtdQG4ghIfnsfpr517wN4QUfr5bsRJV4SGZhAL7tksi+DVgHez/okIlGPJcMZ
hb0xhVwf6DFWbKhOfi3muVOR7r12pF6YXWLexnJVS1d9od3UhIWNZ/gIy6C6DqYx3dMFbz2n2Yll
070UEROEFR/TZREEEQzq7NYOVX40yuRmKnLwLmjPtmvqIgf1wvBoTs10Oaf1cFkbVnadWpUXRJQV
l3uyb8O+oMq56b3Cvgm6WR0Xu62v/NacLh1VL0cQTuKZpHNzThOpHrCyXc6bqjCKXW1L2oZ2qR2c
VdIZaOfdmnuoPwYahbL+YPSmuIe73n8WoV3+WGxlPiBmy7ZeMdc36CoMGKHIGV2zZxdK5LIBmxfe
kg6sPhEljnsrkFAcextqLzrhw2S6xs4Q3fyd1iTqxuplcwkIfkY/CTUxypk4CYf8MPwm0OV1m7az
6GNn4J0jq1Wmxc7x6vQDLmCTXqfAavH2VWtUmUBmAsXJnujkebTH4KJGA3CgU4C8dtAa0E/XBGth
rxxrVUI/XYu4fzcaYX4pSYUdy0QGR3P0ype8TvJbk/5BzKlkvSncXMood2PjW9AI3IJxogh128kr
6crnu8NFjQKZ9StNz7MCXC69NNGbGSVJHKsyP9J1d76kra+JbEYNV+h7iYDpgD5+6GCkfG5LOnSS
2ZHzhXSJqUOncG+C1om6QCaHcfTrW/bK/s6mVrCjoXnP/jPiNWZO1j7GUGB7cElml4irZ/9RU22Q
CQ+8+EzkeXxmh1Z3hh2UblRBazkr/claDhkeZaYnlhF5u9TleqQIjjpmqNwdpw/zyof8OB2GUcqN
DzN316VLewPRM7npUsfeeq0nvpRZGRYR7/b8UcXQRznODMs9hWKR0J8Q7/lK18qj68XV+bDSdCyq
DH+KN6PRuuOejprmTR6Tvd6APC+qa6MIkiffqjGP/l/2zmy5TiVb169SL8AK+ibixInYMHtJU7Yk
S5ZvCLkRPSQJJM3Tnw/ZPmXLVfZedV0Xq1atsGQmzCRzjH/8jec2seBwbGN2kkwsGyxAPpew7P1w
cKvpylo8kvnIy8yKDUQI7T5RXUc4JNKFOCq1ZCKy1MibaIFJae6mqV2qUOCi8NYsdeNBdnGNA44w
pWh3pds4+nQFRuFPGV9cgruAuaMoTTCQTcbZRUY56Rz3t3HHDNh9l3iV6G96Kx3UoYHwkdWnRaDX
X6Lez6tJbGwF3Hwr8ynxP9lJwaw8Sr1SH513FaV362194WjFThuGPv88I1Exij3TOSnRCP5Xb5n1
85/qAA5u63d1wNVT1z19SofuC6kfP+ou8R9Zf/NbMeCiu1xnGYYHWomKJ+D0/eZn4ll/wWuzHMQ2
DuMpZ1VFfq8GzL+QylpYpaH/YK6+zje/VwPGX1QJa7cF0gUMhQvK//0/P2Hf3av//p3rHMJL9AIg
Wgbj+1UD+nP/CdPc1QqhCfis5TP+QMFe83HbzXz9T/Kin0cqKzkApSn2kmDa7qpqe3WlEt29vUwG
V4LGyS4rPoiacn2M0yH64Xt487Xv+dM9cQ0YEPTWCLvXT/LD4DvpNQxORSEO/VgMUTzo152qAKTI
x/nbF0K/x4gMhJ/beo0XKK808AVZBI4kxXNRFs8cvM85//5PLuNArngZV7z+jnpsv7uUtAEI67gw
0UTiwZy6OGVM2X/w6FirQADrSMqH1/Hq0dHKMafgjlRckUuuD+t0xPQv5R+Vh+vf9M+W9WU5+Mzv
QYhw5wG1fVWUeqrytR4h+gHDAo7fYb6Zk2llSd8LRbrs75/gzx3Yt4sRsrjG+FHfvJ7CaIRy8m42
4hBQTGwQ+SCIgR6I9WD2pPuYh2RYLhNOxYT29xf+F4veh4HCiAygx8U9/ufniVp/MEsM9qCsZ83t
IFsUKIHGSADlRfj7S60P7JcH6qyiStAZnbf650stQ44tIZmiB21o5aEaBGolU49vf3+Vf3lDP1xl
xbN+eLegAdkKQJCrBJNzYcrpXlVjfarlf/bofrjSq0c3YgbRqJorERkwb2j2n5Y1a+x/8Xrpv94U
9qM+LRyo8orvv1r1TVw5BOeI6iAUvGihK7rpGUXbm8Wu5i1acoacgSTSjIkU6Dqzr7y0gi0Cofqk
WkxIsR/yJub/uFRKrB0/eWlWRR5lyZGezNgNXvE8AzMdk8VQV8Lr4pBIks4NzaBpqeD4kTmNq63O
gDnC2g2TlKmt3s4yMB8Kz2yOTpzHH1Sl5s0I+nuIvYVUwbnG6TJnPRfe5AJ2zAPYYbH6zqg2sY99
T0bygJx525tefdtr4It6sIyfXiwyjdUEk6aHq+T4rY0+yAcFhg99frZL/SNONlqUdXwejTHqUxVz
04Xqxa5BtHMN95r5H5bfLkL6GD83YyiDCV+hPti7Mc6arR5PBMEN/kaD3BBhgQ1RClprWOVeH3l9
DX3EY3NJExzjMJoZIkiIsJNJikV9iI73xPAp2+dIAS8MnZR4nxKJ+qZCFkLezUOSKudiSrAwSvym
vGf4gatiZ4nH1q3MB1h6KeXfaIhHUdnDwmdSQF+wrLGmsyAsYq3o2kzScFov77sRy0hfw+tTQ+r6
IebRXKR5K67dIX/WDb5TFF3mQ+Vnz1M3xre9uzTHcd0a065rLlA3NMVOljpeMcyNyvRNnrnTTT5l
NuM47hYTDiI8EgKRKQNAkEtzwFAPo0qL/PkkOyeWCK5z0kaeXS0wzkaT8xCHktGBqY20cy/LvuwS
4GE99i9Tl0dWZDyEeAAzX7A3gmkrkjt/QaobJii2PgQQHMOKxC0MXNK82pSE9y1Rs0i3JCjG1MWV
QU0ebABQFTHLQgu2psEYOqrxmIZIr9fyUmuy5cHHr+tuoq5+Nr20OXGPkF97dk6K6JYMNCO4bzDu
vbPqhvXjSN2Bzm4j0QoZTDEaGKYquJQTs+CA2RDoYzwVWCeYAt9X7L7wGs3dABUTribC1hd8GWyO
uIXUpH1vCYWxYTmKFC2Flqg9ubX5U4AnxC6oeY9cj+lTiLas3HeEs9yMMlDvF7yM9miK+nI3wrnJ
cDu3nIUWAh/6UEKcoWMhTe/jEojus7nwbtlEgRtwj53unfJ68ZjktnOBZoU9FItAJ5SDZp1cnbnl
Sg7VIqPgm4DrVHxoyVc6TTG0JLpkEkBljutgGlzGNMgnPgiuiAkuvtrctSPWNW56Tgo6xSFZaawa
39BgcfQNFrsaALa/IUgqviUGhuFqKqb0C8mzzqEuXAXOnuKOaRvDe1R4am9VeFCGAZFH22X069M6
gOliWt6WFjvqjHIfyOQLEgBvk3bTLd3LoW/UR2hb2akCU9kOsXAvOAq9t+nAS2nUfCxAEnWleolE
quA9t4k3D03hFQ++IZYLXAJ2FaA8qspJ9FE1ko8ITJRn6HdLFjW74vQmLcW8qYc8uLYoKnct/rpb
PCRJ61KCBMYOUHeR7G7V2CtMtzh3hc19m1X+hMTCv/YZnD8xhPffWqo3zngxGXe5HVunaVgpUWyo
H8gXKzHzmpuNQiyMNQ3shhDVF14/NWaWnSZLHDw69pzULvy3hitJqtDLJweAfCMxNojclGkqCi04
xFLCEvTWaRJ6GlTMTSEvjXFgJ3uptIZAtvsScJvuMGcTM1cXUwgN4OQNaZedT4KkYYyfUqc+0qjW
4eoTxgomj0tm5bUl+maXjpbPl1CJ625NscA8qrmA0cZiIrh2yKAA21GBxgJhNoZdsFKM7cuuO6bZ
I6pXAy8Kdiu1rhFHX4xzgU74nDtTslNzmrPHUUmEmtY75zxxdh0mupFqpBk51sKO2DckyENQfZdN
PKHFw+5p0j2c7LRujAa+4TwsdQmxi9PgjmY1jnyyvk/xMlRvu4G9R0vYPYgr2taFqnjmQTMgqMCA
I8Ev/mzFpv6RuKD+QpESFBXNcO0XCOg7V1d7comCPfHG2hVEkWsLVtx7Lc+76xlx9VWcLw+Zbo0P
fjGDes8N+MoqG12CbNnWaVtdC6S5WHc+eq2sNsxanxscGiK7z97xPt9LpScH5MvaNiUeJAJYEiSk
d2bJsYjJnWt/1JxmCBF62SdkpvZRI5Xuvq3ZebF2CO71yjfuMuRjdPd8peLrJsswXuwWvoMdvdeI
9mEiCM6360gRFz5AInFsuYd6GJJILDBmRo7DDIxJA5HvNHktSyQPqshI9OJIuqoehL7AYqkuZCU3
s2oX4n2FlVXgA22vh048tiAKlfmuq8zqNMKxOzVez2y/8Yf2ZJXdsBmMajbLDdPXxnMvZuLfq4XD
p5TsfxUwyE1rjtm40QsYV3s7U1V6GlGSqimEiqB8aO14TYexO2DoEVGLy8ENicTynsl4S/3Qh7n4
RTguwGSWeMfJ94QRjXhqo0xp0Tm1HTprnoGHiyxZSX3/pnZBaGRuD9j/MnPKtz3WCfZmsQb4W+w9
3QeUowXxyVN5O+YWSeqCJC0qBNznMvLRZoV2PC82mdA/2v5AmFOeYxSLlIMJb4psl/eLjUO9dWAj
XaFqXX0DvWrirDbnPe+pCX8/x+RyKP3+YLZDv53a+KlInQK+pllsTb2BN+O1xvuKkdF54IzG7DWR
+qa2TcQWQWktZ17X5FNSegbONEanMRWfsK9isHfMJgB1/OEq9jfbZfuGgjpEdEt4j492UBJ8zw0f
imEkOMufnT8m86517U91PIQ0en+CMxzGAYb9qsJGq53YAEXloeUA3bjmqK76ZGAe60vqBDJXs/Ns
adA+zIW6oghkc8EL71z0VpVkoRH8ySLmZ8YgvdP6eUAIDMx+1mb3daOWQGgg5KUkWdsAcZ8vZMGe
OnrZU10ON8R8Gbvftxi/dIYMw3VaQxuXGA+c49W4rLOVU2F8UR4UePt1HQ84c2I3cKjrtLlAxvAn
QtkrY5iXO2R66gREYDBztl5zWGpJgWO7RcmG0o7Ej9Ts81lHRvoml9VTrzXBtuhS6kHHH9+8HDtj
sxjuPjVHY5eizIpItXOeUGcjIeo413//PKxf2hMeiAM/wGE0pIMkvWpPxIQa2rcHdGpVZZ8G1VXP
jdXyTo392OlVmNgU22SE8SKludGfgZ5pZvFduhYGhXbGTVDK1CffbP3NbNJ5doTXE/s2D86FbWbB
Zc0w8bJwAT97nCuQxAyxc0hidmULa7xma3tVfGvhiP4EYWlRYcD/7H3N8N4i2OQAjnEBudezLP/w
cirWtR74SGMKpsO/fxbGzxyFr98Vk3hAWpIdAuDUn/vPZBjjnNOrOPRuTr2tdU3YT3kSjZb9vs08
7aBRNiIuJFrVkQE5QrL/A+Pplz47IMfAhxq/UjZYpq8+QT+7I/RtIzsE9Nt7R0tQTtvjn7aBXxAL
rgJQAU8VDrbHUP/n+0TIoLCxaLKDa1M8uwkbVy2wfcRLlT7DJcQknHOahxQd//vfP2Pz12e8Grqt
+M8aEmG/bocJrrOVLMf0YHdjEh9KuwkuX1y8q4HSGB2LM18HmhPc1/Z8T1pd+6wJB9fcWTlJhJY0
zdb9FqJai3zM2iZoTne2XcgD9XdwmTd197lF59sftbijcX359P+dW/8Br6Yn5nv892NrdizqrE/9
P5rnfxB4OVQfMyYB/3Th/vr730Brz/0rwEVmRUXAapFasSV9B629v8CyORBgj3+Dn7+D1pb/VxCs
/mkgekjBPJdF+w205o/WzRXbOR85AdPlvwVaG6/PSI4kYHHsYUzOJBjWr7Cu2agLWCyTfsBVJaqS
Z8Ixrqc5PuY+4bcjdN9MP+EzD3QzvDcKoqSs7g+IYvD6lFo/AogiISrcM7OvV9tAA+ojfD/RD42c
9fPg32ZGkOEQCFnYZFTK2E4vQ7uMr4RI8j3YMTah5iNTnWhJNzA6iRFZMH1u/F3P9Et4xrlN3Zgi
SK3GRxtNJTRV4pM9VfwQfvw1k8viQ97RvPF/Z9smKmN+1xF3m1XkWGjb2QkOdtMz4UwwWm11Vc/h
AnQyhJrsLIsScYhmq76ffUa0rAbS4X0skhhtm9YF+6qHkmh5a/fcgF/6TAC0K0owHBR6q9t2xaWt
DW/jchHbIqGw1oL+rRs8Gpa27RLvacFXZVvlBmbAZOG6HogEKctpuh2acqOmKqKpvcH39S5vR8lp
SnphL2jmTH2flcObpPMucqP+uAC29HkRte5Y7hHH+hxxhDtYdf2pmmx9X2CAFc76+Km2k03iDt1l
vVoVl5TMwu242LLLCus6qTgR/rut/G9c/ZkF8O7/+23lf2QG+++nneTrr3zbSRgp4dnPqwJpfyXF
rFFD33YSwyD3idAnpieoRnHz5y3/Nv6yPMgw/Bb2K2w1/Amf4ftOgvGouVZqHhJQZGn+35l+MW/4
udqmDlmlN5R+ps7n+SUwr2q9rpsKdyQ7WmBPg1plxBIBFxTHbfSLRijfrKBRe/0y7AuzIszvoQeB
NxBXiKq7Myu7p6tblarmtqSKEmMeeYrpMxsC9iwExoAe1uiIIzFOdr2zrZHKi/CU+ZBr44haGPmC
WamjHNAxqS5ceoysxVVdznkNbpKhUMC5v74EAp5OsPSUfgRfnK9mO+ZtsloBkdzF1bxR+7FR3ppp
T+48TIPLfLWDqCD3G6GDkfgdwCERGVlKGEmIpxJlBKzJYDuivRmJ7ljoYt0S5HIplPOkCxMiHHIA
dZXpBLFvzXQl66JHAR8MMMIv9/UE8oa1RwlyFTTZ0a2S1jsHKOJhmcw68IOmNfydYu73vSwA87TV
DiCt7OIgEEns8kV6KNxxtxlw5c5jWCQqVtemE9eP/ThjP+KmtdpDJicLvutg1MAJMcnLSeYF4T89
NUiEet9LypB4oT/GSaMV0xEFNOhOLB1u1I71wXyP90FLCj3AWGe6cmsbhdq6iWgNXC7k5YgzpNhA
1B23jGtBjmE/OUcXe6P7IJ+nS2jKQbdHZ9n2u7ST7OuKpb7RULrqb1uXlpNgk2oPEBZDpHQmFIN5
z3ba5aBGDrA9vZtrA3Hq1E8hLOzqABaUbjCiHfydOY4j2QnwDKrEVDjTmb3Og06EcKJVf/zsxZmO
t75BNIrD27hbI5O2xLPOT5UBqroLZOXsh2YSt0Yt04vC7cv3uNy5Yawj34k4avpDqdI1u0B612QK
S0jqMGclpl6EdSOwZNEYk6G2UK7b3aySaYv5Q3A9Oa0gq0gCgLd2cgKdnLywsarilgbDESSoDkQc
5VpzBEgyj33lVRtO//gDb4NEaAM6/BEbR4OQrq5XxT7pW/MuLrPhOMrKwxwbKUUY1HF369vqE9QG
baNmlJMxpkL4hpdzdoTAaVXk3uL5FiWub1xWLgoZmn3/ca1c9pjncWiCAhrGBj/8JOxMvEs3Xdze
OXhKnVsETh/Lvoo3BIbP9wP6qEO8ELcTaRrZBKGADbRVQgOWaqb63Dp5Dq7T5OCaeMLFkdMVqyNG
3LxzgWwwSgrqYx1kyUNPnBSknT4ubwpbmBFGV2Kv+govFZ916MU22LVd6G/xreHc7Scr2DUAEOho
HGrfCyH8HBeuXlzLKg52IGbll9oo5mMbdE00rXmPapqDsI77Tzn2YxuyzcfI8TNc30oIu41tPmFi
8ECgtBPVRYLyIFBQy4pNC108wWdetKkY3Ddjp8UJlyVPepjl13bsv8X2H4ptyLwmp9W/Pxbvv8iq
qfsfC+xvv/O9wjYINqR2hDdgMJJ+4X58r7Ctv1Bsw7B3bcOl8//hXLTJPKTofaF5MzJ/4Y9+p4WY
fyEk4CSzHYRQUFC8v3MwvmpyTQaZ7B0en5CLIDhZ//zHMS8OQAu1KTZnPmz2KgUqzJM/jqx/aXIp
n7lHxCwWh/wvZg7xoFrTAtc9cETWRqg4rUN/ipsPda+mNxWeA8dyaQu5aRYGMz98H29+JYms39fP
OBsXh55LJcFjQ93z6hYhUMDXL4iTSXA/LHae7EYqVYPrOnpxkxtm85QQoI1lRp2xoyxz9mXS+ppx
pXQtzktjCechz/a9wvDBarX2NGDpd93hn6YBJRJB0GNZR3WcLFdD58U3bF3j5j+4CQACrLjRTLOQ
XnUhugQdqPolOLTLZG4nmwK40ir7mHnj/K61dBWRPu5ZW62aFfkVa/57wFDWaUiEjwivm964tTm9
aTqwfl0xMgiCdNkpvyiPE/Z2OzLVjLsqG/rdXC+IurSK9MXf38Mv6BbfA5pkKrmXnvEFjfhhqXXI
tobZG4NDZolxI/WlDCkq5r2Hh8/vr/S6ZYPZQnonUkEoQf4K9/28qB1lMIdBIXdQ1C8HmK58eZjt
nGRvtW91h3HU76/36iWidzZY18S7oEpkkb1mPJlGV9eVVnI9TJHesqNQ3Q0gIL+/yr94fqsgbMVr
gGcB4X6+qwAuN6JszT9IJgF7n6cmkEMcis6/+/2FXpCtn5BpZAzIbtmY1n3hl00hTwyT6avrH8zF
KI+LRy+aBqyZeeaLmysMpEMjddFaNH1xAxjkX4rSLTZMieObdKiXi8px2rcSxlkWusrpmAysglxl
WMshKUV8IkNk3meszXcq8WpcYBfdJv4jJ8+TuHkuQlyRucUfJjtQx3UPo7tkh9/f5Fe096e79GHP
sDV4prcyQpwVD/9hPcaMqYd0kdOB6YWB1X4zHjEH745aK4tdU3Rm6FrN81RKbeMUDBtZvPmhrNbg
E0P0u0JI4lbw9cnCvrY2rVvrDwZ582cnmO0PHlODB6d1t9IYzVsDm9EylBiuRVjdE9eiF8EuXbIa
kyWCC9KEXMY6yeZ9keyMHH8ttrPi4PaOc50MCJ5V1jQXnC7poRKxubUSNztotBZR42R4tpq2se+s
xr+TsZMfc41RXg0DGlwuiT+lHDwRQ47kaItFXYsSWV2oFs++ZJqKZDV2nS10GDsCgBwid3CbEh1y
0hwK2RT3fVdHZVuT8VHN2jVK1/nzPM8dyEHar/Nja+/Edt4R6pMCeBT4HJIcaVMMWfqdGDrCIpO0
eEYCAAOw0IN5jgJJSidOgzrjnTqd3nt+XWy8ysRNDFLFkQnsdLmQBHqNHZS/QVBQB/Cjs/F66Ov2
I5Ej9CwtttRTAI8lLr5oheZfadCHGeBkyVbz5KmqXD61a7TbwgyOk9IweI0ZvSIsGrHYklJDSlvv
cR6+XJ/npilzESEU1Fbvni40KuvRSd0xtKdUPyYFgatYZ8/vtLLoTf5UX87GoEFymFeCtc75gsfv
aO3NJvCPw2JbTzJ2uzc5z6k+UuMHEc2ndVfYWEQJVoQi0mFAaPXUQIfYFampofGeoIk3Zi3f1aSe
RQ3yPL6aiRTHqUkO4zzs0tR6a8bVsGVvU8ceR7gQ6VbvrzT8z5bkO5euIeASlVe4PqdYCaBWh43C
aDFejXSrHs6Srp9I5SS3NQFXyoMpua3z5CpO3A8pVo4HjMP0m9hYYJRJ94GIoiezquvNKLs80lYC
R+/EZGRKaVx60zCeatxlw0YtNHQ6ANOQt1rYKxJMvUBL2aKGMTIwTIlwbJkuNB/SaYFJdkSUevyo
iXTmw0zxjoAaLPYLix4SjzxaYw4jb8MxRPhUwpx6k49ZtsG13NxL4KcLZ2maS6Y1eiQnZ37KmY28
HbLOI9xyJgQh1M1cXC8NSbyh0RntxTwb9hELsvJgWJl+8BpeF1cjeA3ySmsSz7U1RwYYWFqQ/NGn
cTTpef1JKjt5n8fG8BmD4fm9peR4qnxfHQsV4JieCPtS6hp9U1/QPtCCHQeD90ubC8HIcp7xHdBz
rzOOdRZ4S7sxYCxtKz2piEVapne20usdYEJ6hGsjtnbZ2FE+MwILrAH/SnxJLrMJS04kCP3K2a8v
83ogMgrKUXsKhF5s3GaY95oLbtB2erGLczU/Q+sYmzN+BUySobdFWGjpoWzMYiPMyt9kCSeHQSBu
aOqD2OpqNLfcsTx5bm+SYToXWKoz+Vt6vXtYgtG+NnlRz3Omt8MGRgLGE7po1BcjJ4UqKPXlMOe5
/JR60BTw/vDuUwTGlzU40J2mU1+UjUivMRWnOlGUfE0zouZLgpxPBwaDUhFZLHR5t7gpE7t9j5F8
sSn0ZcQglLqQiNR5XxaGdRztttiJJBjuiUcpj23mdJ8xYNNJp7LZewBmQ4hRyxWC9Pi0MLQ6zLMl
zhiexyevk5xcI7TQCMIdAgDscreBVNw5VnLXaw7gxhksc9v2iJXQeiXwJwQ204W98DtmUHYPCTOq
iIBcPgm+Cjoai55b0tw1zs3yFoYhRe5sLRywrw02hmhZPUhFby4H2vOS8IEhPlGrOBHG6Uie/VJC
yWO9GlY6P1MDq/tMSfb1xmxPmKIqkFDHNveGTlosMTPMfGWj3cxcIMUGh5N3gc3Cx55T58NIzhMx
27hb3OiEVocxsO2N1M12IxFlvNfhvHUFuWSYeTT7Ll852dSL1oUz4SXbsikYcrDOymrtnUjb6Yjz
AWS/Mk93jRVjJ10Pd0asYYDX91noAJhsvUx/I+M6UES+wNaSAobKnsfvFZ+k7bfppeyqVrGaHUx1
p3qYURwxlZcWsXaXARxMwc46d+REMoVOz9NXrsPL8f7fhvUPDStEAhciwb9vWM9fxn88NrL4sWP9
9kv/7FhRJWLvt/LQmYCu2sXvHWvwl+fqpo1qHH8y50Xw+F3I8NKx+ri0uB7VN0Y4/x/JtfW/GBat
1mJ0fl/FkK+EC39LyEAOEQZsuO3olPbui0T6h7LNUG6Ly2bS4DOk4ZhT1IlzbclRnJdy/BOd/JdG
gmuhpdF5FgjUaVx+LhHJK9KW1jfqo2eNmFmq2TjnAy5JM0/gsm2XP0XXrH/fTyUp8hB9JSbra6/3
C0FBaqTRCl/nejhGJuGoC6xN8gk6GAEA1rHuSR7YWhOUptHNzD+U/b/wP4jjXbEI+iX2nl/k+K2m
U2t0sj4u0H8+g4DDW8Yh2L+cjWW6meIluIcG9qdb/heP2OFpWasTA2vttaUkBmOcJb5XHWGdTG8K
ysrPqq5W7DmT05tEn//2BWlumDmwiHCEQpOzfqAf1k+uaxP6KxkcUg1/H4x8oEqkfbCtfEsjdV25
f8AfjF+eK8oe64VIEKzt4WsBxNyRm5rEkzoA3bZUfuDN5vWCtQ/0BVTyoJ5DZpx9dDNHcsqNmxaf
1/taCG+MUrdYYBt6nXfTz6a5wvLOoDCSSzuiv4Pp/Wz+qfnDcO/1IlzdDWkZWII6UcqveUB1FcD2
olo8MFBJ7DsNNlx80SUlsl1im8ggaBNjPBlNirV92GEzcMc7ON9oAdQdfKKI8YUbYh2rWThPidVJ
NwSCYS11MZTIavGNM7nj0NcUlhgVDrvKOFdEBBEbXjiLAWTdwXjR8JwKx9lc/B3iR+OsSY88k8HT
IWFo83Rj9Mh04wySaLhI1TgffWXBSSVWdVJbKMBmfiEtB9SDXcLdZNDfgkMO3/8hL4G3b1ppSpYc
maMYElDeQe6AZpUaxhdW6ZStLDl0wVe9HSj77VTP4yU5BGUWuQ6wsQpsmxjTdSMAv+Y9nVRHtTKi
IwiKVvpEfbTicchN8bhI3Toi+8cBYYIb++hXlnqjw1SrCGhYzcspNVchonSefKlPN40s0fkyHRGP
FhLNG63VjDunB8nJlsx5gihjgkvPwfToNr1Ju4YZN0Ph2JluBhsrGlI5oK9VZccFkULG92ZeAKsN
/gjfduA5+guFVSxt424I+NIWCLX3Y7s4T67GRChLYAa11uhYO5iavR8Fk8aY5IV1/XWtpnliIYe1
shFdajFhMZWjrWGazc2asxLdvhtVuWCDOBfpKWCkUR0LMDOKWNcM/GHb22b6kGKkee9TNxibvhhQ
VJCqxDpRtWs/AVGJR9xfeflbOOUB4oh7QdvN/LrOWBkTKrbIxhf5QiKUplISzfQGZAnUQLn03xFv
t3icphzaXtJg17tTg+RLClIKSYj0sJ5Gsd7rSvIL/QSG78vzJ2vWiWAH29u08LwN3SCy9bYO9PPL
z/RxXEfVrOfsG0t60LjXt6nXq82YBMFuaDsWcLq+Hm5PiM6h6/I4vjCQHItIdSPVczv5wQ3iMgOa
L5NFRj996ev5uW/dTuAWQt013QpQhLWaa0iL2ZW5PoexpfELdZkZ+hHXaw/CZ1JpdXrquj7T9rM+
5OMG5/w5vhGidhA/NA4FVp0SInNpLsH8iFhp/KxmjZIMFcmSvRlnzRwfupeyDeRKMStL6xEOQQFX
nwzfiM4IyYSjHJ5zdyfWMpBEHtzegBx2gUVSzVooMk+kZPRz6+zQ6UVKjYcYd+2LPmmmO7camigV
MQCQqc1n2ylwyFzr0W6tTGn93LCfJ+NaW+vWMW2pBgkxdT70dhHQDFrdaEVJkE0XytPUwfYb+qZB
N5sy1Jvl7Msh+UwCoXF2q8w7YdfjnnFuJ9qb9nu+RIpc8YVPK2lsgTy1r8XSfw6ylJq505BibFjc
wcmOqU436Jy6IAQ4ju8tXL7qjaHZ7/o0QRUjW/yevPycE31oH9oRmJUftFh0Ul8Tg+eCPiQ1+I+Q
fXm64ZhjLWONlULn0mJO6WXtPTowbQdfz/tqTgeo3IlfOaGjFBPYKY3vcYszzsI2xCPqQmi0mIQ8
MdlM7nNG0xcVzdsdHJP8AY0ML1aAkcIx1ukvMsC7oy8CndlaAOGbY7S5cx30NxkT5Y7bAEyyKt85
OaRqBA9LJ4wPldS05bik9uAfcfrEqzsyRDfR0xsSo3/TsuBmKAeUoi5OZSDiy1ETyRsAgPSYkACM
J1p7X/byaa6mdffPjPuuCiDODzwnIBn2eQe07xQ0wvwASAICgCmyfkXoh3cLpFh4xGGNR+i9mtpY
Y2tEvJfehR030kftYdbX02BOw26xzfuK3O8NNspI0KE7jxsbSqPHbHmlzlRWXJ9r7MM/lobFzwtO
LPkOYYUZfwz8MZMhnNK42S0+gdWhmRQD9Puu0C5xZxh4dFUMFbx3kvez5zeHjASvaw/MapNzSxhK
CFlEsxl3j83kU4sILPourVUUUhiKr7UldXOb4eLPZmGXicQDo5uPs5X7Z41h3j0zI/CYtVP7TB55
wEzfYXsrCLhMwnZgpXQJnpwY+q9LaUhq8pCw9jtDq2IvbV2TPT0P+HsUoYV78oaCSwRalhWVZcA+
WDGNYJzuE66QCdLKwrSoWYKTBeTsliKrCNcq2O+lIn0gVeyD8PVwC0Qu6V8GomRqgfS3XKnsbFoQ
Mwhqs7i864wAgi+KmEZyYUyA7adlztnwX7ZAD1t0uSXKZl36UNNTzDtqvybFYbQvx2HQ917pQBol
z6b7XFvwUmlwcRDhZG2dpxenpC5z2KcrJyvhyWMzn6JYQnN7ymb6mv3Xj2XUjiz3bZpTScSaxvHl
ocS7aEv0Czj0Tm96Re1b+eiHjAUg+QR6Q8Q7+Gxlo8zH7ceKdDz8H0ezBX4wHcWnzqqVCDuqNXuq
JjrVu7FbUXacFm5vNxWp00lblOHo68rzItyVXKY8Xd5GhEbOt7HWOI8uSKoIZ6nll6OQUxYW5ZB3
HBlGcjd6SwMaq5fupb1Yfse+iE9I2WjgbUOqPfeyDfYQMlCc8JmpcjLNC+7NaWRZgAZwkrdBj7pK
rqTcZOUp76RHgB+fJFufaItGKywdRhnRIHyHA1OyVd3G6zcKasLXhMUp8q+Or1EzWroGwAedpttB
IZNtS2bR+qq5Bd7gOVFa3roWVlW3ipw9V5BpkSapfwPgGrgcVZilrCHnSTtnO4IatMR4l/tUywgu
xt4JPYNyo9QbrB90Oy4InKgyXCJLUF13NveVFlCDeABJJ8wa0zNzKxWREz1v+afdTLi2nsp8EVd8
/e1NA4UXSC3V3k9akJ20PolDhv0cPbNfHRIYwuE8edqOFAqH+2jdTb0m/upecIEOJI7aynqb+Gzp
lkyGHQ67xgZBVhUiU2qPDe5ypIqXxg1xiUQPUYbIEOEV9PmCiqR3q+KZHG2H8VcTH4KlqQDzW9j4
vIEjWuH6uZaQXktosJM9HlnXFAZDq18HvdCvHWZtG4VFiNvN1WEanHZLbRzfTgzgdzmH6Cb/f+yd
WXPbVhptfxFS52DG4yUJThJpUZZsyS8oSbYxjwfzr78LdNItO32Tm/dUdaUqaVukSODgG/ZemxhE
lnXmB1O05mnED3jh2+a5zDDyyJMv35nwVFDGGC1ILdsPvezUpYy00P1PH8RUhY+VZnfPTPCMc4m3
vVyz0aKAHPEreVmxsfs7I5f3VH6Fj4lQfIeeYR0Ngxh2LEe6l4gC9PxgBu5eS+ZvLCT4QsyOW3gL
xWCINnknspJCW+urtcYTmGB6GCicINEyPuV5xWmIZOWmq3XtYEMDrk4qzbhI84jTJrYbrsgZz2UA
JSSL1N2UDglRBJTdf7MB/dOODasEDQfSeMKRBYi2n9u2ucdxwxMPgzXQDop+Eup0Qi64Et9NQ/7H
uvhP3Q/bSbZCixAfnhKN28+v4wVR2yVlW+2zYllfdUi2H2rVaGg8R1ne2ObSulyPw79+3T+1/rwu
XhDUpHSmxNYuv/+7tpSWPDOYklf7MclsvAg413M1ZuN2cBZVVpkX0z3+Wc7iGmBI/DcbzF/UcXii
MXSTHADX3+ZN/KpCn1TC9ETa5X5AtKKvZrfRH0AClTdMsDntYfTwT1E1tCVL5a2bLof7vxO7/z/h
pfWXA7v/06RkEr6o9wM76S1/5/d5nev9ZmPAFuwwGcwtKsr/zOs88zdbkvZs60zMllU4V9Ufykt7
YZKQHGLS4y/ij3fKSwhlDLuYrgEuWxST/0h6yYbl54ECYHX+B8DZkZKZISOuny/tmgwjs9I782Bl
rrsmC7w/Nwy9d3MQjccsrHEDaiXBReUwTF+tUjm3VmrWqBbxXN6XZSfA51XaS+Zk4pTCYiMxKTAe
bLRbGCTomDahMp1zlPXqfkr6+AHAVLZLOcYOeWjLL2UVuOS7Owm+GBvzgqpfQfUne+LceRCAQh+b
leqq+U1U+JRjlmF41sdU/0jaQHr08HveBI6R7TqDc3lsi1Np6UR3ZgEVXsJhIOnvWPLk1Fm5hmJE
10LnmNddla3YcnwoKzfbVZnr3TLy7in/7VG/EOXknTFwi5NkuXKaDA5gUqSMegv3MdvJUg+fkJl7
Z6mld5IHyinQ5cMs8MxJO0BFWZuethKwt7+DLY1WQz7Za1cSU73Ggtjeeay8VjJBEALidlSrZql6
LeTTXwfaNqp9gwjamDILC1T6WJuJXa/GzEx2VT4me0+17WYwh3wjnEmyDda7z6UbBx/aLhouLbXI
G8le01PB5uASpmRiG1PSnG0jGS+onOI1Eoh4WweArsRo16+50Y3YeENnW/VZT3md8muE40jgbIH7
qxhgu6Vm91XzjFXcWOgBvOpGL9hYL8lcXUxyYSpKehorOOUpBDvN1Q5Z6qSbsC7nz5hY6l3N2Ow7
q6VypZI2vmltc9jZwgNnlUf5HQklMwJKLUmPRFoEmm8AtMbOMyWfwin2MJ+ynENuWx0xTA8fq36o
Hzx8jKcZ0PWJBePYr9j/xBAHTHWb8ND8aJZmtcuhzHqroS7F3hozJ6EmNIzLPDnxKQzNeTs5Tpat
NKrBe8BUEq1ky4ggVkZ/aw+sUbBvO0cAznawTmYze+vGsToHtp3tp7EzbmyiP3Z5ZcfPnevET5Sz
kmCzyrrkJE3uR5wRZxhyxo0+WOW+6crwA8Wsekhmw1uPOZuyXOtwLAcDa8XCcs8UxPpz4Un7BDgi
PcQS6kaSZGa+yrHzwvdlgZVVw40eDSaXI3gRTbR+F4XtC+ErTCMmLPW+XgXOC1MiyokxP4RTRTtG
XOehJEoVQ+0yUHUK/ZNhpm/s3apwrYWm/sye/6HsDaJMFWu9WRTiUjIsJMw0CrQjBq+lj2Ukfo56
ns3rQbPrFxU0yZ0TwulbmYbhvcWBG+2Knr8UznH26MYUXz0DEjaZaX6ThHyJg2GgUO4ye0MqY/7R
MVT7yoy/b1ZtKh8wLR0QSdrHcqh3hBkRiWY7Odg2nKoX2GLZvRVke3sa2qMdzMXBTDFDqwoERMdh
+dyWXnxwrDzYTrFRbwDA4iAvxuS+UsL8No819RkGXZwfU7oikCx9chg3PzrYQC4sYMs1X6jDQjZK
dQQjsrqDhbYdMru+qRtiqdZMkqw2yXeBomXmiU0blF36AHaDtuRxpLYhL4kIjX1BBrBaZwNUUVq/
5s1gmLIKSNcdxOjsSjnAqcsQKaDvNdyn1qFuW1UormL8nFNJ5NrEllOV6Q4FwYxsd7KcddOPtrd2
SUdYhcGE+2RWLBrLjuGj5/WP4TyZuMhTYOcZ8muOOTjUK/xH8w3xp/VpKgLhS6k9JXpKggRqOIMW
2XMgcBDg6+HGBrUWf07dQRwyoYSPdLleMZ8sXzPARzdBGXkXK3dBUSoLM8xM7NclbjXEIU6xJvpM
vdiJM+4S3ARUwHbersmpFOfeRQjgAvSjzXcz2ydgzvuEfV2cIWZEnxvXjG/zuQeV0dp7nojzGrRd
fwazwVwI/uytSlCLtJPm3WJ7a+7aJKhPCfGWn7Qgzs7Izyu/lIpZileGm1mPKt9StfEZYL+ORIff
sglc/P9jon+bnbA7DahkXkyjXh4ujKOeQNnGj60u2eraMbofI/HCXUcuM1G94bDWZBDdSQlaYfBQ
jfdhPX4EIMfmP7LmzTS1SAtH3b1xgZAmwOWRHhpOMnChofn2NLKC+GZBnyA46HZFPLZLNG/1mHXB
LsZg5BMxPN+lvWH68JYEDWwr5mTdaYW5soAa2nXZn2Uf6kcPxPuXoUYrQD/trnrJ4zbmFr9hcF/t
HemO5Yrxtvec2na8yYtBPGVBE+w5maJD0OqbSbetO/BE2luF6vVYta62Jb4aYGNcZAcL/sbWZqB4
yabBfQwHN6Bdq8XHqI8B9fVOoK2nSbO3Bpr0czOh9UGL+SbmjuMfGv5M8PNo0oKyisOFjhkVit6N
VQgd2Dkt/YicAMdiri1B8oLuB3TKZRGo8+xPkvCB9mxhRXZ1Nq0LA1dTHdbZvgRegIsR/AUgXtWA
unYCt/7ugRU79FmkU/UP2m2s5/7kFvld3xc4Uq3u2WosBtKlwoXldkP3mrb2M1HrLyLovpMj++yW
430hZ+Tn80DaglGzbSicyafBf9DrsDpWkeNAYkj1TymA7bdl7fCZzL5nlyG4xqUeT1gpjhVxd6I7
VrWq+3aHaaOe7ROlVhHi7tdTQQtOJrnpL8Ert6NuOZtuGDv3rm7ryX5SdvC9Y7TiYgsAmvKsTZFO
LnM/I14oxa6bqHp2OSieU0xcfPlccYBSey0h3mOQbmsCu/MjW9Zms2R/bCjy0hsZTsWxa2LnGaRr
/QWIOujLgFCEGyeyZPOApC4KdtmcZnhQwOjMzLLC1kq+utGotEeLrE7Ll1EfFAuUKy0JL0R1WwCu
3TGzKbY9cj/lhAMNPCIWgb2E7sP8PDKy3ttxBaeB1dSZPzluvcyhnMxgaDbmLRYzlxaFQc0qDXnK
aE6v7alFHos5yvyIjTZtsad9jLQ4vB0Buq3DQk5n7BL1ueHbPM4thoAoHl6YQE/HxrNRg2GF28li
nFZkBFJuGTMrOCTezU0cHyAzk8II8qQM2r2bGcwXa5fkVpasJMSbl3yOFAMALTzMZtgeuiAIwLjq
8bEV4a0tEY2xC6huo8BuN1Po1F86A6kIkcEoI+senk3LLkYLMTfCGCn9ITArIKARUq42qADq8jXv
O1HprBH0fGeJQHw3O0LN1wDxYqZTaLHlV9stbPezEh2w8rfOdFixPQa1uURGEFAV59m/TdwP5+zf
yC4stInv+v3NS/vyu+X2/JJDoV6/ZPH3sil+tuL++Ft/GOhwybEIB+F8Tbuj/fpPG8c29jdMckgr
TIFUVS6oiD9kFzq9GvpVMtsWD9BVovCHgU7/DZUE9lwXzARTXE/+E6OA5DXeaxMEEXGS0QuDCNRB
pr64Bd8PKHjQQaBldn0uBpBoPTjHCo9QQv5G6gz9xdas6ZiMnI++AAtCqWT2j4yyOJaVV9Sf3316
/2NK8+tSfXk3JoL+JVZBUGMvmpf374bEjSr1YKpS0hYS3BItIbOa0iYYpKdKW/WD2T07GH7iVZO7
DKnqZFkCBrNyzDWm5+Kr17biAz8j6jZ6lsnHmdwJuZtsK/gmJ02O279+x1dG5Dttx/Udg4xmzILU
WGBD/OUdLyEBtje1Z4NYjxDO3Zw99otjYkt5xqnVsw5LNjGPn9XMuUJRlgpjl6OQZ6LZl+1Xzk8l
GaRW1oYlRdmjqooY+zuNlYY+qc/RHdq0Y648zp2FOvJJRfVNCu9qhDSk2ae4YRew++vf6pdpGb8U
MW7MWtEDcW0QDfPzL+WwOGc/lKkz0hTvUxniMKepo0ZaVQWTelpr72MVyOzpr1/2Fyk8ByNjN7Cp
QCXF8o/lbb0bllliDM1KhWyAXLQxEDC6c0GcbOwG0ae/fqVfxnLXV2JAgh5nwWUii/n5lSrcd3ON
ge7sVkAxAK3RMwetO+mrtIp8ZJGs5AwxEYmQGNaQ/91Fs1wU7y8afktd6LjfUasspoZfXh7fTow4
PI/Py8n9gvbcekmz5T1Yc64wqCCZnYCTR7shq69ddOl8azNPHUA5mbejbTTkEZPjkq6JBs8fjabS
jU3kTtO3ionvBnlT7qwxdZqorw2yN348Dn6C0L4HtP5KXOHjw/HBsQFBgBEUs6afPz5hd1ZhwcEG
QxfkL3HTsudlpNFSfDK3KMIj+Kv0lcVidTvOdYSI1BxjYFu987115rlcT1FI7EGZ9N/ixnC+9oQb
O3/H+bD+9CUz/+IiYoDG2crdiXX5/eVkNzSSTdQaJ5yfVeChOsccswMwjpev7Tt002MtLj0JG90q
Ii973ciCpXlT7TIGW+s0q/P7KiOknDiQIfw8JHl5YOsL/96qq0fS6snfAz5GZvfiN4xbAxFJkKji
PCyGxHqxJoYhQB+Q5YtjEW53Dga7ze6Rat9RbxkjfZZTn1vcju3V92gvFkgZTzpnA9zDeSUGN7kl
/td9xgdrHqPFQjlf3ZSDiMwcUAQmSwZe+C2HxXopFxPmnIxvFQHFHzuh4dAc8tbZBqrumLvo+kMd
ySHdBQ7g+BXdCntViul+FRe19qVbLKBVpfRDipz2IGsv+xr3lc19v9hG0eWMzqpfzKTNYiulUqx2
EsnbhxqupW8OTb2VVydqxtQwXPdDCFSrX8yqOVmZmw4AElMBnKxSlu2eR40+rIvF6uq2TvY05iIC
SepVH4GbY4n1Ek3HWZnPL65dNj7TmgRvE3zwrTaO4oXUguG7uvps56vntrj6b8fFimssptwpXPy5
zWLVzaAr7RFfWQAOFicvHt6eaJerw9cJYCeQzobv11wswMbVDdzgCwbkhEN4WMzC8dU3nFw9xMbV
TzwiCrhFyDVnwaUbaiLQV1OcTUXzNQoiXZ+f1aCNTs70gwz5tHzTpzxpDfwmbddV4tymbZ6ORy+u
513voeo45E3MAibRs/KjYHWEZcJgLdDxHQRkdwPw4+tCqQ6LH1Xwus3SofbtdAjRy5MyFHwgfQmk
4j6dHBZAAH28ltCW1uCKGgI6XYBxPAu3thYlwQf6RgN0S81UhwvOAOiwRYvSeOS38PAK/LGP7bUW
4Fe0VlOAWXlNZhST0MgD4MNow0HipQKqgi09Sz6v3RkxwrpA8d+t82hZq/RqCtWdirU898swdr9r
HUEVYiNKvd3FkMPcs4WzNTgWhtM6BBsUZGrP015hNGwivyIiK/cD1SP0gWZWsLHMoHntEVnl1drS
J1RbDkV1tmvimgU+X6v+mbwsdrBwT1KMzGkutA9obTRWyNj+PiMc8vKD0Xht5qdRa9/PXWsYW+zP
uryJhkg5NIkRNvld0PRV8ZGHsXFMQtqxbVfxDvyyzcLZd+VIarubIEw65S7YV1/jVmk2gZTdEW2a
lW3CwAi7jQNhDyv6ddFSzIkxfyOJ2mN+xRvIN8aUR/VB4gzeh7GDikZP09rYxGUcbGacHQQBDPDC
7pJgSMy1EdcJyQYkNGo3LPDMrayCkI1t5DmVL0mELA9RLIfQR2UTYR3mz0ESi72Cyyc0EKmhcbhm
LGtEAU/lBLiE+0g/y7lAgIYxw9SMhykb9O5sVx7T6II4hZPVFTySYHuk/AUvB721DWICAZ6xj6FU
qqecPRb8jjm+kW3YPpiJjpZtDFhTu5KLd9sVI6NqhcuLN98R7b7JjDpVawLOiWaP6+dsGKgskjDp
PyrLHl6rJjL2vQO1CLEfHl6k5AE/x8rKZNxeJYXQKw3zcpUnylbjTwy01S6z7AmJTg+JMt43o64z
uXdC9JjXfXwh6uXiTJJaIWVQrDPHyUQFJ+oFohANBW+sBOsvb3iCeZ8YVnJ155ySzQbE0og9XnmB
fpfAQEnvdbfwzMNoErV6asd2KT6Z195ZKUI7v2R4NBzKcma5P+oYO3cidZZfvkENOXA+8b6qXKKb
KvgtupqRIyoP1GxrL+25daqMwcClaBxu+aajKvihdJPECkYfamlOS5ZwFQm+7qEZu1OOjI/AE9HV
xFgIkD8+lEJUB/y7qlG6SA6QkZAP6mSCCdH5Gt7R7eMYmy68Pa6LKbRfBrLiAlJZkuneaEehbhCx
oLMsqyJNPro8LXaqEOBtvLB+BjzFSiEyo1g/omXyupsA6Hy/mRqMCxS4k7GrdD5WmuB6egOpbt2N
nRLlvhZTn2L4y0O1zwMt/z7N3nKG0K5GG/oAOFMxwaAoLOzc+6zBG97mQxXWK7h9tT81Q3QfYxK5
8XIsGRtLb/SQYw8X9QqzFsqcBOCOn+kFt8msBYZ3MItS1t9yDuTp6EouKX9YTmw/sdB+b0eGJT4P
maG+wSeBMyLwYOzypDV6QeldJ1+A0XoP2kSZjvOkbeRXLHMY5HIpnf4QDzo/asxlNK/NIbTDQ8XX
wtAv9WzS1vCRnMbJyT4mPZnyrqP2Zj727MMGmy8nFVLNrI7SsjwV9mjeaq0wSz+qi7y/CSd4uWvX
Unn0QCWC0Ai9Z8UYLVaLL0PhY/OG3q15Ckz1R7ZsMn6SJXOzfjVTgU2PVUuMIT+MGTtTYi0Nj1pQ
Da/gI7R+nTnKZj8AGu3C1CaYdw0Kx9iP54UKEuttYtyNTHisc25XLDjqqhf2yZSROYIeSgblDxGa
TR9mLTu6ZnbQVbhKEVs5GmOz6TPdbXZoT7n6U3MMnc0UTMyzmWvY9WeoY9BgI3AJ3A7xIv6E0XhX
gALmgNUrL9m6+eLOG7vncGosgoHsbBnc6wXyvoHMX/NkBpnb39eBQqY1hVzRPvF+fJs0DmA+YqNN
y1unqSLjTh/R7ByAXnv8XuMIrSlttEWipALODKqxrj1lrPpoI+GxbVXkptGGbGVxmGpIZ5vJtgF/
msSZ/Mgu/tfA8jeTFIeN87sW7c+TlCWC8K2N37r2/Ub8x1/7r4OFcYeQaEWAhi1Ys/+MUojicBiD
CsFAxFzsLXQk70YpOMbJ8GAb/mPt/QeLCAcLy3DbIsuLepQd+z8apZhXCf27to7UBWaNNHYmB4ol
aC9/bjioSljalzGJMAV6JT2KmVDOhbe22vZpstNXVGggS4Ah+HTR3jpNsHyN45RyQKXVWrTug4t1
/6hlbXoau+y2d9EMOZrNNASxcCY0KpQEksrUmbBL2OSAI8oFMmEQgxGS722F0JBSCGsqvf2lCnrq
rYiRbGK6qS9rB5Gx5DWpwPFxEb26FkzqN0mqnvrMY5Qeo6WqSn3Rw7/a5P9sspw/nmKAXMMmag5V
3zxJNCLr2eqNVUI96eeB8wmF0j1m69e+4eVtq3rKSsZmYQumvXSo02z9IiMMjXrB72NXY+uLpn6y
ZeKt2oayC9I3Wmie12w3C7HpNefQNO4hLNqWEpCPpqckDdvcQPabfidJflzZNh9l6TZqI2p+aNbz
EZhp+MivwMcgCLCKldpQycFhEbyHvjLZmgVY+LtIL/eJCeS+zBhF27XN/5ual8EFRbv8TYjV4NM8
JL0zAsRVOPERVJnR+lYr50tYZhcPL5+fKV6SitC6sUzIGozPQLvVvCGjwjSPN+QxVQuJ2lkWbWXx
fSpqHoPGwnYOMGQO6URlTjDgW5Bpks/BewBZ1/qEW1VrJRJc0DntDnUKBksBdq5JPPUQuEF6i4s6
WFdaNm+rGa/m4PLpGRzsnJLOwZXaw/UiiWvIzJNZq03lcB1QkF3y3gXvLryHAU0BFSf/yIV16WPe
VJik5oGdq4dTvVMbhNnj0fGwj/Y8BDai5c/C9DrHSoKoKUEHOD30ejuwaUt4GOKNpS4HEHDmev5O
/hh7HDBgq2yIX/F98d3P/FuCsIsNlIb3uHXV2ulL/k7Op6Qk62VMUvNJ1MpbN6p5un7feYgQtWfB
uEaIOG/DiEvG8Rq++poVTWe72VHI8Ds3OVc1U3HqGq5OfEe40Jd7Iazb6TGL+FfbTV4NyRvhzmMt
hcP/3PFxQY16mOgE/KHmPnEgMh8HUjBPEctdDJ7qyUHvurYdvmG342LCdnK+fhhozxHea/zRKs1f
8xLLbUDRc8x0ZfnIJ6t1lqrgOLGWv88VRnTSICG+NnA8jBag5pzrYMbTUmzyxuQjFT3vIYzUjau0
cRcyl7s16iCmcMO+mjrclCzdb+MBYjXiDq6ygv9zJEft5OrcqIbgIHB7diJsdzJfcJ+IrI8vfWSd
r7eXkczYVmW3UEYgfnUwtlYlkrgVfHS1MSMvPSIOLHYj2yC/l8ttmDL+un63BIIaKy0obm286xwh
XAJFVXt02Xw216sck+i8LavG27GATX06A28LiivbDOSZra8XwHKFc4tfYnMudsbEMeb13N/m7M37
69fcdgMWiobLCJVO6/dgJ16q2NL2VsSvii+YhVsnNdwIBqeXFb+yAuMrkOl3lAQEFBjcPULjbs6J
sVjrhQyOoumKW7rO8WyN1g48/asGjgFKwFDcBimwaVZNxHHOQtuHFvdpCabrdqKt2jo2F1mRG8Wt
pjxeveD4cpIcSReHA20TVYW586JMsZsa+WESM7SpDHsN/9vY0PFj38aOdhjsJbCmQDc5xrnYo64F
5pKFHIqh5HAb+Oo0J/V2QadfIlgFu1nC0KCI0/3K7Ps1kYTV4rKO10MnuYucqtznpKDuc4SFP84m
3QMdc71padp7VBnaAz87urMaLonGMi/6lExEaGjuymKGzmOHVJCpHitmKzHfX5mJDbODgrmiCW+b
rBMW1nw0E3fA9bMGf4R/O+dHdpLv1SwYjWCrURvNtTgCl1W1k2nBnc5iFPs6YnM3qL/XDv8ZTbvP
TY/4OeY8MbUs3sqmeXOFZvmFxoiorJ1PeUn5m2oRXqvu7CzZ48bghscpHhfHWKYyuUF6K3wC1Uqx
KkaksxvU1l9SK8v7FaZH0/Y9d8GAz3OTvOroLTesyKEHk7LxYIVptlHuUCUnJhLdMR5I4VgZgtkD
AX7S7PxEQOuK8I7cRaFpExbJGg9RU6Ou7PS0FT7if4jqCA+gq9t1rR2roHvR2rL8qrz+zYwFlM7Q
GNPvbm1oM+MsbZ7VmuN/2LcFMAi6ltGrVg2R1OsqQb+dJ8TwoMYlroblT3DyIFIjhjaKQZ2Zs7vO
gS5T5ft2mlvtaQrNfh11YZ/dBpFntKsGP5m9rqe0hkuCPWryibIItPuio3yIHPvhXSn2P9YyvwxS
l7oGY6ULLhV+NYKYRQn4bi6feYQlmmXT7Z14Yp87R9/jlIeLUbgPXQPJ2Gq560zsgZu/fl0Uju/H
5D9e10TzgjBBOIb4pZ5i1q1PSLK7vRyuhx33oBGnX4uBfJ+x+scxXctvyVgbVaX0QFX98mrzEGom
hMVun01cIEsl4KVIykIkTD9+r3+bgL9pAgyDpce7S+BPXcDDN7oApb59e98D/P63/pDFyt9gEDr4
mH+IW3+3sHuCzF6LYT9tgQNHaVmp/FcSy1icCxfjq4lodbEG/7FLNWkAWGLAqQcpxfFq/pNdKgC4
Xy9YAMnsk+A5GYgQ/0SocqYGhf9AnIhGDqwEKLjIKHqfNBK2OG0uXLlaupvhttVB5uSqnjZSjcYO
QJGzr3MCFgIrAK5LqyPPqjbth5EwBp+MbNSwoa2sNWkiPvLX8SnHCFFvJqLLXjwkDweKgGzdedaw
rjnFfCdwvnZF1R56Q4U7Ky5YTeKfXcsgRccGpHQ3YbenljJMzHTeqLZWVIOUL0CHrZKpfDKr2n0p
QD4cujGctyK2t1DQHCrBnowUNLofJAKpfcHM+0FnbBIz8TWxZRi6XT5Fsqt3eq/NR0VjgQ1Kt+3X
wHWqaDXmVUaMVBOGJ8jL7WOatC5ZxLO474YGXFLmXPpOeicBG5XUqDD8gv9gkRCm/X52un6TxsQX
BYlodlAai/0Qo9BojOlSViVtA1YzRtwp6OSulx8KxzuGcIgsIuDvoNPgyQj0lCyLAelwiI2wS2vr
YyMM4M61KdaC/NdbLxnVoVMzlYY2y6NJktYxU9BFUr2e1xGGi41KRHmqbdAyfu1qGnXdAE4D1xYx
TJZzGwLD2JmVzLfA+i1+qpovsJjUyYm1YJV2+oM95uPblHa2jwQHB6aTqsucEucyTHa2tbGUb7Rq
nO7NOHFeO8iqVTF9EfQ0O1kZyb5D2LXDVhZ8oqIvt8S72l/d2E6nUzfpySm08nSVkXTK2nxsc9/N
s34TR65LskvTbHGixZtJSN0HBqGvQhdEc4Mf99VtiuF7SHzIFh3n6K7rICeiB5P/xZwGld1OSfUY
Mcd9RDM2vcBJEfQ9syVOWpn2RHAxWikJhozonpDTVSHnta0H5OfMqXsMhF18MGRfnrAkPEajVrUr
zTDrvYtW+TKWPFXdwgAfmzd4gGqAOHRdZsL6V2q5s+80JE88k1OGS15npul67sbhCBN3mxR6763m
sTG2kVm57Blr4Nt1qef7qUN+Wcweqi7d7AT4KL1j+D7gO0HEw4RKSWZAI1Ecd5pm7T0LJz+os/rU
2PpLmdVOcFsb2RjdVDL7bMeNc5+X1o5SSmoHFXcs1HaslpKUMaQ3FN4bNtU69tFZzh+wsrD/6HQ3
f/MKPHe3ZoHA2227R6sajbvG7aKm85E7P5iBSkDXEB0UZoV3JItOz1deoAheqiK7uq9GLUcZGEN2
3SPBS5tHPRvMdNwAOixajG+sfXDLKovWARMeqYFICW0+97yv5m1gJwXMXDCN4nnGKtuuRaWF53py
cuczoktmC75iNncpRq8LviKTRIUUz96KE24VSVMzfdGVH7lyrXRFgls3sNGCwIsiYzEMidZLXh0y
uLS9W/RMpq0Smh2teUcM1g+LNjKyzjwNROlilYUekEqGMTS1kwwPMmoROzDiG++K1jG/TiZTvJ0O
VwFt4lQ7MJS1GMA6C67A8wFT8ZIz1kx7lY9CPhgh5i5akIxKUQxVvOPsYyQPuwkzERHaOVaoME5I
YGIZUn7AXKmXNvOTOjLaq4hCbMqyh1HnjE7oi6iwP4yY57YWU11f0EElq8biM17bMpgeIJHoNw0L
h2aVlg3y1zn3hl3CKu1EuVYf0tjjvh+tYCHLmaRLdYaz66SOuNnp3V0ZNeldoWdscCFarhpSLQnx
tqKbACrEthxak3C5pShaLaujetPR7qzaxNaPrtOQVFEky71KqrgM7dhvwtLQtsw2xEcnQxBq61B0
acksbWVrRXHG1lneu71jn1u77p+tJNAnMt69G4SDVO11IzfpIrwkFQgN5nzVY+aLNLOe6leeUYvw
37TxKSHgjK9aTn2RdRKBGLBrSNxHkErqYi7yT7EIQSmZ1YdyEYdm2iSOPX6+NwYo1h0RIxvlMCPn
6Az2xAKKp9SR8QaDsfvcS5KRkL4hRU0sRKkOiv6TaekojWsiz6thSr5EgG6O1iJohQ+wZTtrrsar
2rU1IsnGdBHBJosc1vaSBJs/TWhWVI8zrcRhsnu0fk0x76w+p1FJJBjeWTELHxbJLdIG1LdsjNyb
2FgAUrpBQFADPWJYBLvjIt3VFxFvqCPnrRZhb79IfM1F7MumAoyFSlEASzT2HI3Igo2rQrhfxMKw
x9uTdGb5re/0Egk4goBUBnJvL0Jj2sbKJ0Ay3FSLDBmAQYU7u83O6SJS7ha5MvLY5s6ypHeL7bRA
fl4kt2k0xrvaiPpzWlozm9DM3mfooOtFED0t0uhgEUkHgfT4IcqmElg01N0ipy4XYbUaYcbRGVnu
nbUIrz3dbl5ctNj1MkIyxrm9NGpRapuLaDv3lHdJFyG3XCTdg2IlU7GoZ8xQikMkws/BIgGXRS4o
Hhx83GRBscpZtOIC1fi4yMcHCAqnEcrAjXFVl/P0xzBK0stm2S3AfpDto6Z3LWMJFSq1MlmueItg
XV216wRZOevZcxFPsUIjQ4UG2LFXIrVliFYdjQT7D27qpm83ZQBPQx9dagozYhnkiISToGlSDyJ1
b0+R8xGonot5FN5CHEYPyp6q+HItWv+t7/+mvtdxAVES/78pVXfU94rh6Msvisnf/+Ifc37sbch6
Jaq6HwN7avnfy3xX/MblLiUX5Q/qMq3of+f8/CcaRcFxQA7UIrT8o8yHbwX6FIKVK1mx0zr8kzJf
t3+Rb3EEkzRgOFDsTIc4J37cz/1wbqg5r8QESqdIJzLeyhh8eTYYZx5cpE15eiINBptxk28HTl8C
51TTHMBdSLFFd0bGQMQ0H4Ckagkki3Dwo0oG8LZpvLeqb4MPg21PN/kkxcaM4busZngPwEw1pfxE
TsS12ZleUT6Bg/CdeaKUQmRDQdckKJw02MefGjU1xwmn8lnih8XeP8+Pga4ZbLUyytbGA5PpR2Ve
fwxTjOl7UXtYmCRb5BfEClgnUlBAzFltg52cqLwUT/EIhj0q9rEzx980KcO3YdbiE1oc58mayqTb
eHjEbzFGLImyDvLkFVo/9X/ZO6/luJGs6z4ROmAyYW4L5WmKLFI0ukFQhvA+YZ/+W6C645cojTT9
X89Nh2a6VSiggMTJc/Zem8VHhuam1AZ5A4Mou+gtLzkRiqKueujmO4MwQT/QA0H4n+qJ4R0QqScO
GycffHtICUu+gNbQ4c3eesXQK3R6wtL64DZcZoP+GYdYfOkFOUubAhbW3kSMz+LKlRexMI7D7OU3
SrPsLeGv+S2OmfIm6dwGNRK7RiYEaXEEKFtBUJgDPx0i6PYMepTfuPlVgZRJ30yOPUSrJq1wWRRS
f0TKqC67Ujy1jCbvjLYt3J3bMEbGQZOEGKlpxewWJ93DmKXmNuksF8tXmCyBjkFwJQhqZfempz4c
8pmkFlyOjo1rfmO/Wb0X0zfqzmIj8IE7/U2+2MLbQdQ7Eeo3ouvi0m8X+7ihtd2zsVjKm9waT1gg
pe/hOUcVoXz2AWx5FkO6tVjTQTlB6quS4lYuxvVUmI/gcuw1XeiUkSf29mIxuhMrhrJIk/l+wIil
l4by0zRJzkGHRb7TMMsHi20+tEsCXSx3kwveqVFHyjIpDpTT3uK6T7xAbrvFie8Nw2cj8LRt+WbW
jxbfPjc5mBG2sAeKFkxBmWfBBZbDOkWMurYLeVtyt/lM+i4AfkZLQigI2qh9IjNPUupDDohQDazk
QhMYFq5A2NHPMzoYJWQlaE+oFhnKLyQCmVUVaRvQCRy3rcn1gVjQGCPD8DeKQV9z37yhDcaFclCh
6FnCeuJ18gZBqJA6ovnBjz4tjARI0Kjsd7bIp9D44GIEjbetZ2CHW0ljFjQmk2/MheEbgQH7kdvd
mXA7hjtJSACcBrYYkfFgCO6FjS6T+MJudOdWuajGHkcxwy9gh5VZ28JbCEwZjhGOT1gn7z/z0QOL
pK8yyEa93wRWtGRhlJp8Gj2rSA5DuUh0s3JOGKMnbGaLHYDJpr9D8iGGO5XG3dKKDTXgPqnFMPI5
TVUzF+u5TwuiPCLJCG6qMFOt+9YcWdm6OAyfc7IlYeFGBkGVqVbmkAiGkn7sSHYgGy0jHhesxDA5
4TpLCtfdAG9AGAOh2xXPxFcO6jMtbiPFSmPMXtejelTlEaSoxTSoCFKFEHKIc3rwXhgzgox05HD3
BbvjCY0ODQXfVI0Z8GAZ4+Z/b+r/xp3OK3Lp4v7nN/XCk7z6Osafy+9bcX//tb/f02zvl5gfW1rM
VmyE+zTW/n5Pv8UGIS2m4UbSnmMvPbd/2nFLNhBvT881WSPpufL2/Oc9vWQDYVPFwkI+mbmwCv8N
UXJ5DX83jqcBx+GxxwtKZGYU4l1Dt05ERlOXmhkQSzy94OxlKlMIB2OVHnnaAqAeeBdPkOvLNtcO
y9MjmyUrtNiXQ6xDE26nLw1iPvxeeiX9MZn6+WJkv/21bjKQR7STm7neFyq0U4A4qPIncae10ex2
4Yqi30TAkzmo6FawewFhbJCLJpF30mNN0ecq6VFZG1A1TTXdWUUTKN8eeqU/Z9aQMaeaBVWxj0xd
L/IjgV6DP7qORrJJLicS5Jk9p2PEUO4trigygdVQWeiY45gHfQs2St5Sjlp6oMbGZaOa6Y/xtzCk
onqLRiJ/stAvEOOBS571+nPE5nbr1NV0w86ioOyehoS/ak/a/LEq2G3+Tw/zXzmLsO5Q1f7n52/9
NXsZXpofGuHf/s4/RTJgVuHh0sAJRM/4TfHy98PnyL8c9PnyzVOk20vL/Z9nz/uLn5ruMW1d1DLW
oqD559lz/xICksOSy2m6lqlb/+bZo+D+8eEDPyGJOqW0NFw0Ntjpf6yR0wR5AKt9vZ/YdD0RAVVU
a7uyKOXGGcf06DS52lb1dJOV5rzQxNAX4Ejx2S9WW3APNDtmazaegrhDQ10Qo+6jWxu+jsrWlkF3
gjkY2kEWqpuCFixyyeyj0Egjh7NdbQuivHeUV+GmGT17WnER4z1dWXmXALe6pCs6X2eJxBvodkgo
HORywg+SvDnS1EyZjjPn1pwswjpIWC57iuZirJkI27mF73+UyW7gy5krq7GrA+VwcOA9q84FUdVH
+BIfE6fWnuIsZxRbF/ZK1GOBnt0MaYqiGqncFpL5yLwsH9vb3g2/SC3lJAPO1IjMW8Ze6dbzkKRN
0iL9ECHMTg/h7YMqoBj3FAJdHRWRrOh+mjVp70RTq3PUm7e2NeqIjtWVKpmJswLdxoZ7H/TdFSVY
sYrG4g4upHE5Mg/F9V30uKuH5R/5ZTkBxHerpyBXMP8NNR6REnxEa3JYzMSrhYCQTunHWtIUc8ry
bky0+TnNUApUFgDr1K26bYfM049jjN2Odz9awSZwUPengb18hXplSz7aq5eJx+zQpUw1DSdGWt6F
rZc9lFMnHozRQh6wiGAoRa0tylBqBKUQner5aztXN7jp5n0gtKOi1/oC9L25r8gsW0Ux8lbfqjLk
iWZ1g0FqH7gzSlep6hNI/+aJQPl7u43LXTnC7zMQqF/aQepsZscz9l5tuxuy0D4QkaiROW8NH0IR
hEeRQy5hWt/mt/Tbu8+aXjeF79S6davMzLrOYwwVWKujEZ1OVM+bLCrurKVSsRrivEBOWec2U0RE
ucD8LCtCa8qTs0roqa2jjEZUn49QxJrawpscVobBrHwikJw320q5vV1em8bYXVC1qW47NJr8gCQ2
vhC5rX8UnPi6nRSahzihqS+5luXWYB/SwDSZ9IthqqU6lIkOmVAmanrVCjlrbFTKMnidPGe4yszG
or1VoNrIsOyShZeFOPAT4+5/ldZ/VWlBtfhtpXWFEK3EWf1DnfXtL/0z8iSC0QPy49AtfVvN/17n
PdZ5dHx/s7z/aYPosIFoSujEnyyr+PdLvL2Ua5je+A+oAv7ltFNa72QByL2AdmFgfYt5hNu9/Pvv
ZAGNYSc1/oLoyAgIP2iWhTaefYIAaTRXtuifSUVwrjUpy3NcTcX1POC2rt1cN/wCed3GWHrXiUrJ
pWjMMT1Fb81tmtfJyqPhPXoYMNTSA6dnTDtcuiON6zLA4gANf3C2YPKjiz4bykv9raFe0lon2z29
ccpls617ETanwNmJt2Y8eNVg3XapvZvjqDmkS9e+ayfsFnMbafD+cOav8qXDP2Wm/RjTsu18JzcT
3lVB6FtR1+8wJCnANmVwLmsh4DRqw3jo9E9pOpcvtCHcqzm1AmvVjC7KpmWGMCzThDQY7dMQjG64
oVDNdAJOaJ4a2MlJYzG1zwPDhFenir2Txf7pUAZ58zUczaBGA1gZNzFBcDtlWc1ZtGI4Mm1i7jal
yQTlEToFs0jdTyTNziqrrHqlIeq/DvUivGirWftMU4QoZwNZ5zXK9+IwxfVT7431GRmQvUsjt/8Q
VUrdEfxI0zfT5uaTCJzwqdHS1APrJCbElmHSrVCyzvSRCzAfmBpWph43h0h6qeObptG81BN9Gt8U
wyOtO5MrXWSfslgp+Hux2hqQ6z7POqJWPHknbQ7lMW1UhY9sni+qIOtpqjjt1hnd1iTxZMHS6lNn
NiuQSekTVhbkflyljk+jC7Y1Wyu7mAwn8JsytzlRGKWICIOOHFAUY4nUo91YE8lDZl/0mKo4Sv2h
qCwT1E1ZbnIErsaaiRbgDKYLKR4KbsBD3YjuqhMe2p2OIJt0NRk9OSY0uagzFiX70ML0zGaLgAiJ
uOeVRbdrfMZ5Ba3pbFH1J1FxE9vsawUDtsuwKee1nCcCd5dOUqWATNKDMyY/zQeikUoxORMxIFX4
EDgMS5hshuJTPQ6iwogqbewqhNqUlZ7v52pmXNk7BOeWLt7oOZfeLYPGyB9cbVNFOQohuIV2I6/B
s/SfC8dKD3qDDWRINC1iQ99NO0EyzwXTf7vdJp4qPnhlEjxpuR1qx6A2a6aQNLu+1IPe4ojUh+7c
z0MZbHr45c8KH1oBXaHubg0mpB9J5+BdXg3GC+N32hH9pKZzOziZuxdWik+hcT0QrCamCbxDo1gF
KiJZvAsM68HqcfrVOBg/dTbKsxVTxin0HUi4+yosXMon3YEJxhuMGLPUu6c/UYIRSZhlrEREkMa6
Ynq/daMif5Fh5H1oYvFJYwBIidlYuFLt6ausgI1wTxhlsUE2WzwlYYfRmpBX5fBjFc0z80b8NMQ/
VQc3KNU61/ouXyns/ZeROap1pZpboyVCAKYWz3OjSzw1biM2blbNfr7MIOYe8eQoqnhRULKDGlR9
TEvDOUqdqmG2ooQgH1ckO3g7LGvoFBxfI+Zl12ciPqOQkLsy1hnlkscciI1wGv3ZTCNvMwtW1N7U
K5KVMAqT8wEzCiiTVV+nIuiylVda6ozDlcCfwMmTxzRO6mlVG8oaWNGC7hCEY+Eu3J/qY+9MVbMX
mtviw/Hok0l9ak8C/OHnUjo5nDTSqW6meuI2oAfjkbdtes0KHnq/1dyo/mgP0/AVp87wPInCuLLa
OMg3amjdaWXJqQl8L7DqUzR5Qbqm+MqBLbf9sXOUp5NaV9Fibqu1m3oD09OGYiVLa5p8zlGQLQtB
rEBSHbUETYcU0gmWRsg8dDpHPb8PC9ntALgEq5gown5F6kvDkCmdCp/ax97U+jh/mS0iqjc96Trr
0uryjV5SCqOXd5MTQ+Ks7y5ERpCX8gWBEvHjrDFn30+OKFL9yZ1SOzVXUWMZqPS7DmbiKRhRikDZ
tE9Ggt0Ru1tztvNMP9uGE96wLI47x03nQx8OD1IUxblGCnRGnxmQUhQnwcPQ2MUTYmqXib9TDMDJ
wvQBZofJIoVU5OzGVXGjd2N+Qx+k3rZhvqT5peLaC/MWqT2S34T4F5ZtXnn+mE+IlU2v29auUydr
q83z68TT+bp2qm0JmY24MJlW8ajj114ZwHkva4OvP4/KpLdcBDNuHRXcCbexiR9Oh/uw01xq6j6I
vlqzNp0KjS7HTml1eTnpUwCJparu0Cg7h5AT/1xhUz0M2HKwT9fdFhI+8kuRkN4+43Peh0YGGlVg
n2eU121qFXSbVEnWIzIQ5gtTzQ4GxYiI3CG5qbOuoQtqWqeghLXMIpsG52FmC2Un5hV0yrBEsiFA
wqAMuQlnJ94t1/O+KUcDcc7c7FkunF1SNxohRH1vbfD7ydvMm6MvcNzifTxqKBAaFK4cR1fTccKY
dstIcthBX/YOvdG1D01Qwv0xZL/neWKHiKiamrlymBO2Q4icaZ4mfa2SAltXZ3n17YDEOoZCB4MN
0ISxiSShU0mdiVOX5sEVm4jx0PJijFe4mq8Lz/2sl7H32Wgts1zJVtZPcZdFH3WmG4e21KpdYUVI
cuOepYbbL+IlLTLUQsggnW3cJ+lN4JXDxwpN+jpVhv1slrF7MidcT2qR68KVysx4Nw8YMDcNKYLl
HQkCTzGAPVbsCJfGBXihzvB18ngidhmD94yII71jwNbWNzbb1HZPm45sr9m2U+lT89f6pWmrmPeY
hwK8BioVoRDmxc+VZ5s+3TV1uKbX7E7gnGy4fx5R8VFRLJy7cLhlR1wmhBplKFc7pUVPsrJk/GLS
oSId7I1r1MBOB3KUfkMeYRaH67Erv+GQuGVN4EjEb9N4e6mhJlH7jo9pqhWfk340HzzVOfeIe6pj
DW+pXsBL+YJgYvte+WjDct+Bz2TDaWIBfBVwmxJlPzsLyIkOHxWEWPBOLZwngsySPcrh7KY22DCK
XLvkxzFJ1GYTVqSqfrWwuBQrVdUQpIbachfqV5ztm3JStyAh0snvOhExDG+8MLx37a7Z5LM530bo
2WEbfUNW/W8L9d9soRbM6G+3UASONfGXl+93UH//nX92UPpffIS+sH/xgZO0+d1E2fkLL5kN6Aee
hQ4Z9btumcF+CTWnZ/EF2E9Z/69TDblHYkJjWcdT/zaK/jfdsncbKbDA5H7x+oLNzB8R3v24kQox
Hs5uVXaMLTsQTsD4sNoTqOFdCpYejAeyKS5TuyNY0ov+iGDmBL9vk2OjXtxxzAN0OtBAit5t4+o6
nD2y/tRu6Mx+40wMD43YzKA9xvn+ux7mL4TkvzwUUluWMCG4dO8O1VhJbxi5VDu6NvEuM40B4xJS
QQgp9frfH4pL6VnL1N9mM/fjNZ0NAkUmIaCrjQhmRmyia/KPUl+NTnf4/aEQFvx0Adn+6kK3uCnY
Df94KFawLs0kF9CLAxBFk4mDu7NfEZKtwyJIWJRo4tUBSHVgM6X/+4O/G3K8/XqIfIWz3MXgGN6d
pwKzGVjs33ZaKWzYsGO0KSie/l1ILUeRJvelQ8QvEg+ayz+eYhu6VtvXQbdrPGE33JtEaqzkWDv9
Jqly4Ca/P6l3/KG3w8G8WpQcJrfJm9Hyu86ChIWNtAuRMuY7Xo5p89WxzFfw3DntqfzCDpK/MdX/
EWnz82WUpslMH6coHK6f2tVBhCvGtcpu4VASyM4cnx/LKze/P6/lMn03kXo7LxMeigcTHOmYtTwf
350XIDejSOu021lxT+msaZe4C06TYeJ81EkP+f3RfnUVvz/aux+NgV1YhzLrdm4/GITPxKuwZ7xc
JURZlmz3UTOkn35/SJOF9KczdAGX0S1CwwMj6McznKLUdoeBx44kYXFi5JY9hHpHC7mc4drxol93
NXqGCXFxJtovttLdYyWtfcdWedd3Xr/pRtLum8GpPo+jpSHgE8hnAlXfzc20QroS+kZaz39YmIxf
/P6WDr7SYGxCn+39Hee2IfEciscoHhAXr4Q2oOkdR9lvNM2io07gqF+55bBG7ItsD2TlR312RhxR
bnXtoOzzQ4IsT3AMwj88C/KXX431eXnCCa57D+NKPEKYwasoSu+IFJpIrkF+jbBbbLVp67D9MMYW
Y7+BzhKRt3NxHIukuQTXQlBsPtIZJ5IUP36brOqp0FcW7JB1ULg4qcxwuiCIuLk27Vk7zNir1vAo
YUQ7kva7alAQAg55ICGdHR4MEr+h8N5alonY32rcDTL1o0qbFgNv1vkqkB60aXkRifRDN7g4mcRE
o8qaSb1gKoMXUJ1KQlP3NQqi1US1uxqJGLjUo0l/1Jqa/loBqjuQ02s6WWflKpJcwQTvCShVJz65
2P7+bv35AUHgTmHAU887+KeQurHF9CcJwNzFbXStpV0Eaoy+XDzed3NQbbouN/71I8kRoVJAi0RP
xHrz4+PhNWPvenOqdk0QHIxWbDJUVF5B5qwFYwd6xNPvz/DnF67LpAV1KKQehG/vHelt6PUFv43a
ET9aMTheZDvlYG1cs5nWvz/Uz7cpFho6ezp2Gub79vLvv1vbwo650ADQbue5vYQdXBuHcuicP1zA
Xx6FPAPKFHgzXMMfj5LrsEPUwAXUkM2QBkQhv6cH7d78/mSMn9cxzgYSvbtYbUALvDsO6SizYVcM
EUfiIdbgk5Itng1MNG1RwoVoHUoKbnxca7Cw3EdwJLtSpH9KMzcsTufHFwbASIbzEomRZdBs//F0
67oUc9w7LaryzMGj4mVbgEBqKwYVu/hqZ3EAZOrRmyq/ZuXgnFOVDLtQ6v1VPs/WEfBU8IdfYFF0
/vydEG4w17U8atZ3r5VQaJoWRFa7K8KuoMUoN56OKWCGgX4dANX2I6ernjOIOESM01roqnjysTCZ
hK8VJWbY7GuG/uo6dUc6VcNHyMKmX8equpuKjt2ziuWept5wLKbsGlD5n4qLX58AIlJEKIzBGZH8
eFEDo/HyyR24qNF0Dhun2naDCD9ErGJ+VTvJOmgN3c8dW/HGavIjfKUXN3bu28b2Dl0VkCTtNv0G
DI93W6Iyv3fF/HWWQXG0XKzDYGsm7P0J8d+Jyrbwqao/vBKM5Wf/6bb47gze3Z2Dwv8RlhMjbrSG
RyI8i6OShJ4lGi2LuGGRpwO6ShL9YJUMZNsKFPzvHxDrl3cBJknG/IuQ5/3j7k6sJYDzWmYikVqi
sV35ibLqxhFtsco8/UuZ9eMjA6ToMwhHhWPJTxDYIPCLcPSHtPD1tqTTLxy0X8aQkyzUVX7EAXeM
15ds8dD4OhWGwVLp3NHM3kg9AdymeY+E09ED6qV+qUkj2xMb/gLh4M6eOFAoDDBKg4dV7vcn/HPp
5hKhYqCRYAiHv+/dJUcz4eDPYkGok+yxCMhdJu5am6HbYxq3/lAn/mLZZoAn2Xky9KNWfLejaLPU
xjZstDu64a8e/Eve2kzdBeixPxxp+aR3dxJHWuilAvMro8Efn4U6CLvKCSR3UhPep4YVkqQ5o5gn
uZHItymFAqTbGu4t24j+cAv94u2LPgxVtmXxYqLw/vHQKiRABB9fu+uc6Rn45s3o1GdEl6+Zoz6x
5bX/8IJ6qz1/OldJHKVhsuFG5vLjAb1ea8c45pZlG16cO4u6Zwqs9VSgPbH6+SvQqXti5cZ1OFUU
NwI0QN+GDWkZ8x9O/Zc3E4kpvFksSLfvX8txp3oZ9Ty/ZPuptV4xSRDoP1daXIa+jJLX39+7v3hp
kiMDMcdDQ6uzyf/xxLHFpCHqbX7kqYEtURkB5jk3+sMe8ZfX16CTwZ3E5V1U9j9UAElrhPTtq3bH
Hrnx3X5k6lQkHpAQcj2G1uLpBHK21qaallsQ5j7dgAzUoMZIirSy35/zz5tyyK7sCtmUg0qW75/X
AREzpO6UL4OgbgNuFMpTM19NPYOmMDc0v2rzYkfUJ060tNP/8Fi9J6Sy0wPejHPAWTzJ0J/f3Wsq
7FGjEPq5mwwRfaocdBurgY7+iXRLCazTLm3bLzs+gHntEg/Y2zVWAD0BHb/Ka2eZV2rTcNVHFvMa
UykauTIkl/L3V+kXCw1sFBujhY6nGiHZjz8ZDeh4koVd7+wxaLadgIom2trbUMvHf7gkvziUx/rp
eNBjdbKo3z3ucWK0Vd049U7NQf4qmITdzkXE8Emz9f+P01pCoFGkLi21n1a1agkGrVxGSET6NLce
8tBtOTnBRdKol99fwF8sYhyJtgglIiDc9/tGc8bgXXYcKUZstg5Qud3lYW1ueLtBbx1zQZpANP1h
+fjlpWR/LYAVGCjX3/1qIcN95UWy3kH4A+EjR5QISc7cXDfbPxzKk7940VNpIKZ14CRDyHl3J7up
KLtwNrhFRMOsyp7QSfhxJAYm23lQZD6TBHNtU5MTIGv1g7Zl59iNG0T6Vk6ijeThivFpeocAa9CD
SVZQtCaG1O3WMOZseuVBHb3QL9euUsuVLZCfxc3ZFovtruCULH8xRgBR6uVgbBnDWNOF1CJvF0+N
M2+AHONTCRHV39udCf8zw4GJ4cLIR3tD4lBkPnmDEedfmS4JkEsVO5joYmTgF6ybOG2iD21WGtMh
K+iu7cBo5mKD2tc45jPguB2Kkb69ljlojSuhuim4tVvwl1v+tzbAKMSRDPxIeGmxLmA4hldY6Za8
BmmVyRYjRXbXa2jojk2hlXvCWAGaT2GDsMGL4gey2C3MjB0k5APhCCHooq4s0yWdcQo3OaKZ5jLp
2U6C1WLUnu3adsCJA0twGtdlD5n1AjVEoNN3yCtzXeVyKa5isr9eHACAE3Z3NfqzC7zjrpLAMHcw
FJPpZgic/q6IRaM2BAh7zlkvc8QpHQ7j7kAROzJpRH4D6iWE/SuqcJ59oo89DC28ojYIAWj/6ZqJ
MbfGdvwhierMH7O8tPxWRD3qtqqScGqQCjTxtutl9RhUZvaUaa5+VoUNJzlPRtKWk2xj1d6pY3xY
1O12BLt0DhyaqCICZgqddGeKlPmXl+bbsOuPVj8NvklmTJLaWCk6XAFdMlpb4KRfhKUNmx5II9+h
cXY2YTsbT8T2DkFHCYiKvNkEgeZFS+LCJ0dBFRTdBOTH6V/m2pb7Hu/jqh/RY8TZA9B+LDB2fSO9
vNkYehHfpNjGfSJIjAv89NEViGFyfBzIz0zDH8bZklh0jdsYtc4KImhwQKiESTpJO4oKxAAZb4l1
2zrzbZqNh1oJtYrnSfKP9JTSXUL00RzTcTTXJDbXm5Ex2iqJgh4OPyFIgxWRsBu7NxiWzmA/x40x
uNEW4A3BNygD14iuzN1M6XoOwqz6CK9IvywiBwSYwjoz6qp5tbW6IA0SQLhLw3qHhlMeGsamK6cI
xoOlx+ahJTcXyWx/RHO4JdTV2KZyesoBjD4RO753pLiLu+kJyCvEBN2jUdcFT7mthQ1PYO4e+s4h
60OrUVVJ7T713ODYBla8tsPS3egJkpcM+SkaMSwmEfuGc9xo/U0dNu65ZRy+Gqz2Uk2BQyYMU7RJ
gxZSE7vtWoqxLmPvfZG7/atoVQdsGRc/XKI+VjPDuLIuiDJYUWk2zD+ZvKr7tHSjeWVy8zzmKOXG
tVOzj+BlyiKBGGR4Rj6bXtcDdxn2YdhhqXHQu5BA01KVKE9n94I/lJuRB2ITSFNO7SXpvOHQPk9R
47TMR81ADOl6bs3mWTOsrZ6E8JQ1CKjVztHM8vPozGm1t1KwA+vcbZx+NaEOcS81zQZzlDpuE66y
qZcIL9CBtDRpawC2DVcKD3uRrWc37+8juvo3ZpaY9/AY0vgwJPj5JeToa2Mw3S3AwWFeEVI1HqO4
1T/ZekA9SX+3whqoZxdog5rPqnVDG6YTs/VkkLGFBLq170SfBq8ezf2OJCYyt1dvyMB5cscPzJny
16Zi8L6a8tb4CMq3WbNFkyfinKtn7PSEbkfttFNULPcuIVLPfcvnTFoGB1eZ9XEu2U/HYyEOprDa
R7pwi5YZc8QCX+dOiJiqP0UQwj/XlUi36ajVT05txvsEI0R2IJMv3caorh5lCWoYyfEwrPHG5Wrd
zS0PR2ZqEpgq8LTQtqWP7NA6gNQlWIoWMqG0ymu2KfumfJ9XsPVXKg77hzoYFoizRBW98sIFK1Tq
ApQZakGLSLUoW+5BbTgSORfd6XmEJ9FpOjDkXE7tAZc/p+gsGRUXoTnzVe20f2CC3w1XYRCEp9jF
RFnqcOxwwruXIhJ8qgWXQABQueuVKecVlUh9tKsoOkFUrT7SujORCZbyhE6vtjdFmc/buRvT7VCO
It/hoQlPWVb1jl9Jgtx4iGoeKn5dmvCojXJPkHEdVZ+aPmxuxdwY923M9Y6TlDw28Lc7N+Kiao2Y
LjRuzdtKNtUngtuLxi/suYKoUifEUVPx7bF987EaEQ9GI+pjBaHxcu7b6pNCQPTUR1zX2XHqz6UR
IoufIVgAiS3y4BjSjdh1nmq/eEMrTwJVyEDSnBeexliCbBjsPJ++YCwVyLkrc7Awe1oDTIVLRKRm
tR4IwPY1GJY1UuSInHPwEQEItRLGQ2VM8hTLMvhQ2VFInHVXfrQx3KzVEkq0MqHrG6vepYiUHdi0
ULn1cWr0YB2CHL9Ysnn2wnPGD66WsC6GQby3FkJjpWvhqUP2je/NlVTgBVaLk7Dq7NCkC8NaeTRx
1ohlgiOOef4DMGxgCcIhU2tyjkF+zTzntLGK9pGktenVdfr2ixMK6QfBlB2MRi13eYd6k5mLKe/i
POofRImIwR9KvmQGv+PsqqZ6sZLIvtO8mUC8qhii02TnhbFqRdE8ZfU83rh22z3o1Zie4+XnNiHv
XKJgDM616DlQqk1bxLrgVygyIoRdXDXyl6cbPdSmV30u4502wpzGruAGZyDZ4oD4DpyfNfCJ5Zye
KdnHD9ip2i/zAAz8SMB9G220PJrQpdLm84MOzeqKfgvsC+QZQ+HbWgm6UyToMUkvsYOziNhyraoO
qtEh73s74ty5k2atblh6bcGdxpoVnbI0KQ0/N+byRrMSmrj9lPFb660b9QfbQt3ok1T5WuLqwHCp
5wmG/4G45jIxHkQIxBfXsPEV/icJDjx69S2rxfxamknV+LZZTCmoTNl9Nd1ulvxmGD+0quKy2LzJ
250+pEazIo2H3E0z086e0lnNHLv/OlZufasCqAxdbVbXqp+q5xEMw62h3PAU2HW8Ux6QQDhnwPnb
aIEQuzzfSKfUY43pQb9tkNixxpfpEps4lVw813Ku2BMH24qQdRYxAqvomyqrYyBsuR9nXLrXAb5g
BIFZvxd2zk/Da/PSAgrZraQTxje2aKstiSXth6bq4YKDX1Nhyf/VVlW1DvrK+iS9UG5FBeW8EtDb
TWvEgdFb9s7geq2YaAokRA3PITEI09nIm/GGImTADIdYzcxCQYZfeac8cQWxCqykrsfsZZpmPRDC
cF3T/9G7qD8medUswAv7pA9QzCH0s25YM+N1DG1XI8TYUzHJ4M4OzPLgjTEmOBXnM8ltDBtrvEcH
GatjP00ZQeldf6WHQ3NJfmgBerKYVpT6lIAe4z9aqC8eQKpD6hTjOSVf8guCyWMd6wZLGnk+s9XW
m8I2YEUqcTGOiXik3tZJTRnLT96wzJlKtY3oLB/qoHSYlkUUpH1STo/uOIRnHVkXYuNqbwP5WXsD
6WGrGD6rO8wv9P/y5zTHocI7h4tkaiJkoWeH4zsThA0/SdP2kGqIsPtAI2woF6AUobVf5AGBqILc
rlv+4NCUD7T7rtZsljovPHctB+lk4Nx0QL1RplkEbzqBeEHdbD8Q1ZDt49h5wLib72iXRtSBlHKr
fHGDlES5X8UujZvSMA8B3qNPJHkP2x7o0o4Qwnntxp21HnoexraK1GpIaRWG02RfUFyIx0TIXSHH
csvjxAJcJuxOQ8AEOy/zvNceJNXjWAnj2su9GdVCLu4rkg/9kRp2C1BoObU2e4Bt5dxOEMW22NXH
eutQF65glJBTRMDp15lRk+lXoYqv64TbACpMGOOWKojMrTBWQxRJWn8EgEi0BEivGTNQh63eN0WY
vCSEkB7DodgrckGTlRQajiSSZ2fdfFTESGx5FLfgvgGgMmOjIHO661zI4AMgdcoMpKopSyB8ZVfF
Z1dv5nWaW+5FO+FGCvQIvV6WrlKrkae8kmXpR4MHV6HI5sM0lf2VLTVeOzmxeDxwdkFE35gQH2FF
IJFJ0ea5awq2pZn2f+ydyXbcRpaG36X38EEACAyL3uScyeRMUSQ3OJQoYUZgnp6+v0jbbUtVZXf1
uqrOsV0ukYkEAhH33n/CqGUFhjZcB2GXvhSW4+5h1JUcOZPixFoqRhp9Ykx3mhN7nhlma0PaISFr
tCGnNkBY+iA9ZGKYrxzCoVsPfptdI/dUV205euz6ioR2AB4shdvuzNwXAn6bHsRkBC8BmCl9znuj
Sh20gQFMXeH5mXpljKnt0IkXog0alKzeF7G438JG1W9UrPkblDzFpkVUn5eTAmIPfbTtvL64n10q
lnxuBKB30C3raApxHC3M6UCawpCcDFuNDrxz+MwHLxNo3krHVbfGGOGzVM6eumV8gybd8tMIP7U8
ZxNSQqZvRYHPgIXc4x42Pw4NCc5Y+zQeu4+8tcwvZZvGH3VoLjjjGvzCGhbASTapesT10R9fGioe
nltCk4MtfM4pYbj2Ma98TpRgql45LZmdLblAIRsxkEQ1kVhP1Md0plkRO6com9qPIiNhq+1bhgjt
3BffM6dkqtDChX0z21R8yS5+9NDwp7u2nsI3SKI04U6YYM5RLWH7YcjKKDAvHgJ0YpksH/N6YmNo
42lUOy/qBrVzgpGJRj/FLI/Y6ilwVEmGS+z2pHgEkQrfpJD8TFBNebPx0iCTG6c0WUalPXeYZLVc
JXxf6FKbEpaWRxOD4xcKMadsr5JFdvSNZjkIqP7VmEQ7ild+82LgwnZ0RsaPm9gJZmNvzLoE6EBI
sTCYiuCcxqZTIgkgqHmdhy5PyVg46tb51IdvQzPECL/6RJtU4xj33ep7PrWvbZLJRscO3n69mXKA
GgzN2xbY4LYmzDRPLHg20U+ovY2z2tquyUJaMwvi1tvCKWGYwkLd50nKuAdmQUKDmU3ZoRJMgW6t
Wk5i18lFXs1Npx7lCKOCRwjeuh7Dmu+XeZJ5SFOZWXrVwmIY9sUM8eMav+Dh++AyG0XYSGLUtWuI
+CmbB4u8axJeChF49xmMVtyxK998wp24nQ8TY/jw1un50gdrMLlGqnKuOilDHp47T6UB/qdkThJR
wrvL7D+eN8xluIuD0fHnl9JqPxK6l2TFxQYEfg/tt4TwoHwf9A2hIn2gGfpmhohknWNXQb3L41wO
JfO/00hKG0HXqqOik/jTpUcTDrzC+znPsV+uEwnzt3RouDmEOb/WRW+GGU5xvc6MWsiTu40H2yTp
jhISMbnVYRJmxZ9Eisy7zpV5ApNuDmPRY/Ad+RMWsVnyvCzx+Gm08I29zDv/Y230N9ZGQBY6nvFf
C7Y/v7cxLpokTf+Zhvrbj/1umCDcXwIQEtpRXHQ1D+QPwwQYpd5vqQaMe38X86H8g56JmFoDKhDG
uIRW9V383//lyF8wNsDOCIocc2dIa/8OA/XHibIDyQCL1AB+AfJmrMV/xuIWtdQYu/QuFvE5cU7k
Dff30Lg7dzWNdfv2pxtz9yvi9uf4uB8xx8uHwbZF2QAHDobYz9hIJHEgx5TGuY8NSuzSUdbT3A3B
c5Z0+Pq5iF5eIwik78EAzvv/+GgY9BqAgE/1MxKWGJmYOkCq+8sZUgYNWSnDPOI35vWueLL9iQOu
NRt9XoR65/rrj9eD+T8QSP3NPWbMwB9I4nlwP3+8ZSdRGWDuco8yPEsQ5wxE85hdv1Qn2jA+biLg
629guZ8oeb99KEsFtBG4AEjsR4ynJCi+j6rAuidKxXoqbboXq3CJTfEgKj5XnWROkejNrRc9DVLc
9d2HW7Xwcw2X+1CTaLGvsGOaDq2hZ2vLsjjvgF9Iy0I5mOJqqEKOjETPe1Ytrqcxcdalbf8NoPcj
0vLr13ChZ2sJLHzsn6kw/siUaiKg6170Bmulz0lhyvts2vntJJ4u9dOU/S1A9iOM+NunIr5FC6Cd
FH6GWlzD9NJJNuSzi0E8lZyfzHzL+LuZ0njOHIQP0qnEDSQsRo1z3Cf7v14x//hiejakQRi3ZsC6
+fldGYJAE0YnQRCrOz0k+oWZA7rqaKjFzV9/1E+cp8t3xXiFN8sH0fL+gccczl5XmmYv7h1qggej
iol3GxIBG4AQrvZjyhznnUAg/XbqMqDyRl4WgzL2LsUj928e9z/74jAy2S3JUoGo89OqtRxDBTXp
x/d9V/OSOF6Yq7OFh7KOKsyC/8dLoj2leS/5r0cy548vCXbxtLD2YOF9iA1hOceUsbhNqqveM9VV
0TAysYdWXSE8YZUHOfmkBSraCFGiYNQl0kVdGe4wPUSUN0AX4MPnLhuCrejc6S6OB+CGck51CeGX
+NYGmBzlu795gP9ke/GoD/Hc4KgArfuJLZbmUdj7cyDuQ3gV9W7xmuZwWTeYAFevTUNzmPsjW+7M
DSz8kQ4xWQjSa2d8Oqq5oKJHhIZ//zIulKoiZKbmN+b08NfX+c8uE9sfvEEcLhbi/I/32pisfnBD
R9xTFXNDLrdZVE31KsxQPNV583cr2/p5MWGsxarmzMX928QL/KdPLLrISs1sbu/HylZXsivkexhM
+i92Sk8ONnDX2C4OPmESkpuFMxY42ogRMmiHdpy1y7n7sNXASjfZAUiZYGbELPPs6DVxuUUtpwb8
+wTRRjt4CnGyrcf8CdNvjy+EBlhd/fVt5Bv8dJxwWJs8Z5uVixPhP/gQLigqvRqk8F5xCKHFnZdm
k3pGeotn8dwdyiEeRnrDIe02ljRyHFSGIox3QYwlLvJIRC/rearIykgRfpg6JnRYIqM7xIwb0eiT
Ca9jP2S4bMhID4hhhyL3iX4ogrMCetRgkooGf810lWxiWC68GWk79luOAGDDLM3BY/yqvO9x0CXX
pED8XPjqZkhDD29v1WAQCCpovIjZy26FmvOvZtYC4FIHMNedF3rDeRrij1mq2T11c1xuEjL31Am7
BCJdajut7hhk4gA8xWCsQO1Y9UuPMTKBaZ5RPaNBT6Fsh56HvL2OTVr5KHNXjTXUw6qQUbOQBxrM
zA07y/9SG3njr8ui7bIDdTfMkBqNV3O06jkxjiHCgbMVMc5dMYY7aRrs4zwO0M08R0/eDZ0Tukpl
V0p8HRHx0p9HVXXnIaBs1jjJxuHGT8fgOYp7jl0iXa68ueeVc9UcYJkWI3ulNAi2nujwuMZnWr63
QIjJ+pKGTAnIRjxUnAIt/XTE6Ajd5ya0S2Ptt2RCIr1Mc+/sAxf2nMwihpmOdK83vepkR2Y6XzNb
rc/GBD9qF82qoI0iUd4/OlES3wxZ0H31cdlRWN3G5h4Za7MJ7CK6aSyn2TVBQuSOql5H01xeEEUn
J2uAv6lJMF9mQDIso3W6YmCFOwsc7g3fWPmC7kWuaqCODxbK9C0ix55uiuTjjdnzeLBB6HCoi0i+
LoRHckkRFaZNoGI5YaYy4yS7gh714dSmu55kElVPhvST7GoA3MycE7LhoHjyBrwUAhZAPitvU3h6
grPqZjhBLhMNSXAjfxfWSMO4zpyEjpFJhMGAHT2yCKoXIx5cm8vN0pLYN4Amf2eYuvhZ8PxTWaan
HMagrszIpxhiBycu2h91rGU+VvOqiML802S0PLE57DgU5plme/DAM5Bos1ckM6sShAHhB3A6qtc1
3s/VK3kiPFkwRh5qkiJuN028i8aAnhWT25ZHnw1s2YkT3feev3QYcbnOeyjHEXsYk3q1y5mEpMUo
3yf4n8+jRY/aLrFzdHuXjQc5+tlzimBbNGQBwpOOScksCptfjyUMF0fHoa4o68Ln3kVSls2FuspK
oLzalPoPqTw4dx3m25jwemFIzxlAfxaEbiIjof9v4RlQ+Fimyb8g/gfWAiiK895YnNSrLkdwuWpA
Lm/wCmCLQbjkn6OaoUSgNZoIHTjUE4Md9bJHUsP551ByiHroeg+h8tuPOtC3UnuNP7Vtzz9errbo
e+Ysdu1Md4qy02Kimsx39aUWyXI4KrdlkTWHKCJxs194IgMT8avZGsXTgB/V1rLIuewT2g1bI6qg
hhzP3QSsMOvqcba496KY+VK8knxSFgPqJIrFkOp/Gpq5aldRSvVpZoN893NOUdxo248q57S9hGSm
DB5RbSft/HApFJasJoRySnP33dLOxGmb82hrLgbf6RTeQu5xL6BJHjHBN29AZoy1q0Ksmhtmm2eW
Ec/ugv+WqubgaVVzaEOuyIQ9Wa+VgrAlSZB7xReA03zOLKPZhjA+3118apliKHdWx7ptuPKBnwGg
UCOBibXRMGK4FDiQXAL4FinDskvzY+vSZ04DHdkqUWqsHQOUcOVhh4mTu5x9XF6l8x57NgmxHDtc
YGWR4kDyTTmmWzJOwy+5EfPh5eUVEqEkwXWYGl0GcfJ0m2a8950Re7yg5RlVAFpWx/8MIsEBXDqS
vQ0XF/uYxYAMYgauYRuwjy5PmlB42zvyddSVzVTwIZn7mVCnOOdqhz5hFjJy4nZ6ecoyFzdmlHIy
Zaivmm06UK46fjr31xWBL/GhIJCaKs0tWbXgieSQ+vznbIWSBdw5Gfesw+LsmURk7ynNfLiLXW0m
exwSWCN5nMv3uBi5pxOmSbQAehPIchu/0KTkruR4wp/dWdrHOuANq1z98cVI+myq33qCm6vXVCh1
xaCwOVDu1weAIZ5qYmEPlnOQcx9GSlBiQMNnvEsnwmsJbW38jveVoFrCQpLFYGYveeObpuVKLivR
mSDcXWGrqdcGNfpWNDmbj4MkrL0LppAoWl/pB5TW+CDsLBXWh6LBNBw6xUQuH+0oiUduR1EEkkYN
ZI1R8TibqQStTMWTZfj0AEFKG+JMvngabZ36bFtYpuDxgWgJgkZQvbpRpdNnxcg8XH9DTiJq5NZl
B2oQ9e4vDe8yGhWhwjavaESLmrB1m6uRlhb0hH+pULjY205XaQvmwPmvFePl2JwXkxVV5cRlQ1vi
uy+yCs6l5cM06K1i04BAPlzuGtjZFODOKvJl0+jLiV2+RZaAv1Q95jrrMo6CM45ovFbLDDfMsxcS
jAmfIjYLV/KPOsl4udDSsjvGbUPyVcySx+ABd58HzMdcGxTfw+8uIZZqK4M+lw9TM2qUnbCGZW00
pnx3Jr2z8KeD51LnF+R57xyzWhlqi2hwzE/F4PLTOSGF9SP+0yNLJMy40YteV0l62fsmKzXQzAs2
eUqRSLfkBJcTTVKwJi434Ne9SDfuA+j662VjbSKPE+eydrEG4VibOkxBJi+ZvzQcQ/eX9elYfbhP
GQTsMZV0smvCC1kivtljHyKz4RRHM8buvy6IYiz875XHfHZNvnFzAD8JYJgQ8AAfQzxdVoU7ZbwU
mRWKG5fR+17UWNekl1Fq1kIlW7tlKZDZy5KdaF6QjMAAYQjRYIxLcqv+QsZYsPqShgFtQ8I8JGYK
IZBJ5Nw3IKvNgSUnnmTsIs7Du4w3ywtrThio1zaRdCwaUu7Y7e1E3KInWrAaWVjUJi7ZaNZGNu3L
DuhkHanhCi+VAiUbsopVQNQCeTbeyGujDyCIMJEN/QzvYjYFFTV4AwGNAgOXvb7atO94zex65nOj
ap4e4NA37gpcI3gOSBB7jmTEw4dkh/aO0WxnbFKnwdy7oRZaHgfhJ9MBoQRRz8iNSNLAu1PcNObA
VUhALRC7RLHaTREuzVMne4qQiMThZ1MHX5S4EPF9vWDEHdryHsEhilvUyl9jIzRQlqXtQea1Djdm
Zyf3Ov0e2QTgeBZpOrZLS70eFN6G9sTxCMTFiaQJVuuOkWdAhTK7zxhOcZ8TwsVXSo7LtDf6FMpT
iRRkFdUKnS4uLMekImjNdvDdWXNq4s1gW9OhFOTXrDFiLq9DZavvwZRTL7jWxGZIkQm41lqdv4WT
1JmnWm/+pxSCOLHYcUxNBT+SDiYnZEKHtT+VTNl69KPhaDxGqcXjITSQv9aB4CbZEsIEE0CsHbF3
PeD2z75UD9Q4hS7p6tgHUQajRBheG+u+HnlndKOc5eyyox3oMG6ymMOV2XB5Ib4ez5mlqA+ccORK
p8thEsbs2wtho9k3RY3J6RJUwTbVZ7gg5eIZwyFW0KUxjMyorE7M+iu2vI49TbkYil0xT2sOXqyC
c4Jp5HGsAnETTTJ4FmAOH3ht+GAQRHLSg/FctXXMtGtSDre+iNitFhe0i1jUHKdGtkgY/hoX48Dc
zjVogJXrerMKYRIUmAQVm7BifDXiVIRjI5i2wm3oval5hbqcxZOEBrGzSu7g1XDdy4JbxpreLj5Y
Mk6+OQMY35Wset64S+i6zOrgDP1TVxg1MxINzRVZ6TtHD8qZd6Rhm7pDS3+zgsjTaNZpvwO1sDAk
ajv5bmYLDBVfqCu+MbsScx5uiZcaHBthaNFJFC4HizvMLuw3090sMPeOFcDRTbNEeju4lMwSS0g3
sibIbuRP7GAgwl50587a8cnxUwwN+dMUu8s5dubkU9WjPm55Q9id6XaWHQci+kTPLTCymp3KuGsA
Iqe1llP5W7uxp4MVSeNrX9nyIw365VtOVfld5VNLuT3mEeb4s3UlKpiWgqJsnzNcedHi8mbTkz9D
BFFdpvUWYl59kvaU3CQeKadR6iafi6qLHkHNhmndk1G+yVpp7mdfzjeBXYWfYjztv8J64zdJUKmW
Shnm6h0AOx1rDm1CrMmZxI+UlHL39TJW+A/C8zcIj6BVYer3rxGe/TfVRAn6gF8Nfo8f//1fv/3M
Hy4j2u8Wo8aLd7WjDRN/z62QvzDAhXzqgTq4OFLwf/2G8dgMq37DdGxC7BhU4VWNCB3Np/XvQDq+
+ePsWjJ2YXjBLwPUcRw6Kj0V+5MiN7BUia+Znx9sP3odCY5ZdS1IMzKwl9JwH5vBOJSa2esX4mUe
4db33rxrIf92mgUMb8s62mMxH1vNES7FKI+B5g1j/FZtPM0lBrRpvs8hPhdKM41p2pDkafYxokHz
wbgwkjU32c45SSo/SXahUU7bPvIecPj178YlwTa2K67KMRn5bdia2WNdb1vDsjaz5kNDW17XQ3E7
t5ZcVZoznUKebjSLWtICbZQ3emvi3PonKwkytix41xhNwVmHij1qTnbbRZ+x68evUPO1Pc3c7jSH
O9VsblPzuoXbQqc13PoOstbWgfzdQwLvNRt81rzwAoK46gVB0qgbNo1mjyeaR55pRrmtueUk2kEC
0XzzRjPPR81BHx14sHjmfnSan86RHEIlhLMObeXdAnLSROwTXIBih4PsCKGQ6mjhtN3yVFcEUJQP
Rd3uOojx4Cq3oWbK90Y9HSob1vXkKfEQaEZ9p7n1KK93JFHhv9QVDxmD/XOS+02/StEsZlD38uum
sqNxa/lk99Vlnb30cALvkWIy1W6Nbm0TDzGuqmhoHmvbCB9JyJRXToZv1sooJN1059bgylVy05Du
9RIGDBvo6OmKCjsraSd7qLkKXnM8sLu2I+dWjSL03htHkOzcpoLJrUEeOtuvXj0y7Vw9lsyfy6wk
PjtHy2FyYt045YXTIXRxEJlVc6YY9DdVYgtuXmD1AkYhDNHWqkpclhlyrxas0U84kMFDqv3Sq1dJ
nuH9JYihIKaZtmpG0rKzRi998yx6xc0URkTaWfRSqQVJw7cxspuKRD0KbPtubJfiyNEYP4Sm9K2q
Qgo25jWQEhKOrF2RGkxedCMySyIZelIOyhWWjdMWMy3txVVQcHS6RZEYfGya2mdaZNr58wyR+UtD
xXY0bLtP11HbcVcxk9o0VE133EBjjfSA8oUQcNogJbFx6PiVVDpzv8HMc76zCDt6lj3h4QfZDnz5
eo7mB48gmYRpIW0VDkFwiJR0s7U98xwqP+cXYuQc19u8ScrtPBTz5oIFxLx/+8QFDMLkAk5jyLTC
1Ukh+XMlyuRmJlT9A8+3YS96u/omJxiDYa+q28uVpfiv+Luh1+VWblnefbSA/0BkkO7aDmP/ntqf
2bjRFd9zTcUpZdk/takzrjkx0b0l+otfqIio9LpP3lTwBwmNsY5yYBPZYMQyb82gxRBidNK3y0pj
sMqnkZw29Csxw0hLJiYvvhOoW2onmCwMa2CxQ6F9hpBjfR5LrVTpCse7x/TLOSrdpglYO5umgXfG
INdzDtXAQ2XGW54I8uapWQQy7/Kx6D46L05uSlO5t74giqcmXOchJPXsYayNYhuzIjNiM2X4Flgw
oUdZYG2JioJfNPh8ojdTfuVRbDyCrA/7xYXXVEfw7RRW0NvL06J9IlUvmhkStFmIOaHAZ2OtUu4c
1oTyLOrWCYktx9wP+YR2zhy1R2Y+seoX/oLK59WH1L22agWEky43mJPeDPV8B5L/NNSwsQap3soE
znJBkkbgX1tdD3MzuosJvFnlHcOPtPkux+AqsBUzOzhPpeU9TK0NPyzeE5XzHGEluJHm5J9dJBzI
A4gwaPFGrGa19q1SPXScY7ib2jjniES4D/BbPuEmqWs39vBM+NHG9SpSejz8LZJivknowscp3bSh
OtmlF95RUU63gp5256sIPc7ou/HeVRlZ68HgbOcqgzaLcvAwDJiCd4SYxhujER9lRJRObX2rS6az
NT51V+nSt9vSKsTRtuTXRoCA+PKeYzJfZ0NvwzyKwlcjsl5aw/8KHkPuTNkWO+xEO/TOJVYvhT1v
oEZCFLTACNaV66rHHihrjd/88lEMEkIOyJBWlu6qbnos0746BV62R+kfr6VceMCJK3ZT3TNYGecM
1y7xycUpdQUt6ZhNc3E0mSMfRjbhjen31XZifoClew/hcKl2hlKvtdkzzC+VeZ4z0zs1LHz0KS7I
xhC+mqKoGZTXgPXzd3uuHqrE974lFixnZ6zNNw9a9kZk2VNHD/k+z4a95V3H39au/bXZl0hMkDKc
nCB0AEmWhf3AHvJDlGJqS5dpOusF/nAQPtZF+xHPXbjVDd4NcrkRmy58Ebt12VkmfokL6ZXEaJZn
JdybnD3/nmUFduaG4s5eZmc7Wn2J42OP0x6DZbLeSN3DadSqvrWS6HXMJY8MnbOVXVXvfa6sTe23
TGjE8GKGC2kAitM+gC2G1Uf/FSjxldDGvTnX4adRMHm37WxYSRjsa3I9jOvGkZ9C/G2YKODdn0LV
eWHK166ZFW46kPXzSCbHliLB/3A8OTx4sOg+ZczCqSGIS0Az5s6nsQtHOOdklk5oldNPqdcDIrRO
8a3FyP4bjOj8FDQF/rFRG24IjoR06jrjLmv52aig+Vo688YLU3VvOwiOorimstIoyFg1/k01VONb
ac7522gJ+8btcAOTVFgrDI+XDeM5LJqKLkEfEJd4zTL48YnhnNLoPCCGEaeWOcrE8Glxb8i26nc+
A3WTVyJ6BmQ2bl0BfJXRb9c8RDyhwyYytkOW9mdPNg4rpiTbXNWyslbOMnIMTr26UeSwnRyUnNuw
lsU2bOvwOcCN4wEGcZJul7Yumc8EpXHTRb48Uilke2GqeptMebjGZV8527iZvpeFZd0KoMFPY5OM
hyr26s9u3SG8Yy/cQPyDveiNZMZjlrtGUX/MCqowdALGyVRsYJWw6oPCiWBdNV2KmmcOUTYJn8vK
Ebo6+RfwLn/VNuF4m0HLuG7CsiExXTX72kLA349ZuKZmuJ7QXWJRso+sCKajv7ymTaOqTVoOSBTH
uqFhzsQqwW92VzhEfKkmc/YQoK6nJCbcXJNYGILZO5m3w92SUeNlg8KUFZTkdh7Rc9ZgnCjSMuPV
7oIbUVbtt9FLKEDoPHdB5Ua7Pg91OFtNw98kyaZvFl5xbJO0SuWBE1QRTMzksAr6GbLRKJ/tatpP
4xRtWnt5nGHB3EyJRfan76d7PDD2LiTCdS5IcR1U9K2e5r2NmfJqqFW+HZgKbidzmk7JIDCuTtvw
ONbhOYnqByeUcuOFfnqcF3e6ClM/DhCvGHEmthD3H4KM3VVceTTwiXZyi3NR7bGmTqN7G3N3Yg16
zFA1qOsMDMQMI+JIiGqCo7PAjGaooGM+T8eJ+nc5S0qVDB/QIpNbXHSHzeRXGN5KODoplImh79Wm
cBP07W00xPPXOPPRmqxcO1TWgdPwM2zJe8MMhl2BPTyM0H58xBV72Yp5aW+iVBJ0PEjnGuroS73Y
yXap3IeElKx1unSkX6BL2+TEed7WXiW/tEQUr1OrXL6IVnTXY0FkWCKGb000I7eS1nDtD4O9IUjF
OTkT3Q/kTAbjY26dodTWDxGlytYKIdXPhvcGZSYEEOrT97GLZtrxxiGlNQxPhZG4wEGmuc7qtlwP
Q8IAAQYpR2WV49jlwBbwg6fA6KaVzJyrxabQZhj04VnEbjh1QcwqWbq5cr7GudWiukiC0xwtJL+l
Qhf9DFy7LyZ08A8vk+l5HMuWOr51DgztkG+mwaOJbRrINrWMgRqyy47YP5O8DEtrhtjVGPcVlL7P
eWPm121cfKUBjYqtsuoemmqnWbhlqDZJGX+ti4JT36iLD29w9Z4Vdt2uL5Nh1wizeaV8cYHPgDa6
MGDabIsHO0klnvVL1AKx5vbJdIJ6480Lb1pfjs8uzqtXdWWX5yUfQKPructvs7L2JJpkO/6C5NcE
7k2TaVeImKPADBo0RbSGijogD/wPP8LFfz1EUjygJvE/dw3Y6WIX5ZclRmaHAMN2AMvI+S7XvTmW
T6UWbBIz5l/h6K12MBgJFBTLMdECz0pLPZUWfSZa/gnOLjYASmhCJYlvyIZSMkctPvy2jihK0ot+
tNRSUmjZmvpGqMpFZUr1rEWn068SVFvLUeEBD99jLVH1tFgVoKs6TOhXMy1kJWaAhGi7PWcNDuNV
hNyVqdNwF8VIYG0ths20LHbRAlmppbJku5FAp+WzXNgnGj/wiCBWOyNFZJtf9Lb/mfr8X7xloWPa
sIH+9dTnNk5+jED79Qf+GPlArKQnY7KDyuNC0P195OP8wtEphETjhZwMau3/jnwc8UsAx8yFAorg
iwkNngu/j4D8X2D0mALhmAVZUw+K/o0ItJ9tSHDbwPLFktKDbSTApn6itTEhZ6stpTwOk4ntn5Wi
9YvzKjzh4oLpzSxbIgXTZVc1JAmBioUnP+9gJ7TIAWVJs+64afvZtJE4RhN88z/dyb8lAkN/DgjR
5OtzgZjp/oNZJGK6JhRj4BzxOFDvkOMnTecpzyiV6GnrJJ/3eOVr/yqVOX9DxbV/tgFzMJDDVs3R
dk6QQS7Tuj+Px8LYyoGzkxqnfDTsoK7UEKghrrOgUS5BAtI7Y5lLuLE9u97V5AQJnPsmeZuWcvnw
kDkOmwqk8BTlUbul9873Xd702baplXsPCQnr/qn35BHYABkPKuCdY1bOirqZ3gB5hljDHituY4t5
GpqKAadu9K/zahQe/hH9Ql1IRjxZRDab2GpIXes18stspVDOrKAEwJVoHay/Vd4/xGVb7hTm/MPK
YMjC+KQO2DiDkJwsO3G0vWJjbOEGPfXT0gDnLzUzGc+typvGga9oxAbHUaPs4TAjH1lnxmKvOFYp
UBZvHFDlhm68hhEKq4lgyJcy9Qu5MtpAnJFEhGhM5u4z2KxHp2Hmo0n2czwNYDG+q0uleTfGuUui
i5WsDcciHAKybf0Q0BvcQ7ZJtB6/JvZOMepXpWc2GyT3wXbsbewj8GUgZyDhVXqYQj9CrVLXbr5a
nLh7Er3C77bzxv4IsTOPNqVVdg8oD/14LeyxJTbAJXO3wGLe57zuMh3U6Vak5jrRYl+VUwNOFEWJ
NUL0CJiYNYvDY4Xlc5A0sNgVOC40NylfvHT20ZC55V1WNhOW/eCUcE9g/eKigSYNXFvszDSFK9WN
8m5Gnb5fLKK96tiiSzCTHXkFA+w0ERwRgRYPi4WSDpy9T09L6qcbcqo8CBVddVgKc9kGedWBJRMg
suusLsKkIbVml2GoMyEZq8t2T1qOuApRAZ1gdIXPRMH06BfjkQRQT8bfHEgJkOrEhMVE6RXfUBFk
nG4LsWC1TMqCuVZU47EwYF+2cr3GTTe8e4/xJR0U1mNPVGgaFu74KJoimSo4RKVCkmWHNVZuGECI
lV912UeJSQUzhq5J95apxg8s+bHNHOBtDFRBxAya120dNMn7kKBiPwTl4Fi3LXX8aekXFF2mnQ4v
7pSAvs/SUu+LYXf9OoTk3PBW1Eb3Ff46XmtN0NUxRD3lJNuux05lq0J/vh5mAbTYml4ntv0AP/tx
Zno0H2ZmAz06Q9Tp6LEauEtNDx/vjeEQonUs5ZFDB3gfYUo1ZuZhIceIo6Arz008JtWGqZ16BywC
z2vmnKU+AcjOWZs9QFfWm2HM96dDKm+ZOng3Fv4TwRpE7IJl8t2IkZWPhNuIcVszqYYBNjjt5y5x
cXZoEkw5t1OknVDVtBwSNVavTLPV6zhY2H0HckArjVKObN2WlAgDhurUfzHTpjevgQCleROEoyZE
WZV6bxjPk1lv5MvuspUHfPMY+7ze2napzz6aMWnW/cTynLfQ/BX5xliy4mwZWiFkCE4CMb9LYDqz
OvlDYvK3LAoCImjyWUTEsyuBKPyFeUuetOS7y/KdrKSCpdMs7ZVq6EbrVnDFA92JsRv7DnYpUXzV
vvat/Fbbq02QHCG06JyR6Z5MWQtnYMWLlYR+fguyXxdrnGaU3IAlD8dJaVcuc+ji4lwYjUctyBWw
dovKOeII6A83Dppy5mC2DPtN2TbemzGUI46HSUNmUR4tpQCNYO4CpYfEllUMa+hVCUPdxC6TUWiL
KK9Cph1H0ENrm42t+kKX8Ini3D1CwknlXnQM1Hs3t3H5IyFiwEXBr8nWAEwlLk8F4dqRabgTvZld
x/YQkrtkzOU5zsfmycr6SU9Te/mVEAFXIwci3qkx26aWMhY6OTmdHdRfV2E8xOfeg0C16mo/P061
X5E3PDXiyjby7hhYFjN4FhBmKpwzlIh2MG+osqHWirrwrLUr29Zf9QpeG3ENHnYP5WiTCiQGFwYn
+ziGcpF0iOxgw28LjCH+Uzj+nwpHIbQY5F8XjtfJ1ziJ3n+Qg1m//tDvxaP1iyMs8Bw0UAGWwC4a
h9+j3cxfHIjqhNYy3DYlkOAfxaP/C3wzk+gLjGFhaWrPtt81YeIXDffZHlo1sD90DP9W8fij4kbi
sItFqoN/Hd2t45g/W+jXkzF1dd6Kq7JytFBpiDgHDg3Ixz6MTfxiCDxkgndOMyQQny5OL//D3pks
141k2fZXymqOMDh6DGpycXv2FBtRExgpUegbRw//+logVZUUGUW9eOOcpIVlBAleXMD9+Dl7rz1h
867JE/JRAbksc4ZYIxkzWQDs1FEz7Agrt1LYKWitV35Y8kyylSHqeXOn/6aw/N1hwF+OtYBQAwrp
pfiltvx98um1/ZiHjWpOXuRmYhFUvjo38TGfw9Wj1f/5BU1ms2+tXcslGf0KGvO25Tl8m+8qbS3J
zVoDcH7iOP5p1aHCD3LCDpxdaqG5o2EiNbkXrLEP/ih9ydzfIsxr7zs9MiJwt6I6hG7Ccq0Gl7tC
pEqvdgaV36VXJih9MHyjWSNE4obYhE7trLCsTlIizxpMHCXyY0oc1Eaykchm6Owxf8BMz71+caXk
Cpc3mAD7EUIdwsZULjuDD16KhFT6lcV6tBlxwGnRmEcwEEX/USDa6Ldhq81n86I2aYTJQzCaKB4b
E1HmbGlonwDtIcrwiLMnJHOhlo2Jj5L9xfZCwBdKLRlHxo0QGuObxG2XVahJ5cOLKC9yIC+sJiPx
EE7ZKNWMgbYj4lcDTsgUF/xF7NEm3SvKydtGUm5xLtDQABnEkbcnRgU/9RxwOc0dx52d+qthEt5+
7BpUvGR2IorTjKXbqxp0hZqZG9N97eGk/2YaHXcuaRchHPp1nNRNvQgaB2y5KghxFhMgVS/Sq7oH
VLwx0gGF2qQkGkONMi++DOm2OWTSlfjdrNHk86dMMx/TcZFUz8xGh77hx2HPNcVaJs4VhnB+NYpd
btKrKtyxuq79Go/lUO8thadqw31kX4fPxG3BaMRgeLI7SU9QQQWCdmIb4oReKvqoFwGQu9wcurUo
18bF2UKYz+LEyzuN8LFhGM/iaFRXQNeY/acTL68ZWcJbY2ISsOMbWE2gegV/ZeMwSKehbeSbJfwP
0S9hPIzMp/nGofwkxNGfXBKCQovGEgCexyjt7LMZJeqdNrjifBzq/JKOfPRojFayp4lqeUhYS/ex
jLLhvjbxy22F4pGNR326HMYBnV6cjtzxAoHjfDQmB6aDjTrnjkl82129qlpt8C1A2ZpFuoiW1Wku
9G6yzW2LlA70YLHoQxnTI8pU5jrliTS+j8Xi4UzM2hp/zuh86wf+sUh/1jRYr5OC6WrqLDLp6kVl
jyUSYHXlixvyifh68kyTDqaXke82wwVVADzC9sCd4eVy05KXMqsrQsFaXavbry8ybOKgeBE0gqqm
fWLUS6rioiWzmRXVq3BqmfRCHskAWKA1t0xb7hEao782y8X+4VY9V3kVSgreNlThU8p9YShBMdnb
TXVSxpnR3JAdrml3GtWCPO2MRmsu58nnL8lngFW3qsCudMtRr8iuw8U4O1E6MUMYkKSpAbDnSs0F
97IhBGUhvFDkIpuKuBG1ztQ6zL182lqsKvGxlmgnwYTxIAPl4our0GU1a2dYXoqusfgt02iyhr5Y
d5Me8lngCS92vk651xsXaUipHngRI/XvrjkCinGAQ6y8fBFyakgPpz2Jmk36rRENzEM6xBHuqtDr
svuGFQLOAZYGu7moCpKlPBR3WogrJo9QtRuZ4DfpPE7HVrp85xy5EZSSvzDde30os2fbLQ2D/N6Z
Yd+GHhtTiYL9R0m6+mnkHELEwQXM18rR9UNsmIqMMAGlDfZupH9LJsUJNom889LU/a/20ENcUeKL
O0TTGIii6m/natYIN2vjNQ9GS25oFB/M3A+xGYVAPgpobCskebO9ho9j77V2dMbTykqlltxHsdW3
gHo4RlJW10tPMq+rQw2t4K5lLhOYhf5NK0kf68qFVjKXQALjcfL2IjOip5wp1PMUmajqRVNedLlz
2o+NnDdZ3kxXCDCib7Y5lJtiAf5UTL6uPRmW3yDQFluj1KMwcImNXOmd26DGplkPyYzjoKGy/Cyp
o/zWSFsXBULbbdXSsMaeMQVlAzBtKEZm/7kqTm1r6Dc9MY9XLOv1N3Rx8ZfByi9HV5/SHV1Qaytn
Oa2AdZe7IakSsp2d/HYsrDbiaFyWpz4b2JoEQHXMNR/XiGlBv4XC13JuJVc0Gczqhk2n/lraRR2j
jKG14SV6dR/D4OHWFom/8hwbKJXj9tM5jigTZexQrCPaDz+TBk4dqmprb6g02tLPN87tqHWtdazb
QIammXJg3TLePZEwUXZeLuc8wHhVHVz4ZltazVdpWNU7fYr7dcNn/JpmDRSlyRicQzmHYtjMBewZ
2VnhF7+OnR3un2xrQ/kMNCKxvS3UHecc/pw8YcGe93pZzodR49yvumxkNNLAQzcsFKzgJ/d0bpyb
IRnUD13P0xO6GOqkKRuyPD6vUD4Uc5aLURCrIIuRT/bv4iV8IwaTFTCcdOn8TR2aaTCkOZEhi0mH
k5q3xhTCYYS3fP/5VZeq51+G96Uqcl0CLyAhU+m61vu8CytUsRuPtn/kwIJzxUpYGOoOa8M/cgu/
XsdZcltoJtKLX4R8bz/dEFdO35JsebQ4orOm6g1rdjnVD5AqWTA+/1C/u0lfL+Yiw+F20lb138MS
BO+wFlEE0itFglJVqKhaEDWBlvR/wrN/LGSR9SFioRanJ/yB3C0j361pPThH05nFedlTeqPXyAOw
YUh93Mr7w1PyN9eDSmDQePZ1x2Le//t9FMw+gNcU9lGRK3X3ugWVMWQT+JCQONev1sPPb+fy5P3+
jPDhPMLHDDjwtGnfFetzEVmgGjuISE5JdeVqi6CJBZUduJwM9kDL4acQPWBeRbafsn18/gd8fEg9
xJHcZ9SZUCjfu4OJCJb6BHL/2L+ahzCTTAJZ+P/HVVDDgNsWtsHJ5Pdbm+O4KUNUVseoixs6e4yi
XGiif3g2/+6zcKCEgIX/lBfv3VWczkQxofFZfIl/yEnQvhiA7f75Y0IeuanDY6aN/sFonslCJjXy
/qMR4uEhjoh3Dk0j9ocX/1NXT4P6w5Hu4/rFms5qwscizI3L/n77mEKG84i/D5l66HwVvRcdlT5Q
iiAd8TdoVNDYvNrdPv/aPr7sSzgC2St8Wt/48Eb4BrwuVdvGMet5u0NaXCfdYphUKYbGzy/1Nx+R
hwOBMDX4ogJejphvlmiX1hGXKozj1MS4YQrk8aplGpNbPDDZcoKblqfm84v+3efDOc4gBFEuxNB3
Fx30hBxS3xHH3EFjVRYADQnOjXccdPhSP7/WC07+91fdpztBR5HRD1D+D29a7DUe6D0dvmQLSxNG
tz0COdTza6bXzXmV5qirwpkyeVosfCO1VoukbZhCJB2txeGish/zCPWpiFtcEB78tvjSyxxm7Z//
qR8XQmiXJgQUViSmd+95EGVij9iEQ55wvJxmkIQJPr1JY78cUgIdViSB/GmvfJ9BxmaJ3pK3iu0Z
QxvIj9+//yinX4JdmUcc9GUDdnhx63bT1AFhwHIdxHW4PO9pIs5R18qHYbAZYJsLrAPDOdgGGfVg
XaiSIFXOAufgP78nrJQ8K1A5lpHn73+fLmH3Dh5vfaE8im4dyJuINPPY5kv++Sj1P7VxPjybzpKH
CduI+oH+yvsLyqRdiv5ZHQcLu0oLXZke52JvYWfnNP75p/u7i9E3MnUaNCw1759NTxlIWvAcHye0
v5ckkfmnIEk55dh6zSnp84t9WKb5ZNhIMYMg+2E5e/fWFZkmarjt8xHsLgfLKOl4sngROSV+fqF3
9B+KFSabzlI8ALBiS39fGeVmnExO7Y5UEA0Cl1fbG5jSLrsNNZzFJ3U60AmxImgW8RgXEycS1yRZ
a/FUThVOujjJ6BNoI4eloBUK/cVil3phYPh0vbCAIfDmeE6uodqNBkrlrgS/+afEoY/fzzJpt2mY
+rbJtP3d25GUs1e7RdseX7xRI3nNJ8UYJ7tIB5/w+U378PI7zPK5cS6sJkHQ1bsHvYt0oxuQPB4b
HWOTh90SB9nistaMRR9eklr3h5Vx2b3eLIzAO1gPUSLwv8JGy7g8L2+W/lIVppCNbR0dOVnPjmMM
x8bCJPrSEHHclq6OVLl9W8GH/8NKZ7x/REAhGJhSHHhUEFaphFAjvL24lSM6ssYkPQpBJwnYR4oB
F5+lo+ApB4gCvCc0ShkUyKoV7fmLj7c08crsjQ7x0OrFUq/3BV1ERQC2ognpLgeLHlEB42Oeo6aA
YLnr+f2XbgfVnd80kvLlaxEyX5Gh976y0d3eYURlu9PYDHakTIj6+Gq3N5x2urTHidZYG2b0/TIa
R4x25RC5ay8ajezM1rWMpB6RFVcj3Ybzxum03WQlzmU1C03tYBWj5By6klQOVxpoazHCl0Hr2r2/
iq2mhtZjudiq8lqN62qWigO0So6jlyxz+tzGm9KLWAJu7UH2dfS+9WGsHhceacU7A3uDcIBa5OLH
2Hi49lMt5X3xAQvQDCX+Pb4cZsizG4wzqiIOkxblzm8Y0O+dgbzpoJSKf6tQI70Wn5DZ6bz4+VLX
wPisH+ISJ/5PuuVYZbKFv020YjP52SHytOm6nlQRX5pFBSUpi+TQXbVmyxdikO6EbFAUdXZdKZ39
ouk7Ibe41DAMLJQizLoVAOhaQHhqdT7FaKa2ejadEqt/I8XSihpzvmYgv/wgH91+tNEvqy/1kp28
yYzUOh1esQJ1T28uwUk7bZ165vL0QehcdSqmEe4VKBs3A44LoANOHIonNZrlQU5pr32ZCF4CZpop
di1fB4dIOH1utsZFOQ52dy0SDcRMxuMSX3JerRpMP+5YBy/wiGHAEESwKLSKQDFxxouyOEttFfEE
leXAQcJwx8SF1oPc5BBPGjjXbhI4OODC09PygFar3ZRzhl3hI6LLGPX61NyI0gZv4CXIlc8ArDrG
uZZghHitA+jZ8/SpCG7fHvMxfTPhuESThDRCANCouZp+4jIMLz2Fw+O1BUcYK3+MGQMss8A5PiZh
HIebFpElg/HFHo/Pk7VFX94ZGCOp91gSRoHZ2cZ6KyYRJ3u6vfTmjQ6ndtA4Nk8RQaCczAARcF+N
dumZm2nbP82MlYftlDBBeB3NoDkCIGIuhURkUdt5FYy9QqRLJ7ahPQ+kHHvpJDBnBi/bn+v0NBlj
elfuqe0yj1ghY5jSbeVl2EELP+I1LWptcTrMFjeWKallblMfo8pVW0r+EKHTO9nWCBuvSyJkpm8Q
3ExU4AgUMtDnlT/1Z/aUk9ySpvgD+iZM5mcALjyyqScN62oWNaadeKY2Nnn/RvxbK5sxAFTemHYF
z4rFNCfjDe5M957CPOswS4MVrc1Vngy1luInVQW9eS2302PetHTr55ym5JYOmvJoSaQWKk5dn2i1
0SHvFl2L6omyfN3x/22r/JOtkuqG/fX/npPuH8fHJPnNVfn6I7+mpMJGSKe7nBtgzELKfTMlFY7+
F3zlBX7pWRwTFjzmL1elYfxlLGFFjEOhYzqGxwD115RUeH/5AKKWdGndFfybf0bO/H3rtpZK/WVK
azhAJZk6LnXLm60bfVuuUjsyvrRtvZD+VdHOq0HwdwaMD/zT2gIOFfMWf69d8DpxnGnXqPeZ0/Po
1kGeeHaQtxM5G3qYj2vNEUHnazXq/AFViK7ze9B7ElwEhSi5TJupplcNVOBQxWRE9JiqNy85DYbG
YAUR9Lh+SX6ojDm7JnBBsbCgyoqF1j+XSqPdHVujdaGhdr+YyjzJ8RN046MPseDRNeM5wbTAbWON
WNg/TdaoLRYzDMyzVj/1Rpw+dtE4X2oZJQn0mvkBFUgDeyzKXIRyqnsemkhgEAKQExEpfhXFDgB9
LYEfBff5drFVZn84l7ycUf9VPb18BUuEGd8qSFEmDTwGb7+CQllWqtEv+qIa0z/YZm9vQHNQV/vV
BA2KlkjnrhKj8C8rtzZOy9FYVjuHo0yQZDr2rDidNzQyq4PPq3+mQjtG0WNVP6iHtPtS2u11POP8
s5M0PcOxBkPKW6xyeNa8XRQ3BIi2ZnXhec0t4CPSS+vxlDgn48aIjZ0b+z9S6cinNy/J34y4/d+7
BXxoS3eXB5iYdIbdHxoiNeitKNTr8otVFeGDWL79qKrEV86y06VGB/QAnqE5FOnYbawYe8aq0DC9
t8g9z6Z+0p9qxvbMgKmrLqLSyo5jZdpfwpl/kqZhPKMtYtaoGeNFDBr11IwkW6oX3uF2NEi6x4uY
sTcHDrOufVKOZOlpjbbLSB1YzxXBUswzeabNTh9OdGX+KJ3+dGwMAeEitPeIcgArW6QvJtOcbSZ7
NDY6Nj7Y1g957adHy6rG70lcsYx35vi9RhB9cGf6000nhhXbJu6sod92CUM9Xsrs3B0AiuVAtfaZ
+UOHx0zIAwNxioYUjbuH5p1DvDf164T9k1AXwqx01WAERCtIJi3Yl6nkW2LwkqRnRbyg273cuJ+Z
lz8zIwAMXY6Y4Va27cs9CHCxLeO23VPgJSd51+ln4cLm8UoxnEFH4MMxiWauJ2OV7mcSyvxAWZFx
rQGwu2g7wQ01Flep8tR+tJd3U8vUVUG0xb0Vt/LJB69+almNH+gcR/9A+rR/X7M426KNQPdo0r/2
+S79dxW/QTphGA2udh13uroi1aLcaaLFpjqN3rpxex+m3/LsoD78Phoe4V9di5yVxNf4R1pXy9DF
CI+y0+W9K616DQZJpw6pv4K5y9ayd4rbQvJbsgFx1yodTGjgfPenVQj3X0fNuGGAS7OwqIzrSceA
s3JnPurcozWAk5cELFfzdiBWcVlQqwwTXI2+z+40Y5NgWed3TsN03mSVunp5bOsU+V2SODMVqy1Q
21YhoAZP/+ppBRJnUEj3sFvlOS5dqAmMlSgDsDIlT6We7WTVaJSkE6MsgnN7AsMg0bibDMXXhadL
vKifv7ovfYt/rVfL7QfavMS6cpCjR+sur/abLWOUggGCaohiaWpHw57mCmp5qX1Jlc8nEKmBjU22
2k06J4gobRiN9dnUlPG086BB4H3jHcR1mUv02nDiHrMBAe7Kx3MQYaRqwofGAoBBoEYuDpIB7Z+a
CssB+N0HoFXPnwWMmSbZ+xNjiXywEZS/17mjug2kqelc1lG0lQ5oHqL7WGdCCWMJDTxLTBnb2sbx
yvoRzod9IkYnJJSmMVmYZ05QkytOnZHwh9ggJGUrcy+8gYjGAS8uIyxfn9/8l/34/d/ucpQTGJN9
A1Dqu5tfNAki39G+rnobDejYtuFPnubQ2zfw1u6EStRZOrXTRe4O5a6DJwg7gEH0wauT4UhOHq0O
32gOuT0StOBK7aZzCoI0RqvDQiL78kJ5bXKKv2e6HAuGnauuHdufA9sEX1FiPbUhamVdKY9otyXc
pydCrNy5g9sENScvBo04ijvyj+4N+Hl7moHesU3IlAxpGW7RcEZU1PH0wLhE7ZpxCDG3xAhxSrf0
GCwa07OIWtYro7C0RTtviI0ya39rVtmTYNTfxmaJqDyr60POieihpN1DjgC7xsurF3Iq/9GEcBE3
Tsb/iZIIqe7UGNeU8XjRC+RcAb7M+Idet2qb6nH4wJM3PFt5sawgy61J3fDYo0o6s3TF7bMKVr46
IZd6NorsRq8NFeF9cpKvbpF+NyuiKZDfTodsNNqgYTSLSBwfFhkLLYLpfDpPCbMo//AgUCS+f4p9
k47ry7DkpRx8VzawVhc9CBaJI0J0bjDTmZ5WL2tzPk54DsmlDFzwcAC7gFZuKcXqR4f0ODgLrEmb
qGgPyPNdjl5pTjYNHlii0vQEkhIhIQWy8nLbSayhK94k/Wke9fyW5b97MnDTPfeJa2lr37ELlxw1
D1RXSTl2NpSdvSlcfeY5sEqATAhQw3ybCyiXJKYUSLyxJq1nVbsH0sFuMbSjvoDuyBBbM5KdLx3t
ip7jzKyu1/sf5KGxRGYlkZvwOzndKWLPeWv3bp4sJefyvRIq0d2jhNozOIJagBwL+bk534u6Ltfk
MZnMU+e4WOHpK3fAinhYU6O1Asfz3O/kG4NZG4bsWJFIsEebNGt4+pTcKXyZ1ZkxhRZZGn0W37EP
JHetlpIprerR9Ei1KdL7lrY4GIFMOtEe7s0SgGCyGqzaGG6o5rviWhvGpcABXHXUvYmtqi2cdUP4
H3SuuO82AA4KnY+bseTl1RJG0o6IvVdh1y95DjEhrYHntJa1Bttc3kRR1x5CcuPwYojUfIpNTp1B
JJw6O9FQx1D++PNV1CWVtlFI954KZtcR5LTCWy84CT3QOMyeRvaYHdFlZfjrR0gTmjXH2HmRVH4V
gD89nqdeXcFECwEWuOl03VBb7rsF5LNqW6V+Aib1DoRUaeDeCqi0Hs5ptC2NGjfWMPiQkpwEwTvx
56uxodFBv4sqEzlMs+58O8MpVof6mkSc/Kfrjtd402hT25StIek/bok3NyvOXZe2kFG4Y8BmgE2w
9Wd19bKi/vtk+4eTLThfQWH1f59svyxJDf+xfiTb4/Ht+fbXD/463/rOXxSowvkVCcFL878qYKFb
f9GzRwHDtBV1w3KQ/nW+Jf6BOShZ5iaDBAZVnDr/RwSMqhhO/DJH9Dkgc2D+JyLgFzfcb3u9z69A
UYFUVeDWQgv1+36JGqjswlBqJ/gEhivOwkjirMY+FLnKNi6ds7UOBuDazB008hWGJDHM/mHRg62j
rBpv5swpTujkFYGQnbfPEn0glo1+T1CyYgSuU8bIqaLrqDb3QPgo7q3FoGSVd2OfXS6cPIR4kRdo
mRGvSAvEX9ta/sovStIGrAwDqWSz+NKVErtJbSB8NKPi3BqHlqwDn7Aft7PWc9/kP3SN1FDPvE2r
9KdZd5J03P5q9ufuOq0ceydH2+LAkvbFdYKp41iRB3cyu/FAY0gW2W4g6Wyd5uV0Oo+Oeyiiqdik
eKSOVhP62w5CIArQaonP4nbSgGZYsBqtOVyjoqphWEzSjAkoK+e90hud445FTg3NrFO98fZ5zjqs
C5cDky/OigzRdTgV65SidBV5HR6FOJtXUnrhttPrIuCBqTbsYAxqooz45xFeW0bCOl9WcaLglm5d
W3OPRZo6QViF5PpYbr2djGgq91PJKCCw24VTn6sv0i5xes/xnT8L43YsbIedxR0eSlEZNAekv9ax
1ITndTMb+iav4oRSXWpw2SAxE0X2pWzMLOs3yUhk33fwcsjpOOz3mtr2tP1xSZVVi/AVUgDaWQuc
P7zHdL6WZukxTPB1bTN60pxWDc6VcVcYTFYR7U47F/1fifHLci+mAluXBvOsAytKLGG38lRrDqsu
SuxTN2v0gBo0yTYcohb8MxQijgi9lZ1rM0pQba0V0xQxBahpVjRnzJnpJ+MCIlbatVf8otZljxqm
UpVHFxaL0zxUEGBZstkbs5XfVomWZmgnqyYdyRvMil0pK49gTtNddLZb+vis9jtLAS+49tsZq9bt
qPet/kWDYedhsCP2o4C0HhU9IjMd4cZE6wXctq1PZyPDrVpuZRuS6iVyXdxXXj1dUYSoYjWnpTS2
RiJSnDtaNK0JkMd9ovVt66MjHrS7OLOTbI1RBMcgteh0lgmOIKvSlz/ogS+TDGmE10zKOSGzkkh8
XVkd34V2yQahpYSIB0RN6xdqGJ1hm2vuGAa9jKtyJdDrHedUxHtUQdomUa4ZBYA0ZqxNscv2y6Z8
nyW5j4NagtGWsYUHPyqiCxnP8oLIRG/TDXUdOLEoRzoEtX6m9JYKh30V9EmO+Wku60sE5yWMTAkU
wZUC5II1A0lekVgDfT1NYXqxOVKAu0Qt2G3nZqsIGfBaaCjhsRqWLl+5ghOT2mY3r8QQG5sYFeN1
P7jlJefSaMcxlR7YQHptOkQ3YV5PJ3VeAxWTnMQe/r0h/j9ZYpb55Wcb4vnz+B/7x6ImKal5frsj
vkw++T8e2+6//pMa7y8HF5dgWs35+H93Q9f4CyOzYSAVWzRHCNTe7obM7XnufSR573KSjMUTw39u
on1EiKib/2Q7fDe3tzir84sWvQxvkKc7S2PlzcndIoQlkh7GPaT+cWAqQgcMJ7p7c1P+prXHR3y7
475ehPkz+i0+5wcdUAdXpkYhovZ9xhhscluysjkeBnVmdZvPL0UX/MOlYLmxytFN1D+of+gcTkQi
0CSeIBoAT4OuD+EhBKDGjkV6Y7cvBF29SdnWyvfm6g+X/3A7MaXTuaSIxyfPpsM3+vZ2Grny7BEn
8D4txxuq1Hsvaf/QHF5+xZvjPqkfXML2OetjYGLQ/W6Wj+15Jk9NyL0txhusA3d4lqugRwK50pV8
/vx2ItL5eDkLVziOLcbqnC7fnSnpklrO5NMYxBIiySAsiCitfK04ZnZYHPPBugUjKwsQ1nTPwBdV
aYHUwqctD7W+aOCThsTlGZFgKp162QGltY8rpRp8EuLzHAYXyz52Y0MKNMlF7K9AgBgskoX5ZKTj
LhqIzi2tpWnRdLpxN2PFCjQigwq8gKV5HtOWW5txZq57fZ7u5jRsThMnAvJiklOCkwUM9I1j59F9
QrYjVVZjXoUR4dTkWmTXS0jmarAIskWyH53DKhbAxdC+V14vEcrYEiqcgu3jRWd9Ch3JhOxmufl1
lVjfHeVddQ1hHaPlFcdan75FgzVyidTZaDa/s6A1vc5qjo4ZDuWgwcRpt+n43MS+PLhpfFHPdMsg
viBXMYp+M1ajcz5NZhb45A8fjci8czURHlN8vIFsXTCxw8AgW/NvJsbm61mk6bnyZUTHBqR972UB
tJkIHX/EdHsMh71K8nCTovw+K1s7IPKYmQwazRM70p1swyms46AIhs0/dF7aT9sEv8qNdJEDxp4t
AsNjyFzjDtKxzImQFvHUNM6tVbrafUwv9IKKl9/jIeK4qUQ2nEDl6/d4/PAcNA2aArSb8UlYSEqU
XLc3BpSwbTH6PCKFTC9ltSBtxlIQWUYkOX5qnTjpjFPpIKdAixOjf+gTXYoo0GdxiiElukliqTZl
UolVSLbwOpZAZ1djsojRtSY8pR/bXNWqbC7JRj4NSVx4kMrrbqzezPZLjXcmJtPZFyXPgsRytO27
ctqVhfkQZ409r7CJR1uwx9PeahP/SneidKeZUJjIkakue8i2RtvPZ6QJ1JIhUa5vmxHzF+V2RNaQ
AxIZf3qya3yrP0lCYJEIxp1LTCDbMKQvxBGe1ihG9W8pDYQDP3Y/DdGRaEa5RllxVc/ZLb3dZTYG
Et0qyuEEYH2GZwLkGRGn4xVOHrEzzETfC2Rc+7norINdtxT2FeO2lR4BYypm9g2eaERoOH8i/QqL
+/zYaiC0sAOVpwPI55MucoydOfnx2smxQK9T0jG3WUj7R+qSq1F9V7wvmmYGFT2PbVjHSMk0L3zw
so4EWi/yd0TEjydTmnLqgZgZOL4W79oBslCRFUD1LM4yFsnBQQGfeGU6+XhUtABPJ7jO2zDFUlZV
VRoUWUKopxs/mqF57ws1E3ne6dcMUvS9MZjfXL5XzcujLxnR9rQeuNNmoo7AxggmCbMGcoLWrcNx
oFPvYbZxVHqmtbK+SmWYrxF2/MD/gqcY2TcECuYEh5AE0A0TpqtpZuQyVcQhw/5eVX497lTGr4UO
IW/RELg0idpRW9eyqba9UZmP7YCPpYprZ9NOW3rE5o0NoZ9soawpD6U7tNAKa/NxGa4ekmIE8CZi
6EEvFVzcL+o7q1bnYZ7hCDfDer6thJefsiCpg8D9tKKEe2gqgBIclTXYgWEFZjw0CEyNT6Fl7GI2
gFUxYCanH0dLOS9Eed4uEJ3BuM0KIoFgqpVB5DUc4zxtjccqXIeZ5p1FYfYcTn4aKNmSDmhYj71u
1U9pbw4XtdUW/opAYW/NkuBcJAQVnzJxyQ9OYYAAJaWG1AY1fiU/mpyApFmU6346w0B3eIFWUHDT
nz6ahHuBbPIGypV1hZLIgZQLFkTk5CTDWM/NnZvH3cZBwsJ74kw/CoJJLkgT4eQLbCrDGn9nx3a5
n/2kygPZ5BwfrMkKkKjam5ysil2vXOs0NzkfwtlTw0XRetpeUNkEUrrfXWFG3WrBiK9laKcHD2Ls
DcNoQVh0UmwaA7ykO8wIvTLL2AjHj/d9Qq+rmnqmnJ1tXzhk0dK2i6Jv3lLVJ/Mup+G2bgf8moKV
a20wydxyk/IbKMQisHVBGrTWZcYXGsAbByHXfTdn1reJwPhzp3HUfVuaa+ykY7JK66Y570XdbbMi
5cmb3ZQWAROGHN/oms3zJ3G/BjyQBph8FLYH9sfxMKSgDHHYVq5z0hHlYuSw49v+ta74d9frD10v
Y1EJvqmK1o/d4y8i9vlj8fxf/3mWtMBuWzj/v4k6fv3c/1jfMbHri24DweE7UYePif2lhF9K/1/d
LpN//NXegpGNtx1/CrMbny4Xs81/AEhyvPf1IUU2jCQiFh06abwWfLa3JWgCuc8m5CVjUA4D0I0y
tdWMFnGVKrBN2F2s7ztGitEK1zXyYyF5WEnUWbiXVjXfqrCXkjCIFoFGlTmgRXzB+DvIQkTsxDdl
4NCWcJMaIQXguzTp1UmYgKfflExmNiYH2DPfjfQ9fyWqtBkGUnYOsml4dlMCLwOZAGZqYhMsSIrQ
9xqDrwuoLGQSODJgIngJeBOyDeZH6JiIKaLwc5gkwA61mG6FI1M30y/VFp9Rti57hGWk5aRi5cSW
VtZ78jqivvlCpESvHb0pHplEanh1fgyRGTnb0Xc1404fwijZFH00MTwl6tF+iHV/Blbpjz7JblVn
IuFcjYWsx0tpuLTe3cgbI2otLfa2FVKR6HqkhEIpnBUcxJOo0L2t0Q6dvtZi6p+DsJb/MhKx736d
mqwud47U0UWTkmqvHMZbYKxFizFZjJ4yvUBkjgCHvCockgNwvZfRU6Hm6GJwOaNUOqGG9P1mOh0w
bryvqp86bQPBfNogXHR3vaMYuo4EdetD891O5XDuemQpBXQTzX2OUvZKJUa1HsNwIIj8akEL7Yqm
0M+Q4SMI9OFlDV4aDHgmTppi3EpLkkSHS5cHpnZ1pndgVqi6w6uBgOnbrLazr3o8Zys3h6BkYqAO
uiSzn5d94Bot9rSSdD/Wpa/527gUCeWlbz6k9lKroXVbJy67ZeKX9BrDfI9oOWdmlWZXYEHpkLla
5BIyI5nhj86xrcrD5M83bkkoy0rz/fbJrkR4XWSxC+zVTA5Z5BQbfaRRiPOi3bTYowOM9fltNTAS
kkSk7SjY/O9OlDFpb8ImvRwwZT8SqUWRC+IB/szsqXgFgEgDUOfwU/Q19asGkcBulFLdmUZ+k2q1
8QA2mNmJYWXfE3hnd47HS8XRyNqGeYhCKAOmguS5ODTm+ByGrfeoJtiUfl2BmB3iqHuEMbNJFcJE
EY/WKqvHk+G/2Tuz5bitdEu/yom+bjg2ZqAj+iaBnJnJUSSlGwRFiZiBjXEDePr+YJfPkWUfu+v+
VEVVOUqkckJu/MNa37IS+7bI4XeaIyjADSd/fWiRNB6xcTsEjLj6Z9bj3hXmsKI/V2BUsrw4Vtbs
Q12ou6cOTsOtqewarUhpnhXKjSv+5+VQxtK+lzIhOmyU2WtTJdlnPlFAjtNgnod6KQ4EjctrvljF
u4x7J1ohq+4pbc3lrrH78aYE4xLic15FKtJzH+asZxRJVcixYk7pxZtpqPxFAIVRfCUOxcSqdbOy
8U+VE5u3gzd0N2Nrpi+IcVeCFmvDi8zH9NInefPEjks9onMg0g/0+BYVl/+5Zlj23I5Of+5tWs0t
0LHsJBZ3MXYEMZZ3ON+io1wmte8XEaPu5obcNqP9YY9ts0eaPr9MmZGHsa8d4fSWx96OLhjYqzAa
qI+UjzFfr+Kj4cvzbIsZNpO5YRYxfIPxSFWWV8VhFalsKlvCHta7cQ9s3N0RIziFy4TyCWz0cBaN
SskAmUm9qyx1n9V2cwUBOh/qdqDHnNX8OsBmfIdDMd7zhkS3NA3Dy+LOekCfCLSn6/uwLqfsoGCI
7KWVIdcphzr/xGq5QOGt823RVLMDyCy/mZrT7xevnLrNFAlzS/lk0Ua1/R2otcoIQKEDoTeQV3jg
iD8otH1tA7yYFYGY69A39Cc55eMlico7OQJ6NWojfjU8vv8LEqDdZM4IWcWcigtMU3Hx+9y/anVp
3BNZSXGsE6p6gx6LjPgCLQG0TeaZfFExGcZWuJCmVwaR6qdjipj7JOsMSK7n0PUSNHQZmJEz6uKo
qYoKggfSVaOx9EdnLm0jEL0WBV3jzO8QFCbwZJrXggfvsuzQzWiHcsfdTihv4ZrmWNaa2qB9GtNj
0dl4hKw0fdLbrHuI3R5wVT9Tjg6YCzbQW5tPXTX418l2l8vYSe1N1gNrZ11XDwXZQ7Qndeein1Pz
t1mrszlAam4fqspWJy0ux33U6eN17FvzZBTG6tpummfgad3dZLMHmS0Ew2Y6Jffc2YgG84f6q9dX
7seMZLzYOD2NHEiCbyqfsi2UAZ/2T+7YKgzneeoA2ergerV6pcz6WqexY8oztRFdMb7J0tML+BjQ
SehnNJS+idU8RwSPbpH81UfPLtMosJ0sZziCir3zx+bFiyvH2Vp1XH4149hjpD9Fl0GPvPPoVaDf
IOUdE987kHphEGdmcH+DB9cX194S/i0EvI5J+9xvB6+rT02t9ZeoR62cWbl9VahH6Eqr4QXlKvpz
6Y9d0FkawZadqYZ7GXfezaL583eBTmzY+EO6Asl4j8+F6jVkorbzuaGq30+5VltA/4jXWg9t6UB2
jUCRCq++dXNGOqmIKo4lNve5B7ELaJvt7V1WFes1oVIzIKkOmguA1YCa2HvLMRnuRGq+4WOuL1pc
2Y9eHNNhiMm8Ub1vcQzOxh0WCEFjVxH3Z3f4t02dfAo6yLlKQ2LfjMsAgA6NJxK9Nqnquzo2zE+u
14/bydWKXdPUK7k7q8BMIPvHUcJmIGe8p9WmBOgiunsXLv97n7Tg1/VeLuGgRv9RtzO5AwzLkgRV
+pMdZYkVlJq07mi2UY8Z4+TfF3Hl7jH/1IES5o0XtYqPHZrzpRH6pWcCd/IJdN3iGmi+J0Nq9Btt
Vv4h6hv3AJlHBl3RzUEVzd2dXAp5l7N+OWSJYRwm064Cgp20QKnFX/aR3rov1ALG02TSwMHjMN0P
r9SGz2Xt2bsol692U7hbLfPvTZLLMl6f6Kk7lNcdDI486Ml9lpyUbLWjUxkdmByLnT437WZ5T2UL
yr1j8nEyhim0iZk6zwzPuDStjrSJ3L6LqE13esrNekCOk+2UR9cXmkxpsmDiEL6a8dCEXdM+V6It
byGrWJIII2GhL54rNHRDHsKDmXcaBMWDgSju1tVdpFnCTT9ToDkd1AKPAmSODoPMoiBOch9cvd7q
+ZE5oB5wZYN3qOWYBK01ZTZqkJrydezgTmi5enBa0nrVYqqjI2aoFDkyNGQrTsvF4bvfKHyTrWXl
xh6a/XLBBk4xPVGpghU3hHocRRF/EnldfLIMakAr7hYrsKOmuZV575+X3KFaie3oKFg2o6oBJwVN
qeYOtvFW7dMwtksIFCM7ZT3xicz89HSgxPTrQ9kYcffdLDO3Y0OV44n0yHJuSBod7ZwgDJp+wkca
stU784LYkvSlptVDEqmQe6B3PSWVWrYxhf/r4njnzHKeYidV4WCQDZHaOq/SOpW5q39BzGOwvyxo
wiMHj5Bb4lFmLX4EHg3QWCUmqkgCFaW5vLXJ/DV1tXtPsujyE9JzkKWwp25SEdQ9azJhalaQk3c3
0SKc00InEDCLP/GxEEg4e1bgd/6voTrRRivS29FKzUtnW5/1NTBiGoERx3lehHnuoSgrC94YZohM
PmZJJBoATHwf1Qk0PbFig7dLYsJJvXS8TWbLeDZbwCOBNzGmFQ6AdST2RrBoE0ykHBb2Us/9prZK
rOtwrAHEm59n9tx78u9kUPre3o9strVOkhOeUOGa4fJ70zp3y0I3eoIo5RykFs0n2+jEJSmLNBxj
ReaA13KbY21EfJwLQKPryQuCrUMs18CMp2bWXEFD2pHSO9/agheXeQXryL6kT2DlGjgSjfsPXetf
bGF+0siu4DWEjSbMXNNFlPEzliCJrLlAG5wesxJdIABING0t+wriH4bcebRE1bxLaqmKW7b4J0k7
/e0fthbrgzvCYFvl2SbCi58WI3AlWweNV8qQq27fl6ytbmRaJLde7ucPf/86f97B8FCm7vGftftl
EfTTQ6VNmjkIqHgoaTRkxOjeDNlnjut/2I3oayf94yZmfSAslT5NP2g7BPt/7LRzqJxWm7vxcZDR
vEvILiGrGPpiUaX9HSMcDLejnwgCbK3yTbqr5UEtUDk1SL001xGhfNu/f+l//ohdtM+w8lwmXqz2
fur9B9Ej46fLwIOGVhEMElz9bCWSWQVaiFAg7X+fhpHPGU3t6dfH/p/50T/Mj1Br6Ehu/3vV1PHb
W/IH4va/fuN3O5Cu/4Izn3/rWOUdzD//uSDGq4vphzWihbqdK/k/x0eW/4vAGYJl3QGMYf0qsfpd
LQWK24fJsTpfbfbE/956GLzNHy9ysf4NgqeFMIvp1p+sw7keNQNeOecKzVo7Uj5NzblyZzIHNA8m
FJoJkCa5SbqT8J3icUml7X8FnfM9qRf70XJz0w702nwCIoKywtXSMwXH1BOz5DEekvCwAPcunV+H
tJQol7TCiLFKxko1nziR6CWhRxVmec79tNsTmcPKy6W3IaMIYfUu7ZLqWEYzktFsoChkMhNWZWHR
tlHNJCmi6S1Ip/tc+n27yYSKGB5LedMNRo8heGxOht+qb4tefLHKnigVSOGfC1W7eyFT+aUtcwEX
tXSOjtm9mW223uq9hFQf12iT8zIn00HI2trxQWnXCtPOFLruuEs4MNooaLEOjlB/CZosx53dFdzK
jFRlt1qSGC/4Z2/YS8lQTycquDQRD3O3RhANDYbiXrwUdup/muxpxtg0mXtp+C8EyTvbce1ZzbG8
xyXUHLAlG9e2LPHHkP4ViCxNb0r8yEfbSdKLrxVvPgM/fAcVHizp5Ge0X/6+qLXxa5e70XHGQ7nL
K734zu0L2XXm6d9XuT/Es66tDyCuvw+D0W59lU6vtu4p2NApDKJGenHQlIX3xTCghNssNHlv6pcy
LV/YtKWXqpGIWRI1fqaNsLfYE+qtladuYON7p6QAEwgiixAinX2OXz66y2Q5m0gk8rhekZ/YQjk7
SNApytehyA+ugVN5k7huz7Mf3ZAY+5H9CgadOZSEgA4bh9bzwcr1/G6eu+U2UolgEGQ1N4lpaCvJ
e7J5FJNsYte19lZWYDIoNTN9VE5X3EDnmm+S2TEvUDSyHY5edafapt1VXTe9955VICASZh8MuSY/
2IlnFCbK0velm6kbMlHSwwRV6KaPPDL0JkfF30CyE3gspX1IkB5BZhyke9bxBdWbtF/RnRVIX6f1
6VYBOuLfbpzRRx/XDc8muym1aczZ2OVm3sBep8ANjTgZdyyTbKRTJbtr+nP/PJYMETa9tECIEaHS
7nw13aQNT8ptmKx0y9x9igmiKKFYG8lHTVjelr7fP7gk+N20tvbNWWyB9jjJsnVhiKO31ZiETAsm
I3MFvbuZ8F9IgMtXdOFZRqQMlp6XkAhmi68je6JVz+W85020IK0HlB04IyAxFsz2ptV79erXlnmH
D9YNYddHbF1rPw6qXM3nWiGhCzwWXSd6KiXDEqn+ln3wcufaaAIXLOqB40xV2E+mceyMvH1gl2wD
OlPDui2q71PCPmAls+XauH6cnlnAzRub6q0MPJ+X5NTIX3CX+F2AcBgrczvOW6rZjDyTaEbn5y2f
RsRa1LWNvktswfrbp2iA4RRdEo9lsuM0IX10+4R/znnwzeHQVuZyqwZBBNzknmwqaEWUo8H4IypJ
01FOfZeVhrbVld5NGLK9+ZEJn7yU3YiNzmiyL6nQm1BzSMsaVKuO3pwm0bFCkfQ40Y0GPhk95oS+
jKAXMqtqdR8Dib6ZMwmIFU3RtRv4uMnVS4KqTPGhC4SNsanEcWn0b7qynau0mupo6FTtZTc4CA87
iJ+VNPBbRvG+NaIkBAPzpLmA+xgHmP0jqUbz91IgcFs0F+Z4RoINY+cS8YVObBs6fEDMqZ3vAdXJ
MI04yIWx9Oc0IZm2KgSsPFnFCOlH54IDWQNLyEHkx4liB+l7n81aJIdZ0t1qU+GTLgk8gYAyRgPc
BJeD5fvadx2yIOqFxAxmxxo+MqgeV4tk4gcmRHrAbBfGfCPe4qWMt41esAyrx3HvjZ1Gd4DF4TNm
jP6mLYuHjhjCEyygKjDbVp4NwrSJnCV2R03ecif01L/tmMSv5pRogRjitPvSIrqJSBgv7HJvDAc3
sb7Ha5Sacqf3gei6IOfMJNQ3V3SPyEduEs1qQB/a6kVOfhpYulweHE/5YW/Wzme4/Xw3TEeGiw0O
G//lhPN+YKNcxAoOf2p9ycHkbDy3Sa96VFX7RdT6m4IhRj+3fCKvJwoMNRsHe3SQMAkQPsxL9SmU
YvGO2HEeFqEfqR4Ya7Wm7mxzAfhzU0FoDgEW3yuZxy/aZJdBNpTdZkadfJcxLKg2WhOrZxE7zck3
G/cUkwPvcYJGjBUU6YddL246fPsPyzLcDSinkPWI4jysqwubaw8vl1GeIpYmfCUwe/h6deNQ3pJb
oD3kQMkDkEe1tzHNKA6sKvYOcFuGHdrfYtuZA+2YF0Falvm+droB/0KGwnMRKeDXEkkDztzdUOIi
iXuGj8ZUNPCDohKXQsvxrSL1lqRC7rVROOdl7Nx33S2KrwzstavdtcAiSvtx8axPYra6a+5HDUlD
pntse9gZ3uAO28Z2x0+454eT7ZRv2ZL1xyRzsXzlab0fmckdhqVgFTNpcXdKCU5ighdbD13MaGhh
xRZ63LnGTZbd6zF7AU1V6sbnrozlTo/GFz1NtUOxjPZNKSGRGKm9q82swbUgiPuynieN6b/wSrq+
Cn2aG4/Fk+/Fcj/0HpMCr2cx0UlYNE303WM0HhCZmOw91E9sULri0NXFGgNtqTO7mPh19DtkVt1Y
E+FRNKHl2MsHc5ynBMlxYOSZ+5hHPIVez/uA5zdvnMy8jJyqW5YDXxCgIyqoreQWM+RNAVD6wnj5
Bjak9alochJJM9PaAlYcVzaav0unPPrSDvO0t6a0/UIsEKstH5wYWNnx6Cp224XTfVE654ovSn0X
E8aRrzFNxZC8aYNNTOjM1IMl1XLy/XkDIbo4T/3ZrR3mDhiAx6tV1HGQeKIOsG8XnzLNqR4pqvJz
1Xjc6m0dG0mqci+7rete37NzlNcitnalY8q9hwnzwlamCqvJ1vZJZpWM34z4BuItx46RDYeYmCai
8VTmsOiQ0xG0MzmH3tCGc5bZaLrUF0IAsqB28WruFcT+W6ncjDlGq59q+Ms721PT2+CB/GfWwfYo
yjvH3uRF3FSs+BqL8dcyvVd5Ir84M/l/lLlvZYy4jCfyUQ5ls0Nz49fBTAr2ce6EB4841w4YKXMn
cBskAhvdyquLnAwCUHPL2aqxxMKlWfG3qG+NkHhZxS3NafuN7a95qXl2S93LKk4UO2U4y05Ekjuo
ivQTC9uYYEGqzcTzxCEyNfHhgTTboGQYN0NPjmjt9KBdUixGlB7ttivye+bmubnpUNadWWatWbtG
dhR81F9qVEoHdEHR1q0GiVxo7nC1Qv5g3qZ1YaNAlpKwEbmvTSJan1wBhOnpIu5dVklwuec4u+qq
198n6Ra3yzRxIEBrJm41N3ZRtRSV/uhNBGWgXhm9pH5Ph3IkbhiXBII+d0rg95wYDCPw7CfPr5/U
PPKu1f23idyCjV9RKZN+4ui4J6DZuCMLxcwObT/N3XBmRoTQJcrQihCx/B0cTfKN1bANprGzGXSZ
9RctBkU8G6M8ktzHUkIfvSkEoJWehtFrLo3kp+vOqT+bfPNIhGl3PKJG2A6JYQPz5n3qsj7axHKq
cB8yxq3TySMpBSLQhniG4eoOztOSQESDk+R8swrmQxuWXPIc2b7aEr3ZPjBMJbXGKVviXGV5L9id
hg5pIEwPEjUcrKL31tNgDqn6jLC2KGEM1a1OvTQ/sLu3oAzbxllUHTBKAT8gtdkckcDKaJbVCz44
jccTAKA/TelovXR6buMYTCWJkJ2uAephwR0I3rkH7G3ABYp+/gxY/TZml4+1q/CnR1Jr43DMYtYR
/bCIC/t3I8j6rgtbs5gYBhOZM2yiWOI95i6M3HJqhmMGeAvpJ9Sz04Sn4ykmpulzT+lJz9SN17la
4sfSXrqdt77ZUZkgw/N7ui/bKJOrFo2qJQVlwtI5SHFEXN88RlEp+jCt+dGBJNsjlt7qoY/9dhM3
evPcMn1/1bHAvFZ1/BxhSbyxDNwQZKYK7WAaK+ui8olgG0ZxRqMqH5H8dOwMI1m5l2FKrPsqad5c
0oZyPNxTnGxY9S+BpwS3/XSJkX6KInJu82IuXjJBbqyXqWiPcx394jzoxp5WqP9EYpr6BnnaDKRh
xeeOFW3IM6p2GVaMOsQVDdPa6dEi0npQ6zQ4ZcMosdXXhaqPil9DXdnW03zXuF6esGMv0oc29qnE
mgWj7bgGpSCK0hlRLv5R5VZ6TJYlu7ETVmYlYV3XYlW9ugw1Q0doXwuvXj5B0IkQJugOL44U1nor
7Hx+yTkqgN6MSgRL5i632lwT68m4a98bY/FQrXUSwGlngwGZnUcj4lNkgE6D+Uh8MsLWQ5VFOi4i
HZ0vbyOFrG63N7ZJcZ1Wwl5PMALC50a5zIvTrGxe61555S2LsM7cFjOQr0ujcxdAoYKpFAWr0xFw
xEhk+UY6iVB3uk8cq5MgrUyrUZtfUKPJ6WlRWsb9VetpePu7QXSYvrfD4BpoaH2zndSZt6T10HLE
TUIgVqfXBKP+79IaO8g72nRd4mkfaW7zVBTl9PzD+OcvBrGrqe7HwaHwBJZ520PEz3BFt3+eUMpm
UvCZdXWNNbaAmr/6wAxAscgGNI/s6vgLkMb9mBksxe2dZrU7O9G3nhtd5ABpoO5ZVmh7f8nCvPk3
8Zm/PTdc8OSIrWjSnzmRpU4UkwDtepWyvbqSWjE6pOM/8Rr+4g3A1oCinADFP6Pv7KyfaHpHdU0N
AceEFpgFG5Lc3f+MJP+/fCsuY8Qfrsk/Sdoekvrb9/84dsVb9e0PtpXffvF324r+C5NtQ3eI+1uB
Q6s/5V9xLq7+C5xotsK/x7L8LmyzjF/4DQCXzn/ZXf5rMqlbtvg1VBAp3L8hcmMA+ccLCBMECwym
pjwHnhdfXv78B9tK06LxKn3OF83tqk2GUfnRz40+3cYeOfGpYb8qkngvkPcQXQ7ylTmFdhQKeQDh
BHlQLkkeSmKQ7/2xrO6KQTzbkYhh6BQNODALaAjyMTB/NBWBxcprl0ESQVjhXmUxEqY96UDTVPvm
m+XFUcWFwII9u/0o7FsbTQ6ew00xDh7TkvRjEEN6LYm3CRpXQtur6oY2zsMPb5PSBoz3XPviztE7
kw5OvaGwXZNV2+1sMW5p+/SjQxkVlmYM0qf2rmjT97DfZCDj6sOnPFT6+BBNdrKx0mFnQXYb5uXO
yuaziPmpNqOZTtK3WfZUeKxobQzhBLm8oyZ9beZuV2PHD1oAMS9RYx3S1nM2SuDEq7to2VQaqqPe
fM3H4s0FtrcTsXqAb3JZ34G+hDSDfPUjk+TRdHGf7cwCqYlZonsfYo50lrdPjCQevGpyArws8bEt
/HfFKGCvJ9Yhjudzjqr6uKz5FZqCY8PYm3lrejKSwWAdPD05yfygpPWamPkpnoq3tsnemCxf3cTk
vuNY3dbiBZHR8VH3852F2W83m/2u8SUBVqB/Fot0wqnH7V8ZyB2NmjfKSNhXwyld47hFsk1zn5ke
NKpzL1PE59r6Xibl26BDsxagUzZUx3OwPpa0+AEW3XeqE3e9ofYEX5zJhC8DGtGzdGstICjuwyz4
MVtPL3k+nQ0+nANoOIc0r5XUY83PS9Sj3O6dAvOHSchtxwONKZl5iW8tDOSyUz0vz63VgAyxp6eS
O+U0Vyqokhahe52+VSOgdqZN79y7gfLH8OCSNr3mjfuaQkLCfXrLuFYPHLhws9EfiDhpD800PtG5
HtJU9lyo5iEu+Yw04REn36MnJ6Lx7NRzslWKzxOEtEkUPFfCtPQ0/9ySNrITz1Wsv/umImGeUgW/
anGiuH5q2uHJmoqPUiCiEdAgw6GcnsyIPXCeInopSBjbLo7G+IjOGNwG77teOVfg2K9k0DJtteyr
hJe969ff43VukonuW5nOK2LB+eAQobHR4LJIQyOlIdJ8Jv4JfSS1INnOXHbFRB4EbRdLVpIJD407
j4hY7PEIXcE7TqOG0jyZi20Dkvq20uRMR1iMpzJpusDQCvO917sv89g6N7qXy9VBU6c0cS39Wxb6
VOIh2lT1Frk1CnxafvIfMwZsUKOi53Ii0x0RVOcTeE4mJLD5q1XlX1qTxi+fiu2UODNG7jSU/dxu
G2tKAFc6Dqq5dGrjk1f3jCnd5lpoyV2FEHfLVPS51qgcO6gu23Gw36Zqbt8r4l34VmbJFqkmUyM2
EXLxnR1D9yGEPhPd6b2NNaDi8l8y473G+EZ3Wkry+mDwTIa+M12MsDwL5o4Ll2ET6QJEhuXdWsId
9pPBRTfn7qurOdcBwccxGtsPTbVny8l/Wxm+T/8n/o4+pmCnWv1HNZR3dVr13f/9X+sm9scFqgeJ
3F25tHz1XRv4zh9Pcfa01pCpvD5Y40o1QySGrWS6pnYDskx3Nj/c4v7i0X5eQa+P5nNDM7EGAjr4
2TjnW2qonNmtDjFf9RDDBpouDOyOyYH+94/0U33H3QlPJatnHoxYM5IV/vi6lOtOZkbnDU42fyPZ
EFArx3Gmq5lKc9PVR/5J/Fbr/Lfv5Z+Mj+tjegaQBFLW1v/942PGZuUnHn7rw9zbydbuxqd64out
mdZBaUgv1tdbFERxdJxuf/9yzZUw9NPniNYcxDR7Z3gKP6PsmSyohTTR6gClh9QikEJ3M/Gq63Fx
hk2QH4Q/vatuIjZUjeMpQ2kTtn616qyQ/GE5javlPMQrhB7YnO+XJKAzgDA8dVYOxzegUhmQWQiz
OLtUTrsr7fFhKuNnYSdliA7yOnjsWaa69vc2mqPPMTV3QIbS/JtH4r99k//iEmJNKwwbdgTK+p/5
3UbBmqo2rOqQGKTe1OKOmc5duXZdf/+O2n/1jrJtXZe+yDUwz//x0yRjy5v4Q65VH+5gB/x11lNr
KwoO4crxs7Dz8ksf6+V9Mc53YARK0mu4h1pL/NGMnMtrqZLlFBC6MQG9Y7Tgq+GJSJeryRAv8Tju
bZmWQQzOcN9MxvQa28a8h2skt1M6p+dBtDBO8+l5arnts96wTn3qlVtFYCnE6PSDcSJ5FnnBp8jW
b0+u0kdUL89ePOyWvuPmLc1DMrP4Sqo0iMslwq8zndkAE+AwsNuZ16Aeg7+befGXlm4zcHVqrL9/
I//ihEGisfpxkUP8OewAVnPdWJpZHRbFPJVyYuJks6VBIpYyD3//WD/rTtZvvQ3dhE8LU7X9c+fU
GjPhFEjUDnY+PuAePJVw3v7hIf7iZHEdgIeImHWWkD/HX2N+RFgqRHWo/VHuunQyAiJp0NMY7+li
zvseWUdukMKnGVcV+QnDueKkTdELWtqvnsOiwSgR0XtFZh5AwnKT9Tmd5FxedD3+WBxlbl1Cnw6o
3ZYVPqA2g1i6G9BK29GTn7ye/9vpvPiI7Bnvl03dAlsfc6rfyJ3R0siafmPsWQ6ti6H0g4CinNzr
/DKCQ8vteIZbBHFy1okfsnESV2tM/Sj6h7oyENWZyz9llPzFN5bPgkgb9mYrVdL44xepMiT2vrms
DnpBozAiCwrSnlbf0HJeM5G0GFXtLCxm7wonBKFhB9Rr0cvbPuNajnIk6U417FS0KFAUeh2iIH9V
mTRDD/HfJh+dazS4TgAD8pqwNQ4BLGsBgWp1SMDyszDU+9LR47rp42RSHfoNL7jVpn2eiOeZQmwj
o0TuzUKRDK4eYptZWdZyfVqg4zadQ/aWr1kZS9HC3xv28uzj1Lj8/VX1F18S7hnrv3TTp3v76T1S
ceMWvRqrg/KqkBJnYjXP07EEYzsZ/8MnghH+z3cLj7swxxrIOij+P90dG8ucTYNV9aE1ugoPXleH
XpSdIu5Uvs7ns5ArC22aBollQs+ChQowLi5spsiKICuFuR8WcFJrm63vwBNJC+CUwPRRM+ARHr1b
BsRdkPhU+1NVm6Epu/cyWx6mYj6z/uVmzGUWm/kbanWqVMW0krElnDvgNLURUK5uR4KGdz0f6a/t
5WJNYD1tftBv85Oj9fyGBEUtowEdy9Inx8kDor02QchjcNn0eX2qBvWUMssKWd7gvWpo9exFPbWw
+In3A/djjsTq6neNlp7QMDb4WkF5Vvkcrv/AuLfZRGz8gkgO40632m67fo26yb7Wrnpy4rWBgJnF
90miMGiolkSUXaYGB6cr+Wk2769NZvMV69l9YXl4b3EbqGFFRxfpJYUpBMydUpz80tcsGRnwWgzC
avtALuQJ+/FpKTGCtaSqbfq+ONEU78uIO0sKaxPf1/LsqP5C8O+XpFPVKdft69ixITbaGWafgrBA
kI7CNguq1L4WvfVqtOk/3Y+dv/h6U+sgdCLrhSvqTxlEMys1kIjlAXPUe9WND53gvjfSZkU2X+u1
/vq11a6BEO16n0rv1+98lfS7WYG3azJ+rSnNEEtztvVzP/TwqrgIjGOY5IZXbSF6z4dC7zQaNLxe
m5i0bvyq8TuBr/5Ftvinl5j7Ikh4/6aiagoW17waGmdM1s/Po0m5JVoTYoxIh2CK+3xTeFTWMY0h
98PEZN9MVryCBzA89SMnaGv0D61HS+oP4POG4cGyh3RfF860JQ0a3a1azmWinsgyx5lDFsDGrud3
ooLkrpX9g0t3AJTKuY7cRGgyhycTYvpazffu7/fX/xH9/aPoD33lD6fsnyZsRyYWVZ12P07XmIqt
v/S7Y9T9xfJdg3Ld/m2Kxh/9Hpas/wJawgHEjRHPYEzMEfo7Jg1mjHB8QdKKQ6EtVr3ev+ZrpvOL
77iuB2Dlt2md8e/M2GDT/HxOo9IzfSbVoNrQ5P3Ka/5hxpY6oOS58JPT1OjEGCpZ24Qez85ZNi5i
qnnSrZD+zX8kcxFbHcclKyAxevYUxh0SjUOrlxGgQq7c04JrO9oWY73eRoUgM920SmuvZ5hJ73M/
a1+aip11MEozzgLijB3J6d+N7KJLsgcK/FYADUqxWJuoHpwbP3MAOHSqXY6wK3trU2XrfKGA/Lkd
yWTHk6jq6AQKVY4b4CHNV7wO7jubrzHEihhv40WY1SaRRd8FM/Q52EtIuYwb3+iTsPNL56JohzHa
Dw9dYWg7t8NZvmFVKkxWZ3r6KLNsvp8S0V+JVCwfykxjl+5ONRMO3AexjXlMxOgpMvlQ2HLc89c3
aI7q+RArkvYM2aZnFhv7KTUYJyR1Wu/siq7F6JKcN5MIED2ccA3srN41XgBSrRGwbfFIPe9s/cSC
NTLLW775flgtpnk3GFl7HOsZJIZu3CXOAmm0wjcFLwwNg8TxYFJ6X81KPdiCrbFdFIjA5eQm705k
SGxztRmgEcvPelkyl3Km5mE9CnnbSQW/sNi1ripZAZ5s+YYbobaNUdfXSLblRzY6/m7MrXnX2XAi
kZp1D4bj43yL8M9FegTwPWkoHPmvxF5eyDjQNy0awEAW9onUERI5MIM+Zm1nPoCkmM4mAT93aSea
e5knXwkeSd7s2lEctdMZ8dccMs9iYGL8P/bOZDtyI1u2XwQtNI5uGn3HIINkMpOcYDGZKfSAwx39
198NSnolqe6tejWvSUmqTHZBBODHjtm2SLArk8atr8fyqVB5iaes0FfbyROeQpki2pffVJFR+Dvm
3Zr2Tv0lH5lFhLbH65TqciORYbeWy3dqUGeyWaLBz3PgG+CCaGzoaI6o8bJUWaYg3Elq7JPGPE2Q
SAv+Pr0aorjB1aW5YRqj8NFPXXkLbMBw4JAzDK7xPF+ZQFqODOxscnOs97PRVY+mzRVNIUV7AUUg
zhNYXamIkbIc13f16MyvOO3cdAvAMzmJDLlIIrUCPXB6sWnyHOkxi+Kd0XRnuIn6ZCbeXc+Dz19B
ll3afYjTBNnIZrNaFGvKWPvNaE6AbiKDeMHcvhjsXBI9PwYpYkTkn0Ufsvttqm/T0GU0c6t7AyS8
NalwwxD6yHavoJZOfmjpAwvM6pfJodwMhu5b6atil5NKmtZlap9dgb+rWn5T0w8jjshnkIZazZ35
VXThSOAqjA6cn4y7IQiJ83Uypq5TvHIz1Pe2LMedge8UUknsHqdGixfhGcN6JPPCKZjTueFQjJcZ
cO0SuIup/dr7UbPt/FLtoSzbrJZPc5te2rJNVg04NfJd1ypiSS+8cGUo6K64JRlkB5miR4BfFCwb
H4PIKW4ycGNwC7zMqL4UUYfeeCvHYt5X8B02kpUYeJDRuxOqP5F7HY5qElG+weI33MAlv6AYGwej
mYjLCVpZeYPVWgzmE8ZgHPibxsJ5gjQyOOVlqN1rqYLvQGzdrefN4XPG3hX9nlqfhLDowwR0495N
9HslJH4ogDnEU6x3T/boe4ky2zcNX2lvloncKBpJznFRYXKxXS5pMyY7WIqCDWpSPEzcdlFTud8V
tarrtV9Nb3OHUgk0PVpzwmgv6TROb+E0ku4qU7N5atT4VJkojCBHSnqLE06sfcjm94HgknV0JK6D
Pftr1qmF20NhnTNaf/M+wtdatcWmllX42Gb+r+Seh3XMtmA3JAGxQDewUoR5D+MCeZqyjtYC5XLE
mtK52Gll6hnUaifE++223E0JCUZu7hgGx+4lKSZticMEUvhUVmbS8Wwxmo/cyOpplYisg8CXYHu5
z1VQM0YhgB3yDovRZRTKu9E1WD85CsIN/E0uPbxgvftNW6k6JXM56VWL+vS95epP11YHv3ltGZEv
qJCX/iPtYQFreMtUp5o0yIl0mcGBMqviQ9S0R6CM8X1SdMVTYGSOv1K94e+TPOLCDecheZUBy4Pe
FuXBSuPkne2WGa7KQEHOiadWXGJHWfi3hOTINg9ddOwlXpLB6XsS0+Ns3CS3duAgguW3I+zhru21
pi7bbswNeWfsKYCAgQ9lbgd3Uoxz99WMnOa9UWb6yjM5hgtednfamct7smLhr0sZMBS2InKgEef9
VwNw5rU0/SMqLUbw0vF+uFXowuilOaAjJdgX2zjESuDW/bHkbktjq2VPGxoMFgN/xKvIpJYEL10/
uRfMX8UPIzMzmmg629YrT6ZgJkGJvfAcCbeUO8UkvyZcArXvywj8AfT1o0rH8SPHNyC4GVHWzXar
fxh9bAWrckqMBwRjLVe2U6rXjJKcq1PAaOcqboVPJrScj2HX5D8AcuaPcqieOncO8H9zWTKe0Chv
5QlvVsJXzf3cOA2R40EH04oIY1RuJ9ry7sCQD6/uMBHdD5LmLRCi36UOCYFVFOLcWo3NZJzA2fcP
lcv9ZuVoZXwIc9L3k6rYGDj00B06f5LqANlRvoXQSeEmw9Q4StZowyZLswZzkg8muglSIVZB7UBr
BZK0BLKc5uq1sjjynksxsdimnMgO4aHhOw+3jq/MV5rIIwH/yszHjdUb7r4rRPoYhZK6AgeSRoUp
OFs1AXlybs9YKl2rx8Od2z6Q17Y5WUnrbTwpTBhbkG4LhGQYDnJej8SXtg3As7WX2e3WTaoQ1pKW
N6vT7UYzgl0Koyev6Ecsd0Y/k0ftC+bBsqjUa66ypZEk7rRF74Cuv+WTLattK/B2UMPUzD89DlB3
kYm/27G97yJOwi9+UpXvkEbqncMipthwi4frOvU5OsnALPacEX0wj6lv+nfhLPy3HnHlIBM5AWCI
3RlIA1LCd38gidFGlvMCuyNJV0HpLMl4Rbigqu36EAcj/5rPXR4cMsgijwHB2349QqJ678PeXkty
/m/4X9qbG7aYzbPRNl+7mQPkNjaHjmvJ1N0qqHzrB+JWk22j0ouBi9RZ9C0N2+rLNLee3jnQ1s8d
dDCcG4bBWKjotSp9Jz9mcf5gzl0Kf8G/xlO/qZOyX/fBwontsG9PbXijMti8dr6IwRaUGP3dUNr3
XsHZMLBifw9b3qVYXvXiewgIAX0IhPcLiVgf43s5YN+0DMea1pZOTQL6cXzVrT1vB1DhsPQKKmGE
225m6RS7zjS7i4XH3mOH/jPJ7E6t087zf3oZ5s5Vr2Gr516rvsTkfr574Ld3fW06yABwzfVaKtHd
JfZITxvHLE0dlWsCplNxJohpiuyHhEFXrbB3VCsJlJZbizPc1RizvxbRWDxjQUv2ZuoazAdRd1G4
pvE55l5wzlnpr2OTM2I5sBKbS0PvKtV0hyBFNlv2t/k3zdaFxh9gXwkYKreNthI1d0vuYD4vHZSn
gYDVhZ+wuNiAAT6iOW1ZjrXtAUWl38XhUtBWxM7GzuevkqU+gCnbUu+x0/gPTtNgPzdTdfwc/f47
Jf/7KTlATPwX0bjqB7vq978NycvH/DEki1+Qb6GjUkGLvuOj//w+IwfBLybHQ6L2v6FTbf7ojxnZ
+sV3kXtZR7nYmMSikv8xI/u/+PzB8mG/j9b/yYyM7P5PMzJRUz5bCGkUGKe96PV/mpE7prV0pn/v
CDZ6JMReFO9uRhXNCmyhzc6VxHS/mvRE4QwGA3oOY0pjvESVd5BWxcgyvMq3kZn2P3wiYvdzNFZv
ISt0fKNhjh+Fjyo3Yx1xDYNyfitdWoNMVgP3KmURQxGNcu7IrlFok2cl9modspVOveDJV3nxqMh6
3pv9e1kr3jMMli9tb0KCztOlWLAvqNvITTm+k0ujJjXVBiUNhhPb0WZkOzeC7gYftZVek39PeBeD
3VPl0lhrq2hLHRfgnbEBR4I03d1ho41Ic5vRjO9ZsbkArB34jJRQBkA4BJmzb0JqJzCjRMnFyWBM
bnlgpT7sOABFxJny+kNqSc09FT7XTk/munMKfY5DPXzgta9e6SNhkclhZjpj/G5uk8zidzuxmYwz
u16VTQess0Rp48m5HtNguM7uWD/gNqzD1RCMDd0J5eDvizHNr4FTjjdRgLGRU7uZWMr6/tCRamNM
hHJB2ZKY9oOd+g9Wo+EHZE75MeqCqNrIepO+VXzBbdY+wbPRG/Bh+FCGyTlEM5WZLOjxzLstdYrZ
NHdnouVpdJy11Zx6+iDzhdJIaQJ7bv8SmKVN4tqYihenlN0TjG9OUp01IHbnvYX5IY++tQYGdTm4
zbYCqXQZZpu4V8VgX8+TWFNoOl/ohuy+Fgv3Ye0COb0MkWrOWL37X0PiZRn+7NbIN5rqbfL1VbGV
xKqyTTWEmNUtHBx4pUYFZs4j395MGac9PTbuPk5LrJWAWPVbRs9FsR4AGchV3jjxQxWElXVA8kwf
OWQ5X2GBp6CAXL6aY/rqifx1tutAaJ8tO2NISLo6OTAKg+aYaok42zeHYcK9FBOcB3eRja9GFauT
Y5bhTyJRvtp5JkGYleUMQbqFwxQ+IvzMA9mUuDa+wfn1HhKBaL7qg8iANqLn/EPI2gkRLWwKTcy5
3IQuUYoGSuIzv8f8C7Na8uCPmb7T1pScfGX34daqBzKCUSXIY00xlPogq58DpzHvYxDpID4a/tyq
Y3HX9KKrt9hN5TXDsJhqztW8y7+NlZWJDMIwhhZenhGrrjyFfWryj7qyYhw0Y9hPmUcoKRzN4lKh
gtHQaGs6zA7lQNQv6mczepyG3plOiZtkh2bwHqwA75cU/rwGdIUARYHW00gdTQ9+siteIwinK6uI
OD35HdnVdS7tmjyYdp+6zu3kakqtdt2KqVmzhjWvgvH60hIM3QuWA1gRNN6ffMKDG/VwXB0SZYr3
y2OkSRsutNniy/g5riJUmNmDn+qZORaCZWc+iVkPJSMuhQfu1bYa4zB06kVwhL4ZeQCcbVwmZNbN
px4uzV29TM/lMkcXy0QN+mK6oVLYtLoxb8MeiYnA6eI2KIeA3+9zebqLnLCglYFfJC7FVbnM8VaT
XFnooAcy4ZuM+iwrMHLzmRyj2XeLGhAiC3iLPuAiFGQZIlZDi4oVWJpPs6gJi66QkMk+svCr19ai
OuBU0fcpQkS4KBLwP/DALSpFNlsRaRHu1oCXv1aLlhEtqkY+/VAaPuvMaxi1OB0+BRArzM2dqZMv
46c6gkyCSQe9BOHE5TfGct1+NBdNJUJcYey794Yse2iRXTBgY9+fzv6ix5Rm/dSnwMDK0W+BwiDc
mEPeb+xPNYf9anDwEysnIofY0/2m+6AANWT8TsrR53YRh6Yw6Pf2IhgBbyLmJmyfcTHMkxOML/YY
9SDnV0zu+i4cB7HDLLYCdifO3iJLmbGy8SkuUtXY1HsQsQBpOemuW0zgV+xDqFu6BgsWLJJXM03h
I1ZwDOlExYpbvohjXqh++HVinuCPWOe5DJutobF3r6U7WstttkFlC7j8nn1TxRu6MutNs8hx8yLM
xV48XWEWYUfqLfVlXvZohkuayw7Tm6tAADmLzEdVj0ZJQfoj8lc+9UUU3dxFGCQXnbEaMaeNw68p
ZPbY5IuQWIzRe7JIi1QJDw/2Ijemi/DoLRJkt4iRrQN1bpEnx45LJzPMr+4iXbqLiJlkY7TGC1Nz
gvQ/BkaLx4BSn/XcjdPOmeZwB+G6+NXDinOl+EYvYunQCnRTtUio3GOMS9am6KpNUjaP4FpAlS6y
K7YsB0wMUmw46uRDfOqzYa312s+7Ry7C4hrWZvGQuYtRf5F200XktSzzwRdabBa581guUnAROOHG
6BZ5eLDeXBxt5CSN/KlcRGR3kZNboiI7/akxcztc9OYegCrcgmo3ferRMDz21iJRG0i7J1cP06EK
0vHotTwix3z2jkaBR+Y3e81/z8n/7pzMiY0Vz/99Tj6/V/r9r7uk3z7k92NyKH6hbYfjrgmoHYqo
hTvs93MybqVfTBeE+8L4/6wS+Mc5mY3PH+didkcslaCGkEVdnNv/UYUsh+y/novNkBpGgtzkTV1M
ad7fvXZN1GIxiUfvXNoygCPu+RYl1tjeqHXptCGXrhpGU556eblUsdTVRIOLovScO+PcYsJ6Kgj5
gpnX2iOvsTXmkf74QxB1FmYLpycD4zfFDLkwAY/h70qF3jlcWzNPk5ETqg+ER2h0xnjX6qL0Lr1o
9AdGtVsrUh/ByTb8tUg8H4IfAcSdbuKNtOfpCWM2XVgs9VOJq8WqGEcx4mTznilRm5dqtAp3nWmT
wdxXcGMPRQMq/gHyQ/6kmih81cXscFfSTWetleozeQY7RCk2m5pvhsM4zZegiX470qSX7tHSTTp6
pqrcsgkOFhYymDSOohsjrIc3QlnZw8x7dgcljvwVIabl1G+Tu66dxAiIQhtyn89lccxIJ7952m2+
2drhOGzVafhRh8FHMU7XwFQZem9eTkf+J2Kt7Dn3qQtFnAYKa9tmTrgeOXfxdzDw3LqsSijYmiZz
0w5xj3QuSUSt6q4GVSwib1oNltsfaKAsHzoEohd4O+gMagKfDd/wFmp7OtEQs5y4U3s0EAmM9JAU
WfqD68G9ZTnkhm1f28Y9AVWWYK5HjV89Whxb2+o5mf0U1GGHxxTZZ92Ttaqx87X2nXB7+6tB8a6A
smk797WIuw0Y9hqhha1En1oz5aUuEkvaCRDfdtVtKf4jbwiZY+cMFEOAWhzJXEbN/GZMpYTpVxh7
QlbzUVCs9sFx3D8m2pJPszlF185o6ksNLrykC8cAxNHNXm8RFO1Fa3s5dKrf/sm5RvTJneEuObJ1
aiLhNKumD0WlTpnUMRYJzi5DgS0IP0YWYpYyeHBYpMdwydO0N2/pHbTMj/8qD/8/CRggzP86AfOC
IJVW6V+kh98/6I/0i7tUcfN5bAo9Ahs1+//dUwPnFxbtAvQT1pPADR3G/j/AzuEvwnXxiJqm4xHm
NLkT/+Mey2eDoON7PlIBd8X/RHv4hAz91XXLl3d8n0/Jd2HiCPir9gBiAbjCFFuHIJiqggBBHawV
PeHruZqaS4qVb6yit6kKaKztgjj5YnKuXQvTqcE1xHD2ag/gseqdHTqfFW1ZNwYPyRTLM0WcxTO3
5IreFBEcuZs/R300omR3zbvpgH5ON4oX+Avyd/Vit/hLZDlARehtQ/1wowqgehKHFzGN7jt30AJ5
2dbuuyOpU13ZnghfWq82fuajD0uYWoTxZ+hzI8pOKeuya1L7W4WFK4jH7Az2UwZ7r4+qZxxKZExg
KHcYfltSSBv6GI1nQ9Clu5pBTG9lAJfGB7210uXi3cd+MV4tNRabAVrddw+doz/rtg94WWrbPmA4
jS+Z5CwKAQ2JkadjTSvpMLg71p14DXT+XZRzdY6HFPU1+NQ2RP4N2mhFviNiXvRxLbBFGV5sO5se
yxqy9lHoxbAjS/kQQcb192OUiCPwW+OVZ1G66fDzfqHOCZk1zQqk6rlv/Bep075d+95oYGQAMShX
YxaZzS4KF2OvT8DSvm8oR2x2BgaEZ4XG/95JkWDILAb5KmIRXDzIps/j4Cyvcm7xWiQQhJ/D3CXF
OdmD9czZvIa5I10+fesUZk+StLWuGrBHt/ZbTZDbkRU1z4HbWzal4GFFtEU1VEMMVVefLVXYzvrz
Xwsr4/caSU+BqwYiXK6p1ORjGB9zSkOIYb7a9HvS7NaW0UtGpfVS5ugFl7YXEMmKJJ6tTTy64UtQ
54DB8amFL1ZntPFKBX3dc2kK69kGn8n2B9rrfqBjYobYEjpHJ2nddwkTgu5PoIfQSUY9n0MOEfyc
pVWf6ZvJZ1oDZn4gf3lR7EaJ7NzmyC8nnr98A4PV0Bfnx7jh1mUfSahPJa0GMYNwuXHZ7mabYMTQ
uwn82rOvjNjkwXVLTOzYyj6dV3GdtT+yjGVFmtOxy9Zt+bRJ3cDuhVLVNuvagHAED9ow+QPBVodM
ibf88MGMvXQ12yzd1mpYEOdz4ztH4UG+GDGV4B7QLUDZuDPWwpD8EBGa1gNQQ+/y+RU9v8vHHRBr
5zgUFtdm0y+522xgazaovA3WjnCRn8Rgg6hVyhLvPM11sBaAsM+eqeRrQxK9XzXuqA7gnFxxizMA
DrlDT9oxdZiItpHXOc66sckLrWIHu8h+KoMAnaTwvoo2m4yXz+8SznQXH4oJIQa0hMs360qPq8yw
HesaqgJ5Brg122eNvbhbQ8hu5qeW2EdO9mz5lZKiWF6TbDL1tZ3C+hziCT1Pqua/wylFccSxo7Fs
00K6ZznEBUEcJ937Q8EdyueUcRClaU27tJHFr/PsckVmnrFcU5ZdIKW6RlDu6w6jydm3yrFbdoLj
evTzdqB51J4PGufzo4lE+NBnk3xlFKP7ECioFXCdViWymAjlpQ26NaAXVoaubUDr1DbhqK6sYkg1
Cr+9Z/rROQun8IVfJuFqlGvrkYwSHoRCafnaik5HoJTs8annKt5njMK72bEAIPexe+vSVn9kbHGo
iOeh81LAWX4KPANzjK24sG0FT4UVS21cPFMY/HRlDqt2BgGk1+2gCoelUcXOiZespwArdP3DYIX+
RyMz3yFtRfHtlrImg5uDzmGVs7E5Uhm+KLqIsi8Kb9nFQyjp+YLlcM8RD+ZHD7YQEwpOcIJBlDiV
Ssgj4G8HR2KQcNDliXGrLFk94u7ysFjnRVbD80jsL2E9+zuSQ9NP4ZfOKSLLeMj6wPpRgJVYggKj
v+O8nl0a5aU/HVLRz2SdpqMsOQ0jQUZrWgq/EGBUL4ktNE0ueVtDaAjS/WSRYOdgWVyssRr4/8Zq
B0xl2lZofj/TKc55B3CsOgcuzA4y8f4EOmKOoHti9ji3Q+RT32P71rFDs7grFwOYOwwqXoE0sr11
Gs3+xY0bWi/ZkbH8TMQWpmdfgMZoplMFcuIKJuXRKoGFkpW3aKqEF6StS5FzN7/NwkmOvRnu294b
d3Pv9BBtc3lHBKmGl9NFD1WvuJtM/qpKDdk9WlX1zYkH8l4tKma877vUuci8Mu0vkXTqlyEp1FMx
iIfEpd8Zwg8syVhbjxHa7VPlI4QVdAIE9w2ewQM5BLkF9mh+i+1hPIsoeJ5j2/uKqG7v69Gt1d4d
sDXx/qAz8NCrcXnjDwdq2amNl/aD1uT1PVrlKV0xExOzylwsR+bWvOmkrrcjQhIIV/RinTGdkS1r
E7ktBpj5G+T94S2SI5KuJTB17Myy68rDxG4E/cbClNI7TQ2R1WyfMbsErymbd82j0DHvu0x0q9I0
5LH3HK7qwcneRh7vZ2gi3RW67tugwEFQ0w211RpGCfGjitqLpvJn0zMYP0245YFrZ9Ytt7z2116M
6m0K47p5H1uz6G8pqOL43KqZ9WWRY0Br1DebBf0tSayItSc0Lo6C46VvATQUVDb2vqdOnXaMewqt
vK22yeGuJr/8iWV+vDQQY7eRO9m3LG371yD1ok1cJt5DKEOXYWGIMZtUCD0rQIvy6jMl3plRY1eb
pDONm8hrKOAgYbe8XP6qF4CepS6rt7RrYQbXEv6TRD4zFZubut+yrHU3OjNfLTs+ZkOmL8bkim+A
91EKfRgkayvS1haAWnLWsaATACPMXeerQ9ARdch9G+uQaZEs8Gs5isuQYJ3s8Z+ubcTQYhNLu2t5
+BlXth82W9rkUg4BObbC+hplwl/FhVdiUK4FNJU2J3oFfsuSPdeBLcU2GZFoYyeM5k0sGtJBHo/w
HbW/JsKmLZ0bFGjvIQhV+1SzReZBX5HE01nSrvMZ25ff9ne1yt2V7OIvntnQGauMdGOBQVvH1eTu
wrYsn9KsZrWccfzY2VRLkF0sMpK5JmNm13ou3i2dJA+kU6EaOub0bDKFnyftmF/hF3GD8uL6jjtQ
D4+K+X3TloCuW7Pfy6pL+E9byLNTzpSou2XRA+fRw7arKyCEyVBbpw6fEcA5z9yoyDsGBAUudR5P
X6C2E01wS2xKXfINbzZ0dtcKOFBQ8PWllwArfT3SBtxo5wTJazyMZgzqiNTezus8fg8t/A9vVZZk
ytYBcBi1m/LE5Z2AaL7GpYgVNO14OhZEGyDrlMVeDiJ4kSE/eC9H9RRltb9jaxNlWx6HQOgyOuLo
4sOJHpOO01X5mEReBT0EBPlmnmJ9JowsHBiNU3dGXwGMZtujs+Njxju/HAFu+NxvfmRN5/2Kd3Yg
Kg1Y6pCELW0Rvt8c2C1h612OVhKoMJl37B6zsErse0sLHrhyuc0AeK4DeiDuBmnhoZqKdj31Tb/J
fd8+s7fsr7MOpPOF5xuhtopQZg96eSwf0Emdtc7d+pEwcew9FiGM0LVr4MchocGxoBrE99yyzXgX
ehWlqWw3wZF5Vn6P5ewJpNZ4oVBJQxPMMR5mOohummPAnQ2SkTvv5MTffDaLNblDCqrodX+NO6t+
nCMSPqsyTnZsA6eLi/vlSnUGakaIQ2DT1W53cuqiPY9WM+2DKh0fLLfVz8lQntgUnWXAMrgJ7YZ2
qlp/eNwt933bqBN9rdFexcELB7UBT7Ha9L4St6wHtL1y+zzPdxm5xuKkEwJruzScZ6QWATVnXRdV
nZEt9ubHzjHl9zEvC+oLQht6ExSdYuVUi0fFYRWYd8ooP6Z+1A/w+KG2JGQxtrFM3Y56Avksu6nK
8aghkUT2HpeFw/56JAaYOP4jBQ9fcYmMybkqwDddnMp8b4dQ3oG2pIcu4Fo45qwzl3jxxMoozxL/
EYyIa35NS/5NDStFIvqhlrrZuTTaKAJ/rhy+zolAxHFUEPsPsS2bB55+x7bkCToc/qSN/i9B37+J
jxBFSEzSFY76CFMX+e+vg3FM0nGiFxoPlgLJPDhMom6a2M/z5OsfIUa7/b/+eu7fUyghJApwsjYG
BZOI2d9DZpjKJ8KxGtpNqcJLm3B0Z5fuvudGWybgCbuPBDSiuJJw7YBKKM+JprXGglPeZW5WcOfj
jb31sMCre4RM61oa3ixPCp33pU/acIsligOgmKulYqb09A8zNp2QgV6085PtGRGR8jFXh7TrOGbK
zH0n9z60TxoYhyaOSd+FXtMN4Yg3uvIk3UPByMAWQ37lrB8zi+TcMZ4xK8nXAZflDy6Z6tdg7qsn
J4w50bcNd4812Bj5apZiHKmiG31juXeaDFj4JG+zoTu9C7EQ6X0Q1+ow8RfVPTYly9urxCK9oq2g
fv2chUuvsf4NUubv6ctwwciIBQziYswnGvHXX3rOCTmCDVQf3GmZl900Yzbo6J6OfzPz/J8Z4OUT
/Tns/PmFQk9wDBCBg+vjr18oUExwkBDrA5sbfsUyKAn/VA2/H9574l2ncBSZDUeGkJmn7Ou/vtb+
+asHINRxnATAV0hnLNf+nwwn0pgsHxob/UCZtJ89fKwbgOcT58dCHerR4Kt6rc8QYAyU9qz+9Re3
WEr87WcncYK9lQ0D0ZB/+tkBqBl0rwMFRh/ls/cD9vc7P2/s5yrTjM2EVvjhezGB0oiJha9MVXUM
flXsF4dYjNbz5zf034XRv10YcYz/0+/un+JH559V233k01+cVTih+KA/nFVwwlE+wICiUKFx/kPc
DH8BxbBskYj8BOxcucT+IW5aAobC/y5u0nu4XJFQwj1z+aj/APBj/f3dTEDUIsSEtApXAEb3kk36
02WO5pmoYI7iU29FLWEex/JvDEczEn7V7tPGD0+9+T0zBmwxDRBMzN5B+MgRuT2QK+n3TmM1e6wB
0GT+9DL+L88W10bA/ct7IEBy4m7OpsyzFxbA397/o3YnN7cD7+j38P3uQ/b998HsscpiB+QSMOzq
p9QShiCtF8FHwYxiSLpyyjHsoh9BVVk3bblBo7aSMcL/OksjvmJ0H1r2Udp6LRMsuoqslJwZHD0j
2BRuBjQUT0egjY3wWiM4DIRhN8LMK9JKFmMhbuAa1rr6kkx9vNwHygznuVs05Bo0pbXC10wIuJLC
U6A6a3FvZdtRhc8srxLVAVQNnIfZ8jqGdnqdBtXQY8aCiiNGR7/t93IqzUdBg+1nWzLHkTRhsc7u
nkX+ro/spDiBuy3yHYxojjJ0ikLLa5jqlnNOpaKXMYqNvUpndWrizNp3naM/Ugpx7sOSvJjHTA4i
jtYoT9PztpynwpEKQN21cCeT/jQaPUXJ/swRrMACdF1CxJeKA5qRog/jLOLUZnB8M5dznJEC/t3M
eZF8s6H3+Suzcwd6gWrjhgmYg6CfTHo7pD2PMX9+Mru4uFdTl8K7DjlE6oEqvl2QGwKcLAzOUCZU
biH6zywezdR7NMHDPPZgW9dlFJQPbj/7nFgd+mXuCNto50sW46MdLSO9n+dmK6bIhkdUDM+TySBU
JVhQR0+6e9By1U4yu+drS3ndmhHF287YjCntieQWep+xcmYT8K1J45OY22FtNbF341VvzrCyFUXF
hXmKSXWfKIoLTolF9cwmqszimwRm81z7dfZrM1g+tHBaaZ8anc4kwOzx4vSm/wNCk7fD9txssc6h
oZK2XhcAcLZ2WreA2JNe7OZmwH8uc5m851z2K/K947rlSkOhjNHMfCBunP76szvobosXPdyLJim2
YHZhDVDWxA/UOo9JWyrMgbO9ilWacEmr0o92NPbSWjQ3wvtG4blYw4RmVRiE3RYCpvUOrykBiTpN
P+0mju4aUihIspzrhBR4KZkAvFcWjTMpL7wwR7v3MkVLrTMl67kl5LJnwYhRznc15b92U/o21rgG
QZCz07Qp4iJeYAaR8exSTeevhFG0xxAT3DmULqGckdfx2MN71KvSKpJLnHvVmYAJrx5MqXkt+myb
6R4I+mS72aoKIvGBE5sZLi0G9TwPsrqExdLgI+cmv3Mxhu6cOgTnHBBepygnoDkyZp3a73uvYPq2
23C4+RXe6L2f194xx4MdJsP83e/ncRsNWhxDD3Et9aArb6QFF5s74fDaJ1OgVjLwYMmX8UzLeE5Q
GCs1SOKJBJLy36rIp2HHJdYDQBJEbH/FbIjWbOFyXwFKRyOz0HDKy1T7rb0Kp74/1rGHOkHFWgM7
GsgtYcPaY/JKY/seH+Fw8ziqavCZSc/GvdLFPRo/pFw7SOgCrPva2CnOCf1Gqtm7etwOiC0DqySB
VpQv7Hmbx7RzWtQkdgp30WKxM5rFbecvxjsmjfrZZ0OMwNClYmMuFj3v062nFuNej8x7N9hM+qk9
5F/kYvALFqtfPHUkvORAI8GnE5DOyfwji1v8gemnV9AAHPag06kwvpE2xU04LsZC+9Nj6H/6DWOJ
7LcTiw1RzbTes1IYXmNI3mTXsCtai3GRLr/NbHgGdNHF1mj+D3tnshw3ki7dJ0Ib5mGbQI7M5CxS
5AZGSiIQCEyBGXj6e8Dqvr9K1a36e383ZWWlEjOZCQQi/HM//ulw7FazYxoM2c4bh+aBQl+8kJCM
0jvDMc3naijEvTdPhXFomza5hZBYs12aOwkTxUvb14rWyWJjE+Vx9s1qwkSCl28pdA2DIMc0XDqM
sGjAxkiqnIAYzh05dzTKUAcqI2cghoUFsRs+WN/xSmopTZ4eIGYa43mJJNCXM/KFBc3Oyo6NRLpU
q6mUtWE6ZqvRlCiQwT+46NjFcZNLLFb0B1aryWwBCh58ulWz1bhqfHpYvdlc/awt1lY8ZLhcOef2
V53vup9f20Hz06sCs0S6wcwbmoPhbdvU/Ubl1RiNPs1eUk3WEybF+pihKNwGVmrwqsU3U62u28CR
1s2k1eeMTuTN4tCUPfsxRtzqGHiEUQCwTyEYHC3ydeotajoUr2eH9g4bXwR/YZnMm5IbnRTX6gcm
RayHtFWYUZHOmAIb/iF8XXuFQqXuGqaFV7aj7Dxs6xS/sRMM34bVg0yJiRc1xJ72677kPV+9ylyl
jgUccLUw25925nl1NrfA6GkP863myvJXd7RjpdigjZYE9LafNQK6uCYDazcjbYF7xUn55GZdV27V
6rMm7Yvlev60XyPgYcXOPm3Z3adF20+9EasQE5d9/WnihlXbvNCBIp/YwvF1Ade2s+FG0215P+vu
g5xiZ599WsMtu8FFWrapdWk/zeP4t8wbCCd4ILu0eoUd1u26Hr85Bmy+L4Ds2NA1KytfLdKH/Exc
6ubqV6dUEjOkt7rYfYXk3bKccRetLvfk0/DOvgvze+7D892g8cg3phCciA0XadGwMCxnQX3KsOx6
G+46zcb/wrEw7HPafbcQe4r7MSVYXa0Ra3sNW0+fues1QoRmuMax+5a6x2DkYc18/kIHRIpLnlvs
LEzXcCIcdPjmgAIydXIKG3vrGvyO1wg4xlL17oOrYfS5aMEJ7xwkf3BeNJwQag2282eeHC1qOfqf
KfNgDZx3n9lzKqtI7U7a4qHmZdlwVsZCLGf8TK03nwl2tifNs8m8gVDyZ8aduM10x11L8p0OU1Lw
wRqIHzKUM7KPolQHWjPsKZrGOAWhTAaQ1Ghu+Q/TRMC++szagw9zr/xGstCmwYo3r9w8uzB6YYzF
0l7gRfanp8YM1D1eae9VxX62r1zMy9D3JBE1I17zSp4q96ptCO9RbqnT424sPDKUl/Z7UdTGrUk2
sTj5Nb0ISe9RcVLqtgg5QutHJuu5HpbVoG1aq0f9nDB2W92V689m5f6xyf6/Y93fHOssKpY4iP1n
H+DjD8IYP5/p/vk3/mUDtIBDBCbS1wqC8CybY9X/2gDdf7iWidKIkSVY/Sz/71TnAqJw+SOMFzbH
+xX08E/Liun8w7fY2SI2wM+CtPpfnuosPDM/H54MzpsIJ2AvODmhNn0ern4611H0qoEqr/TjqMzm
edAYKXA8+eaj4V8vhqa2qcaWYoKcde+N/qVt6+GrO2Tqoa60B6U37amfAcspn+JFu+o1yossN2aj
l6W3PXbit96DCxG4lU4vks+2cOM4VCbelp4zW3e2LaTJMaiEBw83ovHNa3ibevWlzUn6U30jl4qa
JdnV9cWvGx3avz6MsOk3Mhi6Aj9ILDP2xEvCvndTj02jvuR+2eHbplwnN05pMLkYe01Smlsv1am8
THPbrE+dTbc3TmLGXbpOYRZm6a3Awm6cvGo2n2ykeAXzCFijE9I5M/l7qDezc6R129FjnvHCyx7j
WdP6YWN4clBRWjnVGxKX/z1xMwb9i9lOrdo2HMvA4PutJ/QHEDxZHXW8hXYvQRtdIS0R4OvdIL2K
M6b/4dixOd4NOkvZdqH+FlpRldGWimw1UWIHAqG0ugNoC387Yj19mQeHyKqVpAfRiockh1m/wSN9
YaBVHTJzfMoqBsNZN7KdLILkwPEPf4pCSX8WkxiT7QyC3POnS2U3VxDs++c2wWbd5+0tcZw0oesr
YEOUuN86Ygc4pseXJXPAc6oAiqZ1TCb5NA0dwc/AyE6+b78nomq2dAb0D/gFCXwuWrFH/X2C+VZt
GLmN+9ZLPdLk5d4MUAgW8eTm5keVi+5qaSvoWpJa91R5YdF3L1XRnliqy4PsRE19isXzuaDlfq6h
ntS6sWtAv6ZJwQzXlE81toUIrb3a4mn44QpCDoW7xLdjULl0JjCWCfoV4mUxWGQCsbcH2+CMOdyY
meVGRLvXrQvwXZsw45kEcHPxu9Hc0nqkH4mWiF05Lc6m10iiL63y30VvDntKR8Q74eTpNDXzTIzH
0e6Tmul2mSU/Yiuubhyte3A6QYC/mPO9XheCGXMtDqV03TWXRrtTNTv0qjn9rkNNPbIupLuGp8cu
KRzGjqkWcCIZf1SOpDs7hRscs3Zs8N/j8Ign8V5ZSPmDw5Q+SRiZsylso6pCYGhLEBAO2+KNoxMY
NzTSGr45PRpOqfPglk9aTg5qYWJftDWG+k57pkeZ5ik5ZadUgU6mF1d8WL3TvPaLF2YGbleJvLFp
B0X5Qz/rkm4zCfPC7bjje6bBkYUx84MDKzzJwYe2Qx2oTy14kw0L8WnIrAdT6v09O/fRe8htWd+6
ukn/mIoh5ta4lzmVCX8b01XRhkbeZ48tI7ew0w3m8AwbTVheSYO9yep4NS4suWxAh9EGpDCJxMNw
y+6RSu+ByyIJBiJiHFLn74qQtb4lZzGf+k6UB7PD/YwhgEtrCrXZ1adQ8W4lB7Sx+zAU1bq0icX1
zp36Pv2g0oAANj1CCmeRrurxGrmsfWmBa2BnTfF9gQop9Cty2gU8aL8OU6UxsjWBuyoJToqs0d5j
WP8GqNoMKz3Rto419Pi7FnTZWllbzGnUZyexYOS9fGW3ETx5oqY5PtPeuKWezUXoG9pTK/SB7tRp
yr7OdHrV2YFlV6UmvlNv30TCrMVT0WScqxE1xAUXMPPgol8oVzUK41YV8ReVm9KnCtsKzjW9Licj
6MDQWsMZm0N9D+Zbe5B2672ZhSOiRAYqXIqA9EafUMS8GSdK/GLaHnZzPtNOHs/Vtou7NiJV1V3n
OBLg44pyV2n6vG/WuxZWqHtXYLvYxRicADbn6d7Lh1tKtMVWzC2+GNpgaOMmj6j8xd+AKy3vUA5e
MLk54GiL4FtjtnfeZKfjppXWcLD87qs7Z+DmcCttCdUc7dzwI9kblrXpjLqDfmnb20zrtKu5d1KK
K3ojKvUF2kE1ic2c+MkuZiO2gTlwLUZf3iyaPlxmQfy5nHsvEuXE3rLNuLVouiM7byZ7eNDTRudI
HdJjBh7DaPazlgBwtLpL0LNqLdYMT8AMuBK7qTx20iYcMjbOeka8730EF4m9bkvDLZ1QfRUc1DTt
tVlBv4B0E1bGRAuPGzAurPEX6KTzwt7QNODoUkVZARx8A222fQxEFkQcOOeI41EQtZ06Bhpz6IYm
vEl5XwrhUTTD5I3sUy3CcWaIrdlwjNNyosiJ+e1Jk+r7IJdL3sX9lYFzANIFuAEQBOUNxEv9bE58
saU+0wktOmrMgLgeNMcLNnSKEfEr4Yj6CUde/Hv0VssMHxMOqBtHua8LZm0UGKzsqexezUrKK6eO
sa/ijN3gzpxhXGbGmWug3bfCTsNRyo/ezYPdVC+vjCo4SFO4AkBjduJLXBmxiWmIpV8GyTtbY8zw
edfc0k0ThymqB3wXn5bHnGOOqycvleF8MOH/QUI13+UOG4Zhsp+LhnB/IVv1lPv8qKWxUWlw6Xw0
vQ1CsCXZZ7OI4gsY09vKybO7wKzoPvTN5TxIaOqjJ1/7ItYjFtOKVVsMz/5c8cDoLDrAqDUbkgnO
CZWQm94V+btZgiYsoEAfe7twd9ng0QkeaOUOXF9xNg1z3HYzZdQkDN/blBKogWDGZsTjSYuM5GAX
KP+p1Wnek1YLU6WkRsWlcLGfSj6wmrc/dDJ74baX3aUbS/9ReQ5/F5fFQwO0xKWEMQSLl9z1bT7e
ks7PXrzMfXBcl5q8PLm2zao9WJiRLQjZGXWUbcwHnYrU/sJJnzOkg8A0d/7WXmLXDFXrYbZhYD9H
iypmhK8hQOCpTNgkU+lEM9/zxqyN6mbg0HbQl4k29MnxX0fZQnDQp29ZHXc3oL60bMuxfDhkdWfd
OIU7gOLKKOy29RpLhpPOmMHo6l2pgVwRenGv/MC5h9JM5xGrpsYWw6yRD+02/2gby7fXGxX7xkLY
vMIO1Lh72FAOt0wJH/fQtMGCp5isTTQn1gNU+dVdq5/BvmRfW/Bu72WiTvmYouJnWKVDlVjfgaY4
D6UrzG9GkuH6W+AV0dQnemYcYwVjWMg064GCzdM3PfdzSCZ9+7Cg1R9jFs/LkGr5PijdWwBQVzE6
nhcNPA6mA4hAYmyDO3jf48QrwtRsvZugc8SzA8zhgrzmIG6M+dYRcArrigaxqMFgsq3Q9O+BUjVU
GPNRXE/MPTBJx4DgvA6PDogLvysijAbzDfGwfJ8YTQZKaux2hmeY25r3BZLW1faMueNir7xcPLOa
yWcecf3XfJz0B5l18UHPPHHUnZEdb6zck6LeBDA61GLEJ+oVnhJTANCm3mXtik2bE3hbboiUROSW
Izk0NdUMYVpMBoEMu6wjd0j07aLTA9ctU/es+0v/HQ/CcPBJ316hK3Q3EEiaL5Xl4BX3Wpy8kaXc
SBarMZrdFZzVpiuYdjhk3x4TgxUWO4/dE04Kagv6Rl7Pw1Zk3A9XgW8zAvZxxX4Zaf50vyZSE0tE
XRRPVp9ULjdiQ2BnblwMx7a0EUMJLoKtGl0KEr3+Icexb0Q02WqXvJzES1w45a5htmBHxTLlR5gu
+ppJhidH7zypn7YYCwA/U3w38L8eJvo/T8AzHsaCvXFbqv69LHC1aKkHWL9bkqumZEual4PqNljg
i0comKB6dc/c40GV56zCrDETp43ow8nDWltyhKumdnajUY53ue00TeQs0FkyKJjbITP6M0CCfmOb
WQnwZkpusXfFoFW8rKluyOtMiDDJpCuX7nXPNdks4CYMcCDTMoAVrP3OdlP4WMCkp0b7gUJ0l/Y0
NnhAA5r2kAVpQWY/mwfyPJOthW6bGVvyXmVDmjNlHQVuPrF1cq1Dl7rO86qpA+Afk9o7NJJ78Z0R
ehzpGjnYMzlm0jhcwk0GVDwhiWb2A9Kj5o2sPl1TYffT6kPfBsb9pDrOAqSZ9wsx6WigoBJPT1Mf
QTplUd9Z4oy/QoSx2XsfRVPZ33SwTFQ2iaajT7SoH1vaBsWLgfkxLOwAVBP3IzxufMkR6GT/R+XX
ycHtC7bgRoemqkTjPS3ZqBPoZHXeBhSv7fAWL286G+urca4pE+F8XHlAfip+7GkxVXdXM4H/mk42
YhlO3RPd6mNoFnYd0RVk1XBOC2ubSNC4FSSoUFey3U+ou2TSMvo0bUWgmvf4pWUXue2mKSA2YmS4
hEAzF62a8Xg23bbPvaNWlxBrOLjfd4kIdo3UzTfHnuxDIRui0JKVKa+ojvSo3tqLBKtrUzn+2RJQ
cjayTcd3fFvDPjftG2tKg+962dysOvOm6XTgO6Y5H6jxVGyl+uSMdcifNlS7j/QduWqHu83Zqlly
vuGiJMKdCfop6AND0uMxHk+afG3Z02+qwCsOmoitSBt5kpSjW/pwrsE74r6fQzuzrF0VUx5aBp52
01nLDNcnPfSTzC+TJPfuJKWFmI89eqWmpT/q2rUvcSwEC62C8lVp3Lvkzqae8eeM+SNcGoISmO0H
HjrjfJd2enBNVk3ieBPuQULs2ZrYZ1HHq+pE2+utj3q/QZkkf0YU5631VgJDhfzPxk7511JTTTgV
utyS6Ldpkw2slwR2KCLp6r4pRFq8aHX7oiwPRtzg722mrzrdo8N3sIItmBx9Oc5rJN/g4EmUz+l6
EMiw4GZpoT54CeinBUIJIvt24NvamOX0tfY5RCR+NC/qe5nlX9tsWK+3Xq+2fVdKiowta+syDt9A
v49PmSDII9spZtREZpg9s6GHWjkxrGjIkPS4PNS5crO1eq319oYuYXM1tjjDJJK36A+6HvX21Pvb
odYHKEXstzN9MIHjIf9MflsfMdnl22XEw07NnP5jLDmiZV02HAq766NRU7htOw9FoG6+denUnTxw
WRumst4JXStK07k++lBLeABr8mTiB7hbZJrsEqHeOa+xFQMJyEx8yYoj3YWDDBMaCZ6HLm436D0X
yyKwwlbqEfuiCr2m865S1xpDNS1sHKv0GI+Lahk6a01UDv1rYChKeGb01Mx8KjWWvGyw7R3JGD8c
ycc+p5NRbCzVlFGg+wP4+9h5XCp8rs4izatyTs9CK/Ftee0B7+pD4xofFivpbmRyvCmTunxIK/OF
yUh+tIbS/s5MronI51tRrRVPEzncj7outGWXlD5UGFQPNt9T3aebxS3u/bkDoFYxdo+62o9fBx2w
yGYaBiKswTzeK2Ot4sv9OEZ26sZx57TQ3dn8FwZnnMnZy94K7qn5cICVW2A4+fViD7Nhk3Yad0Kx
dXXZnExG5+MiEmaBSRzxVdXeRWZOfTO4NhtrQ2rVxlykMDauSbvjdvBzo932tH1fmwyvj/wLfyRL
/8NMzHs7q1g8fJGeQJvJ0+zwcEXa/hbLuld7YDHJdnJ7m/FCRlonn04LoBRudQMVPCvDfKU09Oaq
Ba59xHPQe9jU3GG9J9jlCcNZYep2mLQmS4I7NcN4yKr+4A3qNfGXE+ULepgLqgVlol3ioGWvkzMp
yyjKrZmU7kZLeltPuvmpdpD/FD440KP4rtiZmmFM5XiTDHdBhlUPoGLUx7MDSrq8U3ZNJ2kBEaK0
Gad7WpfS+DsjIIK7uhlN+xnvCAGFWKujkVhEmORWuU/1OtmKirnhBFosapy+PZaQxFEuSETo0vle
Q/u/6zVsaVk8ijCt5leZGChn3WztGNdTg9VZ77EzGA+jT3mtO81jQ8tGNf5wWm94YO2Dquk6lNXr
qj81CjFKNzL85Jp9gfGnobMIYW4bXcoDZtuL3eVtGC+MwiNTjIzsPcZw3ibTU3lSPB+NYKlggs71
G9161ctac1FEUluWb9JMY8hHs9TeKrdobjw91w4ZDzx4ejSnHLCUNmdPckSCyJEx2BHJqaHzdGsV
8/zOPotbK6mLN5EZ/g3j/vhCWrv/pgn3I2E0TMEfBaQnhQx9R6E8NmzhjRj9hT5+8SenvzXxui/X
a2kFkxuvqPaooEW6CTq6UZe1S4fktOFFrhSULJuihI62QOYUNWxuW4+1a1iHzhA6PAwOIh4e58T5
wg7BeVBxUu0SNXcH7oN56zL95nDlP414NTYMFM2HRM/rkAncDSCS+K2gIDvM8JCEhmeaIso5pGtX
o8mm5pyXSKuqG5ie2kE37RIXTAkZbrc/2SXrDy4/Gib3SQytH5EoZ+SIFsaepnCNTcnhhu3dSFiJ
QGHVPDW1ra6UggZEPs0LdFod0PjgJ1GYxLrw4lZTYF2PoNkeB36AG/mqX557uiZolfdiRCME6pSa
lrm9WH3dnz2uHrqM67Hbj6oU56WG7hLxwAqwsfcJOyZogxvDBMLKY37dCbHKvBTS9V7tJvW5tfus
O9T0um6UNoEgaqEXlEQ7cdzjupwenL7uEJ90WdMBNVPIXpsakSizTb47aZIlEbjFZCKdPs/3M3Mx
CnK50baLmua1B5mDN3w/Rt6TXtTRYNUfI9vrLSOCu1ljW7+0rn6qpUvYoe5HKEexupuSwXwGclRS
joqFnfO6Y9y2qgLMmavBv2+dhucpa1l1my/a8Kxhxz9ZqUKXKZbAvzSz1j3LWtOv9WKc9ybgAzhE
Q2vdMaTEGa3FHF9g3gVX0AHN9zkX8tS1/vBgmhZi6GT23KVVybK6KRy/JH1JjiESTgvGGJwBT6x+
RBXcWA3VBtco/B3PEzq/c5qFTMIRnTs6fNMFgZQOGl80yfZ2SVqoRO5cm1sLGeqRCWRyIsghQ4jF
80eObeIlNlo2aovb+dgmjIYaiwDSUJIJ9dzDOdmNGk/dpLJ5mHFJRRx2BOGiNtvX2kgxJ9LoVRNP
hO9HvdvWrSvPNWkmiIueoZ8r2hy+dBmBKVZZUUSpBpiBWEjMctKBNZWqvqZFxD8UqZFs22HBQNLq
dkjImKtEa8bu4lN68xX1VuMhNtaPOvu7c1OpcUfawzogZ3qoNFp6P6fZEJIUhHPMLCNMCNJc+i74
pg2GsWVxiqkJhYEI5My4BAO3hpXROSKUdaxSw7+lom46jrMznFzNY1hLVDki5Whw0YB3QW9ucOUD
OtMaT55hsL8zcjW2QwysJ/Pnt2Qu0tC0CWEye0VWNOICrayZnzRhEfprjHQLX8Laalzo+3So23DA
fXCUbYVmU8kSJ0LgQ2S1JiOifMjbdE7FXlZfmO/nNmDHLl0OczNRwOIZbX9LKhUd2AgI4JTOWsY6
Oamg2JiHTeaQrUTPGuRZ81Q0Ooxv0FhJ08xVujMkzRpE864dufDfdSIR1jTfjPDENuYgn4LWJInG
Yu1o5VbQlRGhlLwFJc7iIGHgMY5pErVarkf0uVY705A0TNngEZLsfvGx+1QE5Oku0EnIJsuNlQry
jJl6Jg+Q3ZJoPcSaCSNZdfthsYdXbWIMYlraV0s3ACct7JAnpQHGwI60mfz+rQAjcTf2QCkqM583
ekWEYUPesIFeq92QA5jDWDfTI7Wl5tketO+25vWXyiwbBvyAQAVjMIQeeua60ek3CQCsocbv0uTq
+f/cyP8/sAXUD9/63dj6XPXMA38FPf7xt/5lR/b/AXaGEZyNePbpSP7f0TVwG91mZON4vmtYf4AY
/mVItmgbxSvMWZ4QDSLMT6NrfmCA4ZlZM/lBHH3/FdHG+sWQbNBiZEOgNJwVKen9pdxJzM3Ysy1o
jg5+Cz/KMs2419GJLv4g6l2lMn8t1PL091bz4kcvDWh0L8r4pDWCGgJsa6GXe8a50t1yj1zAIWAw
cuBXvtQefbJTkZcyPNlWeheEBoypG6PU+h8ZEZAzc9H8yebIv60Lnw0hqJVLpdt0eJemx2FbkT01
Er0Z9x1ngAP2GfehL/vpbwIWv6Rq+ARsG8cz83sqok3r1+QBw+EGf3VdH3FITrdu3AZ7rHYBO8xu
/b143z9dIv/Oaf2rVYDXCywdEwPoIh4Vv/isTc3QOUvL+jhqjbWZkvwdr95AMpfP4PevxEXyZ1MC
36hlGsQcMZwbiLL8+U+mhKWnJB5TWn6EbdhGJq4jzkWOtvetWDzQSW/vebTE979/0V8yQ+vHufJD
sLlzMTH1X//8pxdlkNaOBabJY0/DKTLvCitDevecqJ+cZv6b5Ma/ezU2LaRGDJ9i51/75JLAH0VZ
ZPnR0EdHXsqmWHaT2xjjTZ8Hf4Qy/mNAxljN+T8lZNZfDTAKL+JZdIeQkvnzrzbJJE8LqYujSqfc
Cq0UC3qkVEHPU2NAop/T6abHhX4eWzkcKO3o6q1o3fa//p2d1bXiEQcCjcWi8ue3wenSm4seo6Pq
JTEsROo2cpM4fgzcGhjg77/Ov15Djm6sJk6f+jfb/jWw0ODvtlC6Mzjfy3JX+Q1JUuwaP6BVy/Q4
t4I2Iq8MmIL+/nX/+sU6uucaBv5ulySHvq5bP11GMslGkbh1dixHNWCd4NsEsjCOjPwxtPxXr2Uz
7KGuOyD+wddr6Ku76OfXsoU2GkMaiKPAhg6ob0aGqvVmvkrm0fry+9f6Zb39fC3HABNr+2um7tdq
0KzosNZiOTwuM0nIqMLkdsqFNfwTOfcfL9Zf0xzr7wSVxw9cFhkuV/PPvxMjwLbh9COOse4M7JlH
bLAbSvwYDg+W85AKwQlmAgIKooMYZrzFIJz+Tf/aL9fO+rtS2clCR6WP6eq/Xjt4iqVQODZoWkVn
QF5Q2OQXLbnE1lycqsTHhe1a89+s558f4U+36fqyJksQqT8fRttf+EG4bDAlxgxeUrovnpvMLU5Y
tubrGvjXvgEDQ+xPqxiSjfOUeGFMqnI4IqtO36kIUM23egiKk4xL4JgrqC2Gon+Kl0y7+/2V8O/e
5+pqg//D7iDQf2XJScfivOtp2kG3PPd9nnu7CQciynxFuTu6B/quyHjMmebRdkN33AU1cV7zsHF8
7GVlXwF1j4/wgK3rQHNbb+cOaZXBYA+8Yf/79/rXq9YnnWfhsXPYkfwFe6cHJf71fBRHcpGzhPbs
czAt27bb/v51frnr+er+yOFhnqVSCk/fn69aoZl8KJhrjvQMLneBWOCnINU6V4DRnIffv9avy/nn
i4H+MHk6OkS81gzZz7f97LcIglPGck42P0r8eIiQMfow51bZMRZNwhr5+8oA5/GiQUPZ48Tt/uaD
NfTPEO2fL1ffYiIFwIpNAW/nl985b2rN5M6ID14/NvPR+7SUdMFk1cekr5c72Hr6u5PGFDyKvmCM
XKdZwr9TBgLKQncAIgzxCWF8vu2GgBZlziN1Eyoa0kRoygJjQtrGp1Qo837JrfhjANf65M/5clny
hua0QDXug0fO9mQWvnM1YKCgWpn+wHsHetQDyUf90Bm+cU7B8veRXgvYVN643KGHWj3Tt3Qg3at3
bzlnxneMavEFEiLIbXTB+KPwNac+lYUqaF0f6vgALhr/YIY5FynHa9Y9QiVtNBEK795SGje+Icla
X0brUzxA1qaCnbKUj3zo7DEqOviz2xb97AIluTjZDkuL0QzivU9ZvKs2cT4IRPlmWBZsG3ER634S
jiKgvpUqIXs/YjoCueJN7Xff681tifT54qNz+UTEM6437v5E7mQVoF0g/mh3PmPlNQrQey8LLFv0
hyC5eOvfbfFnAwh3LBomxFq754lcewwqa77wnMmflJrHm8+PN3bHbmuWqX5XAyKSJwgyOXq7kbjW
yaTq5iJpR+ip8F7dAxhgWa3o3LlqmHF6oW9M2mtZ0d2N3YnJSJjnxnLAYcRnNzu+aMGj6Sk15cJ+
7htUR1ok9PJ2Lceg+9Hm54xYES5UcHDAVZ54b/RgLDdx08zJPliCHCeWw0MB7rT1xS8HFFPN5LMt
LFO850lh7gzmgW+kI0DscNPkDUpzsdw5I/mMsJPNdKsParoRM6jAyLMN8Zq7HUsTbNcnY9ZBo1jr
dVis1WU+zdgI16nfiWhhfkDOr6iWXTnkXEte0S2XZJxx58QcveZNh3Jyx0SRvONaZUNLaUt3SMYv
QHgpGxe6TrjAtjDH6rd0THQigj5XryPt6baJU/LEfcqJAblHe3TTtTdYT+z5gh6XnaSfb4OFfAmE
iOmm0nK1o9nHoMdsqbaqjelb16rmLgGZiXelKa/I/NmhKCCduWarXwyrXE690t2D5TnxY9J528pe
KeNuKS+4eUmjx453UyzeXooF6mYZT6BHMuvFB5y+qdEWdIZkuHN7i4HutJCVMc3QAKu5CyZwvbSQ
5DLkUzWfAjHcCGTKU2YEuzRV1m7s0+pEzJSQoAYPWxYjfqKCXyuXfhPieslpQkHXM1v6pTvHfmmI
Sl4gmd8ws/c3cCqnaJh9O+SBAylPiS9u7IInamvzKgdHzzDFCeuuHPcyKHQ4JjTep4vuQqVkKiyC
9L5N5/egNt/qXmvxh1E2Obs24TiiEkdN97+qlRW8QaNkTjf5PNUg8LwWln1a6A7EoiOuU1fALrbd
x2GIr6rSS752aEnbFL7eKc0LFmB73SPh/Ll2hWUxcW7VnSHy9qQNaP3L4p4Zs89+vbELarQCrGAK
V/QPhbx6mI0KBbME8MeIPLGyk0H9vLGJtcQ7907OG6pyCC7ElMzlCzMTazeNeYw/bTCDK8gC6oaN
kp1Go7vmPRHzvzQUtHwhaTM+zJXD/qFqa7S8GjvmRXpIYNSneDtbdv73rBDNcaLZ8piqAMxWzC76
0iT6PdimEQc4Bldr6fvt+vxxNkSuhjQUtSpgR5Bl8bjT8iNJW7YCpqRKqpnZi0jmx6Us3TZ0dU+w
FOE2TeyYJ4KXBN6hzjj69Fx/jKjmcgefz97340ASqanN4qbVuycvX1RkkA+9ttVCjVpCk0EWdS7l
JjuiuMUVQ1i5KzPp3OqU3eyAsSXPXZaMV1aPJC3i8ZSNvQ7cHWX+1com2redkpqhcGCdPJZBk54s
7J4JAUm/PSxDwYWZsXfgiJBrd/nceNtibr4C7HKgJ3XDS28zFuvsSc6Qnw3zEZ+k9zyNS7DsdUcw
hOsZA1CMyH6snNShZoxxPWnKpfqOgKVVVXWodco7cIIODsGELs/EuW9+1Kbvb2tsFifVWRBfbP0S
xA3tbXZgnIk/lWxhSg+keh7c5bGKGZ1ZscXhH4AMMkVjPGpCQ33o8ODwpYKmd2iV4iGcd8zrB/vb
hAnnzsNccUTkb3GXKzPyXS4BBsTA6ePE2Y8ePXSu3w2U4Qj7i6SK4TbpWgvWu5Ed40yZFz5BEVlU
5qghNvYDnpyTFpQXF/kgjIvAvMW04hwIpVnnIKFdoKkX5yF2lBEV/ljtc51q1Hxp/Tfk4DJkoVHh
0I6wZfyuWoExsbNKsqVJccNI/CBpY6p1/oe9M1luHEmz9au09fqiDaMDWPSG4CyKouZhA5MUEubJ
4Rifvj+o8vatjGqrtLrrzl1YRhAkCALu/znnO/ponTvdq270OWTZ74PLXNWtlpYblKuKuWLaw/nL
SvfVyQRDnKqJrkbN8XBLh3Z+mECvfCm24yfYad2tsjHR4731SYITw+aZjjVELoEa58yOHYYvAFs2
AEZ1zI1J8etS0MLSIr/UwlE3HsjIvdUwgA4Sn2E5M83D4JWAf4zQu6poSbtOO0C6dtQXH1lJ6G+T
YUh8tiOwQUKk2bfvFNRz1i5JYpjuzJLSXD65bf1W8NIb2VSk3nxnNsm+hXP/rpOko5JAa7VDBC8G
F4+hU/Md47qzUyotjHBKIOQRIqecFv+7+Tlofr1OuhrPFgaDFhJbNF2TOq0+XKPsjzPK5Rr003gh
NzTvJnzfa/Ki6mLoffuRyox7dpPz1OAmILNIBb3tNpnzqPSudGHoECuxV7qNm/Q7xr8aqKRF9Ips
VbJNUtp3I+ISRk1t4q11ukd6B/sPjGseRB+f+e/Sm0HDlD575LWcCdpWETARKfeawKBNTJhOUGyB
z5MykrOeFRi9vcXKnTZL4Hbxd7OKIqdvTu5aLcZvCxweZWj5CD7JVuPeLlP92h5wi+TZwDODBOZU
BHnXCTo9syrusK40ePFwjh8NSdPHGoNvxe1smqN7DyliCkbH7A4O4CMdPDWrpCwkTIZEPWsPmNz0
rZ9VfG88FHYAgNSxnpPus2ZvtIT6UAG0grMgveQtNJdLmYmSfh27tVmuXFOOe6Fb4dPkmNa7Ztba
twmx4BR6sPedckbnrXjZ0R79R6NM+pW5OPDDxYtP8s7HiJk8sjAOsV0Lejyy5k5YT0z3CWIsZv4Q
V7/WFU/6YvPXPe3ORZDDb1LOAZDwLf58AeqLaICd6QUGGjBbrhujkZQYAzz22KtySRT4RAuy3IzL
QFvyBt2SPJhEtIfzZ247AgkU9Pk79vJ20Cxphczw3EXwPJpt4QRGstjOyTR4kR8FjmdqazfkctbT
0biaHGIhs/E+17xwXHXezpxI3BRLQgLT7njfCBP5BmfqNbiqb60mHdfMhARE35vHhMHuBgF0PCZy
yve+znjAHPuJ37PsdjXGn49MIfaxx+epw0LoaHeVvWn9pNkWg2pPeLPTU2bQ+i4iVvMsuHBIjwL5
crwZhG7g5x/F3pFNHOhFj7+vqdd5h9fSZCl4GY1WX6k8hVWt2i+1BE5qWJg7QyRL643/hvJYbOUS
UlE1swPiScDh2lvqMN4TYWN7wt+qd/6ZXpBjoTWvQzHfdFl4VJV4rGV4zS2XgdESiRFy/k6b6Im6
+DuXzEzNapru0/zd1xPY3tS84fz0PwwHu8MsF/a2ZjiPpGkoR63Mj3GJ5eRaxE0+Ng+5kGrtm+hj
XU1w3h3w84vPYon4mD9pH0djRxAtMaDZmj9HskEi7WAlYBMd8GxM0bMOOhtvnfSyIxQsqpRwflPi
au2MedM3yQviEYV7Kj45zaOO4x6eReNvYsJJ7pJScgc/C2TTdy+aKb3NOMAH6dnDnEiO0D82psvP
fNKPjpW4L6K1S3KQjfCwYg7ykDSC8eiQLtsJ14/HXTUYLKGJ1tu0LYoZkK2jyS220zuHtttfuiD0
edRqIGhEmP3W03dmbw7WFaHttqWUj5z8JTfl8npmk6XveH3EwOACxAlUJ8UVTTs9qWWmmnaqVjrt
y1ujhX2OEcYZ9q7VudpZdYp2uBYRmxpNn6GpaAe2nJmfBLIzw1cvysLvNhT8ADkqEoNDdF+yFGEj
tTa9im1RxGXfrStuL8yZFk1jqrrwtYvYIIRawx6jMh3aTObx3PCMe/KacLoGsswuOXE1HOSN0M+p
5iT9RoEXuy06l9vSAAkSnuSyOzGSsf9KZ3O4ScVEGRso3q0RyewYZ0P4GhUaQ+7Ido07o3XUBs8J
OxGCw/pHVQ3CuVZxv2x5fVVNQQxO9hk7MEuHXBP6rjYseWBtz0trotQo4mGDTqoYMoxruOyvaMV6
E3lhrhPJ8m9lx/XFkbRjGX15KGu6pWce+Qcza3mQEsxCv3cYCsDsv/Y6lxnBotT8HK+vbW0zATw4
hKAod+wT+p3u2sXLz1/xMfTf6YJtf+Wm/g5A97ynDQ+zS6HYg43SZErgWUBUZ5Y9GptNtJ65FPd+
xskE4+8A3VPN9mdQXOe4L82x8tZdxtw4B9ykr5Ik9neaz1uk6z07ilmVO1E47XOVKD4A4OgCQsc4
37YMXi6A1oyXAsc7S3tokTjURnmQeJEu2ch6d9ZifT9n3Xw91tOkglHnc9m0cz/UDtu+po/rKnCm
tNmxVGNv3+H7hE2XhQPIt5mpCMNLbgadwe5Ep6GhsnunOWShXhRc//qsnfwqqt8Z/iU7PUuZKHrg
mKVsUahzXzGSgSFOg1+EJ0hRvmqfcliiZweOAW7sGYWMsMdVHs4Z/kKuOy0p522f8g1YMzU5oIdn
7JXtgpcdteX9xXX4rSHAMxRhm3Wbd8s5yTtUNoM/8l2N2GV7ThtDysA26vkaVGS5o01FbdqunK9d
Wnhv5nzwCK4l81bYXAHKXjjEfr+8YE5sITJ9beNjtFxTMMA836299Vi6+kuh808IzsuDWy7/t1Kc
LQhnXLCG5U7XPS+0gUviO+tm0PSX2HDsdJ2pzN8lLdc9ATvjZLjMWSmRYcNvaGb4PZMNvupTriZr
5kWpbq7eGSWWVBWWZv+oTNoRfGMIj30cVu9hrI+XCURLvdJifsK21aFNDio8huQh3jO3hWXSjJoF
DbP/4XznoXHH5oBPiJ+S8VeIH5MVMJF7QgOJeWLfIp+Vv5zeQs+zI8zL+bpvK/NuIIvCSos3Djc4
/lXMRf1OeymHHru2P+ZqCg+KkSvd0p7WvgOWDCKdiZxq+He+TLIrbr4fndPi0TcSth6q/iyBjAU+
Yt6u7WV41BXfjsKA+dyM/ALDbvKZWJTE5WSvNlElpmuLEfh1Dan7VQ4gmIJZzMZVHpnGTUkE+Ojk
Fu9csfNx1iW3w51uOQw/kEU9PD5cBQN+nJNTO4wUHHpdwfXCpMGf1XGVuLP+Eelp/Y4UqVGQHNf8
pivphOuK3SngGu6PWJLLHZ1E2sPMhuDbDWs+sK+Wa1DqE1cegaMjbBQg3x49QHtcCN7a9Vy2fZ6I
+y9PsE/Gl2yML22VjG9j76FCtSzIJaNU/H0xywqejLSlnoy2L8/xoLoHXGver7q3w+8Ej9axd2I8
EDTIDzd2MuDZd9yJAGbJFdD7TfiaCsfBTCWpOV67WKL7dV4n1fS38fP/5vP/Kp9vEFv/u+n5P2DX
7ivWGv8WvEtWPH+utSTZv/zTP9wOrvcfqLEId0gESAUm8/0/cvpUSyCtO0s4/scFwf/5v14H+ih0
BzKYadFtYaKv/ndM3zJxSCwGCRJxaJDcjP8V+BpoJSb6fxq1UyTk4LngNQW4cf23iX+XmFmJ17Da
j71rDNwCgUMHxO/8XVw2BFRLE0dfiTkb6YGb1QqTZHIeuP+t+5xb/1panfGQhon1LBh+XcDnl/d9
K8I31GKqImZrqFmazc6+llityQ8bzlWigQJ2s7JiaTxmokA+paRvFVuub514+MfnzKg0UPKMYI/d
3OTNpsGnxuJwmgYDvpXAEDH3afndFox8V64/2dtMa+2b2Eh5DMYhfKlqJMqlN5p1lOG0JO+EgwVf
s2L8Q6wk0U+rSVxTYhHWgTLp2mTCbh2H2bMAQyV6Caqo6SFg8qbW5FrVF0cxAInYJbm0sCuZWnh1
AyrYFfm0wURgHcYQCnKA05AUJgKqs0+487k81/TiO+EL31PnhZ2idEjHG3MS/pqF0zSrDGLncz1r
Lq/LO3u2ax795aBnd/Dmxgsp7PiGnvDyoW4ZUahW9tPV2IwR23Mmb8xpYtej6AEoQRjoxlJ+R6OE
d0vaYdo0ouZEsuwkz6NbSUhheDq6t3QY1G9G5HmXMEdXIqkudWMd+q6NzzAfqq3LOhbLunsY66K+
yYzGv9CLBiM6RUPawx+ot33V+LR/J81ujuPhFHe+uR3jnhaIxKF9nWmhd6vZXC1pFheBP3nOvjAi
sg0hs6QQfeOQTHw7Wp4Ap+rciir3ptfuZxu0u3BT42i3A0b8POtsnJGmw/RMKxSf2bC2oOybj2Eu
mleJVey51ifbon29cQTZDqf9ZWiFt5Hk2cXKI596O9bsxabJ9u9NmUS3Iw2ugGJGqRH16q03MwQi
Q4KESh8YCtrw7s1A5TOQqqe6ttylv1yPjgwmy2QPTV7NxLQYD+ySsNNOZqiBxBnIHmwsffTKGAqA
n6pD7GQO48ih7u5c2KzZCb+ff6kpArJWhhTisTQm+zpuNZ3hv5Xbmk4vQlrNTiAMUFS7aJx0P1xp
aTrU04pccwZo1Ukq77XBnLPSIIjR9FgDmOX70YaeKZPVNUuWxvO2uKNnE/9dJTXi3KLu9EOO9JI8
k8fy1dHhP0lI2NRfXGh991h88Y9nIXNBWlOSXrXPcVOcQ9+KTnlX0C4FDjTFhGhaRWVrx4j6+JLK
lVx/RMJLtrimyb7Mat6EqFdbXfBHZen5oZmj4SlROJ41P66u4X83m7ZWd7Se4nfNly06JQl0L2Rc
Q09ChJHY8/PWHmhaCHdwjma56hwAZgFCLDOn1Gxwa4/RVlM//uCS9wB+NiEb23dmt56IN11pRC8P
VaeTGvXLu2pmLpe24SElzBv4XjUehyTFxD4m+camRnzVAHsaNFv75YDwa/IQpTCkfcQzKFZPTAN5
UbnndhrvGbZHazcayE6kzpOBWLRKu65bzVNX3WCQhchD+KaX9BhqrU89ot3QWZ9TIOnVgkg4mPs2
dcor+FXtF4SiM5S88LWRGTz+oclJhPbeTdpXLSkeFAU7b/sLBHco3UgxYK3iaWeLGRKcN+1ymyFd
HLf5Fk8BrAmNf2Wg5gSJlPDKcH6+4qRAsMndm7mWZHgzZoIm9EJaeOSuCZFUUupKrqVkeSza3KMV
uPoAmtfsysTwNkk4hduKpBuCIVwOqMTNfmYFHeR9T9FmkTBqASG46tzorUpMIvpGnASZO5Vrk1Hg
Kmf39QxQctjjo1CPaScVF8ag7SI5fndSUDESp9NGycF4oIAmfLMyh47IH2iwSFEvCH+bOp4pdP69
VbBiLhv8d9igWfzVUYVvtMvsI2ipPGCn4N52pA53bCkq8ixtskPgKbgqxOyep7Ypl7qKheDvNYm6
89smfPIbh5+sU4QbokTxGV9384GkiJ92pjX4pXbzYmt0/aLsmd62aJW/q+a+fiV/oT8TIGd/3BMm
q4ZyPpeeSY0J44Z9YRXeLfCF8rql3+em9aInN2qWOZ9PaTETPnGWZmiMq25UmXF0xjQ6+VnhQdMv
l4i8SjomXSYJ8FUjyJbaA2loRy0UDtOwzhaMzNVcxKNkO1QmLF1ZV7u1m2E/jMjy1lGHzb7TnlSt
t89ccWXDpHaor3RL3jHMr27Hme2YlWbl2lP2QXQ5l4E9bPXRbIPRiO29Secz1fC2dpChm35ZrV18
obIXaxEDyw/ITg0Oz0FBN4bLEztIp4a4o5MYj4w++7sY59Mv3LzRhqm0d2pC803zu2/wV9GLMMW4
0qZSDzAvPJa2oy0CVoYpmJhSb3Cfm6cmfIykvRvpgwCJ9+mZVBPPlU3tE8PqwEqml6mffCazlclo
Ub6j8EEMsIjvxGO2kYZZf0UhzJ4s1SjuZNy6702qOAKT/uQNVdzGJW+BrmbtkFFmIs5lpMpTMUNG
ZS4DWsCkBI8a1lgONRjrYj5Tp0z1fNH+6tL4YcIVj2EjIPZrEfmw+nzvGilCCMbkhlZibq6ZsyTG
rMYLlA1QkqogCzRCmLybWfaAilytraHR32LTTfbQSNwvaci7rje+Q7ojaDiirURzXwEX6evFKkSU
U3eP/gTtvdaXGJTVvFYRMsfsd8ehpMUii+t601OZsvai3tqn41QQHqsPzkSSLxXGYzJM2Snnmscq
Jhg0kVnfmSmw3VpPdzSd0FusRkp+43ZrUK4F298JujidfynWn4GywNwS1cSQSSVwtgoLC6TmRAeX
IyqyzmVbbMeO6mipeZ9hZL5gGQtfdZB5N9hL8wAHxW1jKK4r57MwSZolc9du6jipr4ibVlddY365
xRCwLvjVelkTrzveUmDQxrD36hCvJBBQzPugJnu2VztWLO6doU0RrvCBzhFWjzck0kLU7Yr0ULWu
crlLYv0M+hXEjVtziRpehGF+NNfSSI2zVaePI3GTu3CEh1YThkFnh2t0hzJeQWug77EXfLqoIgU0
erAqW4Eva35SabJbFpuNUd6QuqdibfCvzLr6dpJo35goGrGm34DvZN6w9F4RSZUtSam6eJO5X5JF
GR+Ap15qQ91AqbxmtZYEvPDE756gFIYnFPK+wwyQ8jN36GHo1wwsHcqkXNs5lSmdTKJoyiAGnoA+
QTWmxlThYkpaZX92M/+78fuLjR/2PPufbvyu35Py6+/BbH/8iz/2e4J6VUs4trBMjGEMHjCO/bHh
c43/gCWND8+hqQfB4v9t+GyXKkEPhxeBLG5Jpo7HnoeOiv/z3218747LLg3/MOUDi+/9X6Btc4g/
bffwyKKU8jqYEH3SXb/5Oiffsi1i7ljHQ8iTG2e69tKbv9sGX/62d/w3/EaXKilV+5///o+HwN1P
VyK6AW8ZC/2fPWR4BxdVwJ/3fWiRTPGW+/3KE5zS/4bh/X8cZXkXn+93PER4S8b/kaE/koLhKG75
1mpv1filnL/wiv/VB/nNVEzG3Uaz5RDdfOvqt+Rkm/njn38KQ/9xnP/9BhxMFT5t3H0mV4ZhmL+d
rjbX6jTq6TUjgyM/K3y/VK/oCxts4NBOmOV3xN0Ym+Uds9lW77YjIZ6NQOraTWM/7JJayicz5nFE
eLFN11K5t6YDO2yNCDGcfJKlyEJSX1tq7AFJheE9zE7G7m4B/2paPBRu6qZXrejxVVWoxF4NgcJr
NzmV3/uOSBoo5VhHgiAtCEghvqZSZVplDYs8kUg65mTHHFjP3SvoGwJjoFsiczlTfM3+WzC4yyE/
6zhiYs3paQsoOih7o8rXILq7U+cX82Oi+GNcx7By3OZTmIWLyRSqAWFU6rQIzO5ssz0Ro1WPYznZ
t0PYGTsNs8KmsmTKfFtnXNAZ9rbNvGbljrVBpjUrNqkFVGlEwLuzXMWLMAk8uTPLTnYFJlCcqTUI
/lMVW6EKg5vp4tsw7YdPX1FZ389Wh8hH4C1w4WDseOaTUBfhS1xj4V8XuMQecaU61nqYjS8p6SgL
8E+qb/BZI6nENFdPvklJBP57Zd/2vc4LLSeYgdE1XDasGRjy6kBMjiCPR7lVLhC4V4kdFTRNlW4d
8P4ytHo4FR2ornMa2V+qhaI6TKr7lc7joz2bX37pO6+j6fA46rTkRUFYO+gTjp+VjBtjR3PO1yKF
+Kt4aOZ92kAmT3F1juhFs3oiH0pfGjSLgMlAdiyoEXlKtMkNcmBPV4XXxYxih5CVsgTmDr/odgAK
dgCh0K99WUuKhJC/wG/PuAGEiAKfjcPGY/eKApN70dHBrbVHReMA5iyCpklJkhZetocU099n1dzd
Kx7ziIx+y4VBx/xtHsGj1fMwO+Jnpt5dq7pNj2X4xoMkwobNosCrwMSzZqrinumsSdNDij9vW+fU
+5IqS5iFdJIxOPjuCFcmiMS0pEcRkmPi3NBxle7iKNJ3hi3DD7ZJhFlHUwvPJkC/MMhivIwLmxni
Eg6PmymWJnSfSQTjHNnHqZbNqWFec8fysD8IvxaXULO0HShh6+IaRXQabOeJ5RyDcVjPC+yo17Hd
oTwfGknStuvGfAzorw4/FNZTkusDKymLdfuuwgf4baeZ942vQQWt1g5XkgHCR8zsbBN1DWBBoJ/6
RmNDghHIX85HqGdAmOfxFzWZnMm2H/NNHGFSNVpj2rO5MBcmg/2AaMQWffIYZFmaY+w8t1z64ezh
xTPDHnS4E9/qRaPv+8TMBbOWET3HTXocOthbPg0YI8em6IpzZ43Du7Ss8hpgnn8DXNx6QP3BTAiA
XduMDWO+wYymi8WuaxvV0rtQF1O+T7Ez3DLGGy8jVWDnsW0EtX7oKG3jO1dZjfxmNCSu60mJ+xrs
9VqRCtgjrQBTcHSTAzTGcvPKzVDdypkxxGrWQyqOqLxx1hi/KzoKBv3bTgRMyziv4nuAQSlbe9Hu
CZa2m0wr2h2XBq5V4TvbeqoBF1VDVKyhmbUwl+j/63RC1PlA1dxS8hk/zIz6ycn2kJn50cRinfoU
i+MlnQnA99GDaVTzccqm5grTGIs5J2QVn4pShypUpP7BY8WwhUUksIJG/sFpfcQxhqibGlYflTlZ
AqxEUMUUsF9B3/SJ1+qTlIe/yYkxG/4tyGBtQ0CbAiBTz/2gDxXnYaxmCteQxy60wjATa5TiNtZn
tzkp3l2c6lOguAu8JRRMbaredfcKfPkXTeTz1iRucPUjlg1Vwv7fw13/3tI/9AFSH6dpjmjz3fpY
o6d2xLUL4AP0A+qNWQrnHkQ/cvKIF3Y1O+4ifxJlA3inwD1k6BBcwzNnl6ixzdgPS95ySOaOSOrI
733ABA3RxsoXR0XGwMkdwfwhevBXbWlpG6hn0/WPjsukx7zDDoTmYcfVU58UxU75XblDig03yQwY
JdX0ImBX5Qf6uKg8VfdOg4k6AJbxMrDtqbP2wkzfg2/MuHnK/uzjNkKmjB2NPaOfXDNV6lHnVOSv
sEmO+wpTF7lsVOiDBAEIR9Hri2PaGohAbiXISWOOmveqrHnDOlndvU9j2r1Bv8DLj0U3ASBWrH5y
fE7tlbsFAUWypIb4CN4LcW+cGdsaEiUTWrP2UCdU/Ky0ka/es+ilr1z0746GtF8/UiBdm+K+kMK5
Co2KPJ5oya81EQDyJtS8HatRebAY9j4NPsP7smwQoBsBCNKWPuY3JGVgixgHlocd8CM2Diki+iCQ
+S0DzazymWjTGTdeLDnZ70YBmKWsucAhgGfHmSsaXIStNhgHy6+UZ/gBw28LAYltERdSdGFqF92o
tPPvS3reAmGzyUxkXe48aYkXxYJUrZAbwlM+lBGdWIvkx+x0vCiqeumU0vuvvgy1x8KtQ6R74thr
TxN/fE8ZkNjvSefNjrbFsMKujTNCuPYQhRk3GWuxlAGy2WgOTK2ya5Erqp6yLepAnq1usp8hoNjP
IEqmM08qsY2bWFtPSaKtEZUxj4RhdT1HmryrKKnfsJ0qNlpGofTPWVcOluwKntMNdNGtXoLb8mWb
XjkS82xTUVhfdnQLVFyI29Gp9CsX89ymXIbAxaSsTd0UBj4B3eZHjIpw7BBQb0KP9mi83kzsfq7l
2TOId2g2yXx2KFezl4xnty3DDf61KDBsiggglJXZjd7AshFYil78kD4JWorhQHoJD0N9tvn6Z5Kq
RM2RmhucD9HgW0VAQiXmFmgsejRe92waz9wUpoNZh+WNK+d5nVB0FyEg19MTgCHHAQg4pJu5m1rc
FhmDfn+C0Zm56Q08M6DsFq4HG07MFY5zKlzcAUOJrMebxm15dLtxqXYuU0vSnHPhZmvTkAshzYgp
OIPwfmB8Ru4eZhzOR5WXRlC6ZfXQEUHadtxwWAPhBLwybFPdNPhF8LuInjgsyj0KUH1sCA9syXlq
EwDUUnuANIS0CnKJFbNtIYb02D8AF/DTVE69MCCWUJ7XN1i96h75mQ6tJx2PzaaosSRYfmJ8/Ljg
7QJnsz0M+scECxOkUkLtrmYvYRHswhtgMib2RoIeMnPdoxjsaeOpSR5Ao6ORW1NPQqLwBfB2Sjy5
0yETzbc6mNcYvH6OaSDkDw+0ikVq5SPpnzqlpcGihlxSC+D+qpqbcN8aqb1LdGs+QM4XYDeS3fKJ
blwmGAGqd3xGPmJc1yXFvUkZ3AbTcrmZ61hj6lkp4CrOZL5N5eTRnFs291ZvkZLKEu0Kq+Slo4xo
VVHdEgyp9uUBQdsaNpW0HR7IPJ3oAZz6bE3tGXdOJ2rl1vPksIHpaO5gZPVYO0JF0awjyQU1urth
hRjjUHSKQKEAgoitkE5E8emW2idmjxsGi9bWHIdiWbc1B4oNgOHMyQN4JSqxPS3ac7facSL6gCRi
uY4wcGOA9F40SDVUv+BpZjTdhGtviKCJWDjNdE9hrnYYC+VuzeelRMNmVQXdmDs23tA6vK5LWItZ
H5UbcJkMUytmsrsZWMpb1PXOPhsNMh5TN/ab0Zur+5pANN3Nkc7srjDjqzgV9aUss/pFizIqSM2p
oNagxoVJS+y9a5CPWOdenR26fpqPZuLDfM7jbq/FmYMjNGrsi+3J+ZJGQt7X0ULSwzyF8XNcBqmz
EJvRlSEzr5iBlj+n277J2JLreXKE0jLhrFLNhy/n4sqgCRNDT+74cj1UEYLq1gNlll215QfLe+N1
BH92DQZM6YE0neq2b1JwT2bVDZdwBhCqJubiqcZwT3l44U1qRwlHgNEA6Sr5FtcUR3zYsd0MQR/P
041tqPS2dFS17cjCvwrJ+mrFZNg8T56vXulaco8Z9SrP4eRCLG/KznrSlyekMIoar5MX78ey7K7i
xEPfYm7+TC2Qsx9VMxxzJ+qvBm3KPpW9jLhigEErBiHhpXfr4lfRunrQCyrMcdFVYDKodDoamWmf
EPOg3RIUx+UCF4u9bmt3GzAs9qNVIr1h7IYICf0vPlfa9JX1rvdiVm6Jm3v2gijKZ1hXeQrPinE6
a7yZR2FcYNXttBFI4CS5k6V5CjWU4udauDpfL0/b48SugvygNVMi762jtp7XdGA8oFq+jKVqoEBj
32Nw461LH8NiZtTP1MmDJRYYerALuw1dPKyMd5UviocqK6qTmnPzgOrCUmoTFRjjqRbJaq/T9lY7
aNQn26bQviaVExUYpHMwOuE9gWQuV+w7vR27GAq6wd89YoNRJx6K+YWlYvo+Glb1mDZZ81J39ejC
bKGCYwXuJsl2fYX2vMoyljS2pspbSi4BJf2YUzIpTFQcOaRHBuVf0eBh3mS8cxp9r7yyWNl+ljX4
twlm9lpo2XmuFkRta4EgVWRNAuyA1SnrQeyRm6sV5FcvOqcshlapvdT1UuPYkPQQBJNkat7x+/+l
SnTrjmca1BzXzLDJqvnoV0xGM50hg02q/GmULSzDCc6vURbhbUs19oel1W922g5vxGHu544gz9bF
cLPW8Nrs0mbmzl5rVsBPLb9HeqdnjWCQvHP0vC0COiO3gi7m7dzDxibHYlNZU9m7OBbuycwE7ppM
du4hLnz2pqkZfeA9gjPPnXDlWBo9YdHoPrDV4XlCNO0tLFx9XUf+M4DE4UqvDXPHq0C3Gxt1byf2
Lzf3wB9WagJnEPbbPiP1wHmb0mvfn4ddL13OWOV5gLnTRc/xOSlW6D67fWw/JH2FQNcl/GAltNqh
ZE01xcLfOpqzU9gYLuxBnrghZzdwjQGpNhhE1UBvdZ2X4XvlZ3OQ44iCv2KlZzGGOLipdCSIIlnd
ji1aU9QP5V2JpskKV7stikIdlDcVt2GiiYvbAFYXqTDPRtxb30ZUInUhRW9kB6QrLOPupnTG+JQj
c9/bNZkWptZzqHWvaUmzVwyDsuB2u+nrhbWlRv02DDuxz9HDg0pl1W7qrfxeccdFCaPPx/d7fSfz
7iHqkE9HVxdHK6qmnRrkW+yX7j6NqKDHnzYeuZFq6Gx+f2Ip5x4h0kTnNmoy1r9V+d2BDwSwpeoP
i9Tna+upDvt3RMTwo6L9QL8y6i688oYQxKdG2MoGDPcAPnCcAs03Hf+c5DKC01M2zQiACbDWtoHO
z9YslviqJ5k/lAWz/MKZMMkkS4ybEdYD+bevcSRdps8sVWRjyaM+D5+uw67Byc0iYFHFJqnBSj4b
+CYR1Q06xYy9RiLhyO/foZ9YPBVEKQI7rKI9q8J8zbjjszUTLLz6hLsj5fk6DQMoS/HusgUZ0/nk
SP2WNRSoPpcxkdZ5xqeNh+PKrhxgjo21QOPAcEahse8BU33DN3Qujq6Zt+3ofzcQV58ifnqPtIbI
eO20VYMxUo7huvXgUWqlU+10f+xoimvKtVBRT/UwE4B/Pgj9jThClyvkFtcRYFx8g8KL32atlIub
gIA9CV6I+V0PbpzwV8U12ezYjxd/ETH+h8nuz9FoDdY9CjHF73QDuNEj6ySq0qcqwp1LQHaVFO64
yaM6X//zD/Y/HQrOCPg6x3QAqvwWZdZbUTN+NPhgsRc9jKnNIwMjwrWu+uwvmA2/swWWc2iY8FqA
qfgc8bdzaGSOPuUWhypl2Z2yXGV7IVOWnFy8qyYai13Vc3H9658P3Rljg0cdMmW1f57DO0lomFqV
QLPMOIsmIaSVkIzs2JPaf/H5fuc3LJ+PHzQShgsnxv69jTfj5j/XtYbEPsVWuMpDLeXm5qWHzGSi
mTP+uNQTwnqWz/F1l4/jXxx/mcT/eVLP8S0L/UZ4i0bz26R+iuw61rMI+GqhMYAv+YCiGR7/+flc
roffD2KZXJgL0ERHFvjz+RwNHhfKN+VeKUa37hAvVRGuFZ5zU5/382TCm+/8cVNJFsn//ND/0/Vj
mTBqdB/xxlhUsL+XVHyH0t7ItOQyJJn+i70zWY7b2Nb1q9y4czjQJDKBwZ1UXyw2IsVG5ARBixL6
vsfT3w/yPvuIxTqs0B6fCNsD22ISQDYr1/rX99N8ZDcw8udEsNL0pIQLSAQ2BtTCPx92niEfnljo
xOZ8WSy7KH39PqxVY+GDkQMW3mWUXBhp9yBpNdj5klnrKubv58OdWpAQoqjRY3XkAJl6P5xflbpB
IwjD1Y19X5rllss/5ngexu2fj2TML+zDk7m2idOSzUZzrK3E0f1f31JObf+9/jU3R699GxApIRBK
DBrlaXSQzqS/gocnmYQK6T+YtJbrSCWFBXzow6JRVgMpW69oyPbFrd3SnV/4bLGfP+qpl8onnMtX
yEg/YJUEMIJWpGw9v3aBDhA3baWQTg0RFWe+36lVKNBNAhElKw+d5v33i4c260ZMN3c9iqkVTVMv
0slfPn+cc2McbWqh3ZiSg7ra0T17NclqK5z0HOrk1ORg/mHYylS01YfJ4UZOX5lNtSuIXa/8Vjcv
8HOhUNb14bdAY4ehN0W/8SvKLHjO6XvILed2tI9LD8GvTQnFErpL6uJoRxMAMS0td8udb0CSbjDW
WfZGXF4mWkTLR+Fmqz99r4yHt5hLHAWE63jtlVyrnBHawy7NBgIUOd6qwFBnQomPc9Giho56mtSu
SYfk0QJ3faOZqjgpd2HjY7RboLCgmfxSRdQyPn+cEyPxEI6tMCYEaKGOpolbh+geRyffsbUhL9Pq
gzWq+6KKHj8f58RnMpQwgSLac3Qk5o37t1q3LNLYciuV7zDpWVfJq+YkS/Rbc6fNxecjfXS8drDX
/m2oo3CFHJWcW/ZhRHQuiftM+Iu0Vw1cJLeDxdFl08OIrm6L1bhXrUpBdl+vaEZA2IUcbjKbdUT1
d2vWpNFSeKUphSM6fWwnwhnNGugw7oPpyku4B4oSF6dfnWjcq5p1YjYReO8uGa77vCWDPQJsWpJm
w2AWHdyZBxXH9va/TnDqejoLwABacHTYJWBdLReXHNgrQfPkppl+bQB+HaUMX9OpVRdtgtSpSmhB
AXIGVhnYcDzIvQQIEaIpWhplgW6tfUg9LkaNDOjvTsHMO1eTR2IJVzuErnQHL8rQUnBFIoShfo9u
t+pMdaFFWrscRC521Lb7VdMAZ2GcaEUKT13GAi1DhLXAEllVgLlCv4TlOqwEp4+7dnwTy04Xuvrf
yqNP5fMZcGKumUjzUXBwZhHyH801L+1Koo+R9xJp9WVnuNaerz6AZ8dLAHGm1e8+H/BjwIMmVglh
g24A3Xgc8NCM3nV9keY7d5Yjkm9N16VfNZfSKpqt5/jNJSJX/R63af8fhdP/yAM7sXyJ5nQp0RcD
GTpevpU/dlrQSkwtwnH8hgua8VJS77mHUBb9+OOHRODBbkSug7+PQ0fqotw3xzbbpV1FVYRO/op0
bUu7YJRVe1nHobOsKbCPi94kaf/54Ceek7jKktTCuRmgM3m/fSjM3Eg7Zdmu9hDNln1278+QLyca
qz8OA8S8SRkKhZFy6VB5PxI5oNqHGJTsYE08jWPWr0wHZXaVWNYfT1PCDQRTCKO4fXwAhRXYLLR+
1yboCtp+NUkSr1Z00/e23JB4evvTFyj0GUlr0thDFfn42MLPschEUvJYdmrttGKcjcowil7WiRWf
Qxl+XIAMRmhDaGBT0D4+vkq0IQGOITyZJu4DS3uCS/IWDdY9nWBnYpB5Lb+PTxmKa6nk0djzf2G4
fjtXUni9Y6YhxIBHs7bIlbo4Uy1U0k04fYNxwMbjzAQ5PaJLKOrOArhjNqUmCuXk84il0V3EbvGa
j8a9VcUlbZ4S8WRrXv75pyPwBiZG1MGIRzPSBrMJdknFO61tL8ak22GqcxNK/cwwHwNGods6V0O8
Gog+jhMKnaMPYciP3nWaOZPAMFouBk7Ezx/m41bJKIZOsIHwXX6gs4FGGLIoMuJdZZHRItNDM2H7
U2XyNgIfv8QCbmmN+Zld0vx4UjIqGwcdZzZIvmMmn5dOtH4HJBNcG4BZn7ik4bICczc48tp6yihi
16NLfzmklDhYqome/6zW1bYZSn+fUEfG3ELdT6Nd3tGBCVauKAgO5rCgnLvPkcXJB9eE7gcKxj7z
25/8MBAfmXEGsIjjD4MkIcAIkKVLdjpbR6MbXWgDec7PP8zHHZZXhK5S4cZrwpY9CjlTUXKM+Hmy
yxqFo3Pe7fTYuHdUcy5qObFgbVcS27IPSe6w7/dXW2EQUZQZG9FQWAhZvGA/YC65+fxpTu1AkhAA
7h6Xct7d+1EmeLWD32ox4iFQBp3imIL8QjN1nfzdRbhEfz7cqZfHI4F7VDMc9/iGCvRM4kLPEh1j
721+d1Uob9PKe/p8mFOLB+caqZDkcjE4nsZDHWOVkLN4ktB2vsSjQYnNs98otuSbyred730CWpVs
YX3mqDq156GIFcTV7olLD6lTPbBEF+9837xpMo3WeX9TRI9FNH1luz4z2qkJz7UHxwvBzfJDkgwK
HhJSmFU7fDPibSptddub4Hg+f5kfQJ2Ab3VeojI5jixkzkf7qtuaQ2uTct85ba8/IrbPNxqK44UX
0RFBbU71D2ju8T7Km+6mHLP42k6UtQ0cNJ0T9BIKy/gVGyVwMRrz0WO0bXTudmucfPOKGzYrk07b
48Cn8mrd7tOU02YQlAma8tVo3BxzV6feh8p5ageyE6oIKGJkVvgY912999z8JUDRMckZu9OnYk8W
yV3IUZvNRniOz1/kibVGTZsQVCmL5OLxgZgofodwINymieitmAxapGbnLy9BvzK+fj7WiddBHzIL
Gx9sEsTHYYwJdpDWYiwLJ89400k4rFJbf63HJNspN4ugc8jmTIRxYtEZBhU7IhpOrA8hdlcl44CJ
Bo8X2d+C0AfDiGqHOkY1LSywPA9l1Zcr1Bjd7s+fFTi1O2ekCBCPd0qhucgNcQDccVe7Bu5SkZVO
bsnG+yCN/EeaUf0zoc2pL8mrJQ1gGtx+j0nYrBXoP6LMd5rul0tahVEl4Kh920O726WSi/TnT3hi
2+QBiaEsDjaCxaMVSBetCMKcVzt0PpULUfUrvcyx7kER+58M5YI9cyQBI5zm9wdCoUTYpBlXNMPN
sy92gk1xpRp5CFvDOLN9nZqjFgtq7kOYM/1HJ2mHJC6byAzs6Oy+B+f4w7bL+6Tm+4V+eetAM/vz
04cNQqf3yDApnxwvQAPXoBz/vWw3mbNXsurvqrZaFeQBzgx0YmMmpQ6A2iLzTBvH/D1/C7aLCUyL
Tt/4LvHtJ38Yts5U3p+ZEhY/4yigfzfG0ZxwtQjPesEYCPqNhQjD4gI2qX1nthJ6aNLXvEUdJkZf
FbQzRf5D3ldYzmFvtG2dKib516KGzLD+zsWAAg7XQEh9YLBCC0uUSYjg1sTqcZmNoDm8Qs+2aY04
i9stVuCd79Hz7FCk0AcoNcaMsaXH1bib3BSxVWYAUsR0vdrqXelh+Ih09CZKdKJD/M9B2YTVTTCo
YEt32rhPIAVdd1aQXnVa1eET5d6HeVwvecPxJiVXVC0ChII7xIkpVjFTsfbawEYsHPeXubBwJabF
d/P56z01NznFlcE8sWZ7ivdfEOZl2YySuYlM+LUcmlcnKG6EpW3oiYamRBv95+OdWuHE3AR7pO8p
CB2Nh1NtVlr+mO2aEu8a9rHejPd4t5wJXj+W1WarCwpb5DJJ0/0iRPw2MSFNBlY1uNkOEfktTpMV
mkHnexk/UIS+QpCybG3zxa+yM1cm6/S4ZGl5o1yujwMyt4B/XPQ2OZF8nHC31OkSqoR2S6OLjj9t
4nLHoUMXEF3claskQyQIzZCNvDS7vY3K3456bW/prbYxGoFbPcJQJlyxpd5JBduN/raNbnYURwoI
i9RfuY0hyb2oiU5l76uJC/nSmWz4C02E63wzwWWJ+H3oLC1+0PNhfImcZNoCvC43dHTx71N684O6
idYKaN1jadnnPsWpLw4NxMDehDSDZcyv7LdPEeq1nWZxl+0gR4+UQxdjr29jA9viz2fWqb3ot3GO
A6Ou6NIkh3e8c+xEX2bkG5ZpEKw/H+TUgSjBtM+UEjqDnKNTQy/piyzh9e4oOjnLcWbV6OZTjrHx
IsBE+D8YjHwldxaX7rbjS4Ss2IwyelLR38mUm+i0BfO6QQGKlroJz7y+UxuBJO3PaUHL3ofgNxlH
S2L+nu2qqLo1ayWxzhuf6Dr90YRoFgJ55k0ap+bFXPPmAouEQB3Xaaa6SHi/xGnRkICRnEzjwpmq
fo8VmFjllhbsRFGC+ipc6y7UvWA3+jQ10CKfXTm+E2/cXIwPipYg2jM8H7LA5y//5K/Hhkgaifyt
e7wx9oNXa3FAmNOXxQ/L9R8Ds/uaWOhI/oNxlMNNkevv3DL3fnnUmEIHECPSHTfRgmxO85qNWr/K
2+rMQXoqbCU5hWgD4r7LX+8HsjDZsz20l7uGnpGgRuLaZ7c43V5EjnGT5OV9mrhnEhWnVstvQx4H
rNEkEjR6Or62/bD12/yHKxLE7fKiyrszdw7r1PydHZjIReOzRC7p/eM1vSOKaVAp24w5vjQBjnmh
K5cwUB0wD5D0ZzDcMmVHput67jXQjFmZWSH6g2n7BEEmePJKcMatSccCXW30GQVN9dWfXHxfsoSW
b692NoPqnUfHZteEZFwjmNJqsD3xnNrMzZ96b9LOAggPD/aXKG+vkeIU64aQL3Q6fIlHK1y36Wji
qG7YHPamfWY2nXoL7typS4qDeXtcgE2Soq4z+hN2UzHtQZcYi0YXT1DDDuRMn5pw7M8MeOoTz51Z
CGUUydbj115Ehj+WBEO7sAQ21xVtRQ//jKWzfKiqi3rWpH++YH5pJ44CQhQzJg/IcuGaefSlfQ36
h3SSdCexLVwGfSu/isDolpk12ocgT5JHQNgA6ATKyV/tAk4Agy9tJ6jESPq2Wg9T/cxrOPHeCTbm
FmhcwbhOzIvvt0POlaMDaMFKdngGiHVQQWHKAsLGMcrrpwhuzQ5d5N9nXsSJJCaqBLI+866tPtx9
/cGeCq9jRdeTh5TV8gU2m4BVaq+qt5jtWAtmCspJG/69XwXLkZoMnRfinAeNdWKvnPvCkWNglkSh
zXz/9DrSCJk2YUrfcgQ/81dfQ2jBPERbndkH3ozaNxFqZFqswFMnJJGBGVFHBSTZfemtXt+Mowdn
UBB4m82kfyMsxjW2Z0rRMYWb+ODaWyT5P0bE2GzZ3VrIKFijFRarSsuaXSBLtYZ7oKBFHMw8tr7G
VjbcsGxpQhtZCE+B07oXia6edWjQZy7mp56fChg96Gqu0B8njki3RUndWDx/Eg9f8adAi4pbJFa4
WrD5/KOfGgrhNVoDutE5No4CEIpOZZnOxxLuE8GqKJ25m28o4gs3SPynz8f69d2OV9qc/bW4vXIM
Hl//sYJO2j4NuRx0UFgXDQVjmr0mYWy9Iu8w10iMg4E9+5dmMPtr09T8W7MBPyWspNgWGRzPX7/Q
/+IbzuAbLMyd+ND/Rgl84PY9hfX3PKvD7HeEw7/+1H8ZFMq/oOGREaA2xsSh6PFvhINr/kXDPjsq
6VWEGKTE/g3tg+GgIwucNWUOQZqafQX/i+Fg/gV8i6qoDc3vl3bpTxgODPHbLX9OjkD/m6tMMxvQ
+LCETAPf5dYO5MH182pXpXD2uJ5UiANHNN9NhWn7by/oyz+z+Heiw6kBqSDPBm82itljokPMUxdm
Qa8XB6OzMhAobWHPQLJLHKRDtKifCVDeL9x/HpDTivdFHohrztGp5UZyqqmziIPKA/kauQxgUfe6
r+0u3H7+aO8jvV9D8an51hSriVOO94gqwOG0jQ1xwCzEfg1VBIehmWAKStM3rmfE6KOKIcZUkPvu
Ph/6xFPOoAySd7hrsxvOb/23c7Av427UtUocajMS+wzlASU0O6P/j6al9Ez2yXh/AP56UGYgGxTV
XmK+49vYkNMBAfFMHPpcMpAqKr1b9BH9RgCdVOSDZY+K4CIdhprLGmdN/U0YORzpIcF0Qjcz98z9
/+PjSxSuhCSoyCWSo6MwIDICr018T6DEFzyum9Lkpmsx//jPxiLesLlRc+Jyk3r/qv0IFF0A/u9A
g41x3QqtfoMGMdy1kVk8f/5V50Plv8+B+T2D+URZas8xHpzOo/M9bLD9oPtYHDov+Fkj5li3Jp5L
nw9y6t2xCUFYYbCPuj2dKpxqMKs8TDR6HiIHpjOElUJbGlNMj/Hngx3JWP95JCQ6BhoSgJsfUqTo
Do1uglp4iMwwTlcWoOADXvG1XCRVXTw7WDe8Cujf11boDlgzN9Ye+y3rnwPtf1TrnJjBWBKy7enz
UhVc9d9/RA+phOfJWBwGpzEvLMp5Gq3PrnNZ4Fyx1Emz0wUWm5UkiGlHg1wgixemeLhlB6n+KIz5
550IKmx4CfOlP1we4sSVQxoXLN7OG+4QmfV06LT5QRSVu/78/Z/62LNxH7KaWa58PKOGwqnySpXW
IbR5va7rs2S1BJADrGG+xOeDvd/q2b6xYJ21O2SoGe7D9MXfIIcTWWgX+JZF00LTquI5I0R5nnoQ
Ax2m8M6ZuWy834LnIalhKMA4ktmMqPdoH0RJQL8bl4UL3atClLbZ7KhV1cMdrMDhLqw9vqtl02Qc
OJF5H/osqXRo8oPSsqJfOaEES1hy/P3aQRo66WomgBlO9CBpk7EK6TA885IwjXy3ym0OfjBKM4LX
pbI1Xyvez0VwCxEJcnyb6kRPcbIOpk0eSm3jk+RuF7mektzGkiyqgInkEdWENUU5eVtVWoKfFPCV
Goqax4f0bL95m6y0eRtMGvEoMU6sKxNXsQBhZQSnA3B67C8M3xWvZeAMd4mEFaRH/LEKKfZejfy5
VR2Z1p46b/ncdCo/OL4AexvxAhdjTM8QCiatWiPcdh+bKaDhGE+50qC+b/OjawXqjqbzQMY0jIVA
m/w2tOQ2yUrGoF54+EX2LUuK9wvRCZPOvZD2+xpnxQnLLqN4HmGhTVvNm1x50dOnd6iB/FSrsTKy
4IJ+0eYtjpLyWRVQry9SIxzv8M4bvmhEwB1EhNgPX4wRa0Pagi05AxpQyz2WSc7ca2L5GgMpnpYi
Mu3X0XDrt9oo5hO66+zXdIzN77Rwm3g9qPKuAvoBz4SmRBX6AloxCQt70bs2J4wxGsa9ZpUs0gGM
mvBibWkNgjeKneUjF5Nw61lW/VbViFq13DTu0bPyftzeU3c13hSPZgdatnAF3ymVvfto0KL4Fqe+
aS6k1bhr6PkGmPWxch/pseb/0rwRmrCX8VPSCKXT1PDeRKvX5T8nasZJvSlqmdDUmgZVtPMFWKTF
qBQzW2DNNy7SbJzURTAHJr+ADaAk3Us9Moc7GBuSwp+uaXJlQwu8hnzDrIkpAL4qib0adhNRgbkO
vgnZstM9JS+Keb/UOlXW21pgrLk1ac4ul5atYCVVDeeizAPWX677IyY5MAmuA26ffEo7bRz61J2y
X6kRq4VFE3tegq2LxVzuIs19rHUslSGjgkKHRQ/72XBmSjs3oWEzcpM2Fw3u9dYSMft0hdffBNUg
TO1XOML2K32ZOHuRj3FniweDXJI1AQ2idUGtTF+Kl6zrsntnCscrsMxYDNcD7IVII2W1MUK9uqDH
u9sDmmKYmtafJfX0HGNG3DHu0fqG/QLhCe31yo7Ga1I0+iEFJVIs0tjFHcKm03SwNbEcs2m8j13d
Xrc5UMWLWOcWlzEnYW7qdXbbFDVK78hr0x+5XTU/HTHle9tU7TWqHVig4xCB8WtjdibYR2xcvV7g
OtVoY/FNAvCtN7U9yu/DpIxV3WTZZV7rlb8hS4JjitsW4cqI8oxu3Ta/dmkTA8WNPvnFB9YDdKQp
Zg89uS2z0TsYY6PKrVP38rnAuHYzZsX0IpEYX1j0Q9Lj3IvpJUvKeI0cYFrWRsdndDzYOnHcZy9R
QbvgKuvw54n1Cjs+gtEacFZZw0isUm1dEgPSamSmm9QBVMXGBD2SC+xdG2MUlcVlsY8qespHux1/
eH7eQ/cKtdvRzdNvYdxhojdm8P+zkCpgWYcLFVe0LIJpdrAwXXlmGizbrjI2KS5VERSAa5BZOtu/
5dERHldWYKwkeqe8Wcali7xjUUnl+Pn85Yv+kkjXwYXDGHEACEkXirkRFmCui9NU6wd7OGY1TMU6
WE35qK3NNG8filiWxbLL6k1rxyNlD/17our8m5uE5oJuzGFTa561ahN+D9dr0ltOJZhWE9v7paQ7
HuiszhdVvhkBZ3GzL3rTFl/IZjCpsZZS1Gy8xrjWzIglUWOWSJdWAW3nQPMtAbZpDU25ZLdt3vxK
Z0PKJ9e4H/WJKUs3oPtYIQbxoSkMtr4GDYWbXpOXerdIFYpyhBNa/uwZAl8ZnB2WakzoEatdzmOn
Bc4CEEnkh7xK5p9mDKT/Y8xDsDGzcgKzIme3HbhHoegihJPdBHO3ECx9qqblTgzkdHc00AO3xeqA
X00BIaaRLkueTczOiOeCtl/QX27mrPmghmdpR4FT/ByLTizqTtEVhrc3TmCR6H/gxFZiyxRr9pMr
PXdfBW69A34Bgzsb/BB/VCMK/q675jUq6FG1Rej7S6BhZf0NWX6rfYUSlFs7xwyc6w44/VIm8BMC
Gn52WMFMm9HJiofJ9VO1QIjRP3R2ld5Jv/hpJtO3wRTGTdyYzY59Ffqo6UJ2FW1hvmHW5L9NYdh/
9VvFl2PFR7Q0YDO6ED6M+kUXhLjulUkN2cMGhoxFdFKk8DnZx5dxW/s9TbmDfkDlMV6VZLHu6FEL
tUWVxq2xkHyFaEmw4z5qWTcAkMcr72qoKnEDbj25KQ3R3qWhUy7BxtTfRacBr8Pm6m/IAFDxZDGZ
sKXMUC5qhwJ2HFR0fcOVcfF9StguXHxWo9QBP9Z3f3uF1n/tGz++NdoWhnPo2y9xL2N/WSUBWaUo
M+AHk+e8dsUYXlUDJH3N7V0csTq/fjXDvjikSJLWWWjj8CZ1zVuIBl7K1mDL22gEs91qQDLhQaPz
1LAJkEjdy7godl1mIVwDXXapjy2AM7RfGKn4/TPYlrJd63UtwoshBM8ITVDHDgzfESemA13vi60b
tPWOW652Gakpf8BhyXQxyWux3zI1pce7lslz3XPC/8Qbu75qi6LbDhyEhyyq02RVuDjML3KD60XA
5raNhWeEy4LIQqOdXXW3vtnRdJFFHt5vuKFUz4AGrQVWXvblEJpso5Y+urjbQYFBnZ5WrbdMMEG6
atRInWJ0S8jXTqIEG6LR/8ixTvM27uyU5Be+2AtRmmt6ZEAotSq8q1OjfGiNsX50EuDC3TDFSySn
2AyS/wUdGwSAuadIrayiVyFVwil4w+SRc6iZbUQAx+MhJ3hVXzoINdssmRSwxdwLb4BFDg961WtX
dthY/iK08Dd1NAu5BlAmOtJrZUMcgjuCdIO5+9NLguGpoNj5vbc99YY3EthHvZAADGk0xLw0yvH5
WXgA0n6S4y3DVQXro92ppvhpB4P/pY7Qgy+mEMKb1Q8YUeV0wK+CISzHhVAVvgaczjcaxF3wY9LD
7csnZvenkV5GPchBGdgAHZxD3MJQ1oTqvgUSs6ml8qfoRle0Vy68IktuMjeZHSPNQbsNYObhuEkC
SeyQAiRD+zgE+Bv+S3X+v7nQs7lQko2/3f8+5kJ/1M3/eQwrH9MOcoI/siZsxv3b//u/3GnmP/lf
FibqL9J/3M/Q+xChkfn8dz7UMf+iYXgWmv7qGCaR9t/5UP0vOXdNKOqnXF/Riv47H2qpvzifyf8o
LlBooaT7R/lQ5/0V2SYokJR1KKspAx2xdZxK80fRJxl8iD05rvaQO5nNFoDTAf14qVglAqf2hRtN
KRBQDFRTP1ngGAAjQjf6HfssxwBsCrWpGrf6itZOW7hW4j6GTpNsA1fzF1bYuhyuAwabLdWbeIlm
xt5jnqmqTRu13rQkeOy5vaGnsBciBufZuWOMGVE67EpPXGRO3NL6NfrVwk8d/wG2NdYOnFve0pXR
N7fvH4068SRxTD0+TE3HdadPxk3YaTrmkVF7S2BnYOKXYTgyAMbGnVFLuuWkeeWdPZYhBnUT/giV
js99kWu3oVdENas36udmAdhmPRBewLH601RV3YGE2HjvwVfcjFUdfAHEJ4GXT/OTJ1lcEy/JkJtz
hFsrAAvAM7S7fKX/294QxcDxrPnPSi+Ng2uEDyDz7YXvNN2VA+EMK81mqZV6vvKxqeB6GYrma0y0
+cXLDesWlQ7N+rmshLHJafEjZnO0aeW2SMIc1Ym1WXScpSO9vfzO8cqqG7EUuZvO5wONdIP1RA9B
sTPwIlFiNLdGG9z4ztQ1K3PEVnsFPMVcCpiWgFv8SVw26McormayIUU2Ndy7mx3Sl+ZB1NyPFgX4
wLXWmRVn5mjBMK8zm+9ht5cAYndNpD/jOWGvWp4FxlDz6GV4CGLn+gDtUeBqomcvkHPGCyMoFEVr
B4IGzfP0oNqrJPL9O4wGrWzFpTyBtJyW11jDQ3l3kzRQsAFzeeO3tfwC28BbaYHqnj24QLdjiduq
7cvhcpyKH8SXxPPcA+Ualo//BTBbfTG4yYIbPuak3KThxoKBTwzprdpM824Nq/nm13m2BBwb72GF
e/6hb/Skux2oGZSvFc65L3pfQuXnknErU4rekV9SCZSYl3E8t5d2DZpz2XR0fyxoz6uuWlN/6QfR
XmsFhXuz13+Qtn1RfY/vRGpn5Z6kJJFdaOk3FJ2Nuf1zdJ4dP2jviemgqndeAo7ES9rllLYt4gPR
2tHGk3mWcAT3/UuAZZy+gn0VAt7XiPNB+FfGYuIrr23yteswqzv9tsunZBnrgX5ZzBcDPAtG77Yr
zC+9bTxTOHjWK+qqOrFNpfS02LkyLIiIFCCgbVczY3TflE8U6ZBXFD90s/Vw8VAJYBsqezsbdwvn
JkgETSyuEy6jQJo7nz3njp/gA9+vg+u6DA+OdPv9AJmIaEQKTD5bv+7NKwLyyd86Hqpn+LPFcxrC
DLurGohrlV5vaPuEdIUbwaIqY25zHc3ddScHbMfc7SisYB/HU1fempPppLvWM1LYje0YHbjVR5gK
1Zygi0HP7avatry1svIAXJFnrOEu9QtYjtrKKKTzJKp0tJG0HTKQiXNfTbDF2t1feNLUNraHa4er
j/0mExF0iSGJvxEfjqsUs46DE2LYncE5Lby5R8Kp0cbhBWrfBnkarwuJUYPsMfRxulgsozItL6LY
mhDhtAWaq9n4Gv7tVd9hcrRsIWTel4lu7+3Gqa4GvdEee7D9bXJoIWms0gRlE5rUHL9OzUo3UXEA
bPgNOx65ynEU3A94PiAFrAv81/X8CstJREW20KAloXU29ZWNOYzax7Jz2Kmq8pY+aese3UuwlBIL
v8A2AuxFi2ncepqXq6WbxPHzFLnQfZGnHOhuwGak6l5wiKc4jBklUGTlVpu5jELo1l2Tphh/tgHO
VwHw1E1g+4DmVFi0W1RP34Un8aNRWF4sAty6V7mpt3sPp9llDnL7MkzaFw4WuYHP0+2yqexnbEmu
TYum6Hu5TNOw+U65w0rWSij41qnnbjrf+Oqj2thZWqofQp1e4ypzom2icEcJpmqHxbq+QPvurDMF
UdDAfXsHsVKH+TxbSLlxsAdMCKGEBO9BNr3Ovb1yNnWhm5ctF+cDxobhejCTO0/iPKBqX237gpsk
bcrhT5ph4XqP1NMXacHe25M4WKH5KvelC+54EflxudIH60tl5LPLFrhbmyV6FQC5uw5xS1jGCZWI
cYrdlW2GxsXYlN6mb8vDAM1nrU9D/Wbn1YA1adGvI2Q4uGYT4U6tCPbV5P4NYy7d+3b1Vrp+u27j
/u80BfWmk79bty3HjVFxv69qf9f2ibVKPS6JhnfX1BnuKCkWyA58v9tehPjkajXuHdEdGTfttg+i
LwPv9cIbbJPVmFz7Cr/MQcbAnAYuUDopxVpu7KmuVgJxCrysrm2WkP7GBxEDd+tb3utdCf9KXkxR
M7a46ep+vgZ2b1Q4ow0WaTHdmu+5os9HfQ0jZtLXgecW09c01F3tW1+bw7gKlXJAbtq1udQ7bMWn
xRAbSSLWqjHgNZeG/zWOcRvF5GwilKnjRFx3MYwGIFKGtTAjfKK45VfpjzE3BghG7VTemDl94auC
1oonC7j3U5rrw4UCo3poy6zelkjlSAZSBESuOMbdBZamPVt/ApV36IJmN2LuuTZSdkwn1uTrGDnR
ivo2VDjdba0FWa70zpna8CLV03qFwmeN10C/GaG9vZUm5Oq66e0v9eiUm94pjY2FdRCir4ztNS4t
XhDmRNwjdd9/FKNXrFSUNouqIJu0cEml78JqEh0MU7tdAAAw0PJKa+oBVRbWoSraNFg3ZlUArjXH
1sWsKOr0jY2TCx6MILOBXqsWxQXZ5gsuFJm/opWga/d6MLaHJIi1vQYhjcDP09t4oVvCvTFsTTaw
yLgMbfBscaFoulO1CqwWzL1f6s81OQ4DxpYe3cL+Ku8iN0JCj4AJogSOXtsaP7VNRX2ZLuRg6ECR
Dh2m2GOlyKRVY/OUUOBeeTUOoGnkpDY5mmH8Nlmh2Mja3lqN15Z4rjbtCFJrRgXE2LbXgCp3fjgb
emnAxdZAE9JrMaLWnyOgEm0dwr49eDn9CSsgPMMLBJ9Lv7XQeRajyDqmCyTIsGqab2zeE7WTWh5y
1/hbKFLro0JkuOCLeuUiIb0JY6eKg3XftNGIGsk2l00jp2IpZJDeZCUMsCXZz3bd2IBjbNiTbp82
l32r7L0kAUQajcrVbZ1UbbyuSUNvBR54a5ePduG0NfD+JBPj2+A5wYtLzP1gjlIdPBFkEjv0Tl3C
EM7kyvMpcFyldE8szVF9a1Krfho90ubSt8Um0cgVm6TF4NSNU7WsAWk/W4XAdq12ioruBMU+kJju
FfjS8Qccd3/ZgIB/ZT8NL8JeM9ZjKeS3rotrEjkVCbWNhnUfcHEMuBZ+A0qJZKV11xo56SjZZ4t8
VPEayKW7xaO9XdtD1x0m1fVYSfn9XU0ycxFl/bCM7NhcYJwdvGL+NJRQN3NBQhqSyqIwimqNVr1Z
pjkpARCH5VojfbsxUUy+mdyALylOTtdOORVfi57yNRDcPPqZN0Z972Z68s039MQnHR65FyTPcBxV
iX6hF14JjsIuD3rpy1trajCf00mimpPOAJOtLehELNb/n73zWo4cydL0E6ENWpiNzQUQOoJaZJI3
MJKZhAbcIR14+vnAqtqpyp7u2jXby7lkVTIzAnBxzn9+MdeeQe2vk2PjxFjueX1acDRX9W5yhbPP
S60+Kp1aXGAW9whwaOGW3EL7k/lNBgUuzHFxvs5h4Z45JMYNG5DN4o0mBQsnn1W0WZRqUmyLKne3
s21U2L6OswxXjQcVg52fRUaNUlY6JJGgLz/SwiU6mWxqAi4QzH6OuK7/cEkH9yNRBupqNE1l7abW
bnZfTe3/9v9/0/9jUebDvvzXXKirN4Cvt/rHn1v/33/pj9bfIW6U+TY8DaQ1CKWYhP6RZhNAamJH
4vNAj2/8qfO3AvACiPHwG1cZA7Yef+784VUjNUF4answbqz/p87/lzFssMqFV580xGlIJn5l79Q6
4SRVWrCoEsNh4Dva9QVvi/kJThR20Ynzd5Ewf2V3YFECZGF9zcX55P+sru0Rv/fa4s4HpaD+69qI
z7kLHepPL+F/4Fut9PL/5pB8/SuYk64+fvDFwFh/mS73TodEClDuQOmU7SdTybuiaYnfWve1rk1A
8B0jW1vm2n03ART++3/eCf5KFlo/AIgvqA5cRpMffpUEDcNM5PPs9YemdEu1U3j27EovJRYC05iL
MtP2pHAs7fZ4wlYGnYIFKNuKDNZ4h+PEQwOZIQlJpiPXYSLnK0wMqmZ/mQrKhYI/yzCAKYPFwT6G
ShCUAPLdEfSM/ej8icqquLdyv9gsWDMfUpuZFcNLeULNLL+TrEAxP1ZfIYDGjPpLwvOEr+UtB10q
45Ext7huJwT4xL7gLm+RmzO5nXjzKbcJnmvG+TPt+EZjXY7P5VDP+y5X9SU2iG/BpZwbb2rM+pLG
OlLgbBYvRqLzi5PKgktHZvUWdUJ8H4weaaQjVXVz5FExz+G45ndjKBbWnhA5vqbudeYWq2uT2LiZ
hGjVpDcOLrVI1AIMt3DUxmvYy9q7phwpgUckpFHee37YubgkLZYiblSvpo0VZ+2pGEx511XEfi+D
p/auNIjXZES9pdsfn3O9Gp9lvrgPvB2TUbRubmsT3HdwlfyYm4n94MH8zqZ6fsLEr3kZ9JXnJuGe
Hhhms4cmwrmtHqKXa2jZQcp0/pyYYwND8yuz3nbfXMxqL7ECCMe/3HgcygXGdj/VF9U0waWqIHZv
glzaeWhXOBmH7rDoTJHorTsRl8xkR3NL21bcCzfF+ddIMC01m5Y2ih+TArO0KCEjJjloCleJ2h7k
h+rYzr7Wz3s3G8pj4/Ny53U8roacaXdnYXa51YmvPDKahXe7OMXGo0Hca0Zc3CfYme1cP5XXNu6j
URkk40+KHjoiQgfQEcJoiEejec2UHJ+Rfi9XgRz5qyySNgWdRWisVIFg0sR1XKybXZPOjZboI/Z2
fBfQkiDsA7rhEWvligFSPf40imxec0Ptm8TmTcQYaYV2LWivNSazhHQPPNciEW9eGTiRwoc23/RK
y2pspuP43mWM/oERx3JVT+n8ZEIq3tdYsW/wtyx2WlH3P/TcNR4zQsE36eprbWg82y7hPebD+qjX
JVrWavwJ/6LYLXg+J6FceBO2i5+ubbD+W6x6XsrEi09lV7xMWjec0qytANI+9SFg5phplUuQbVyZ
x7RzXnW02rTl8fCcmKxNKlGIeiYO8RvbLl8ZEI0/e9sT1yJ3WJSKWHeV8qIAJPpdLG1xI6jwbwIa
hJthjo3HGiTjZXDc5hUDb1arR1QIqZjNq4WrLuik5jwof/YJvM99EJB6at4SnzSEKLNm2oU2KFZy
SbHzUzZB13TavZpF3W9Uli9XKFa7bwJJ0v1MLeWHCFPLyOgNEjfKvIrcSc8OfQPhLVJkK+9JjGg/
EFjpvCYGeR4uy778bmSEHpCe4uGha1ryuocQ6pvfEKIahfsyNvXUf2TtYL9kYEBFchitpaaH6Ret
3mI6NtEb0u07pymxBvuefAoGi2sjaRCQEjXuQMqi4Sgs1OTi7liHdJ89AmUqT9VzNA319dDAiAD7
DU62Vtz2awvb6OW95gzXdiUqvrvn3C0tujrHU9Z16yQPsRNfV/g9b3T0jofEXNJjZRZPHTDHdijx
Whjs+T3zKWjtcfhRpGZ11OrkY15b73RBG18bg7g01ThtS2dUEWKx/oeB9/42yboz4+t4h/OiQXIJ
zb1BnxOVnpNg6ELrb68ggBaIcY7Ivz25uX/SCkH4aClraEIQjo5wo3Fs1JQd4S3thBU0gSasyvIz
EUvvo0OuPQKm7DkK7Pqe+jUDh9aCc06SEWGq+YR7NxuW+AvjnM14dtIGJsdlBT1MYwT+WIGQaoVE
RG/522bSTMgmPtuyXuOeViDFXCGVycmCwwDKQiB5sGNw312MLwzG5Nl/dF/IDO0gKE31hdgkZQ/A
IsDFXGN6rVdgZ+jMMqpXsId8DaiG0AHJSljBoBlUyGqmYZ98IUVc4P4OV33gIxOTu7x25T0UOCM0
+qLb4WAF4ERzmjM6UK++M2J2ZxXqzJgcm+UVq8KxGdjKVe68D7IxmyJvxbWCFeECLbeoEC15R3Xm
74BTgcLQXAKLzRwiBMMUwuxCwb66IkpYnKcVTQOiMo8mBIGNlabsqm6bgOgAEbEC595wTsJt1dMy
WXnUrjkuCPIPUwnrU2tORusub2LF84hDWB5FLhpIPF1wUIsTHCuQ1NtsBQNHGttTUQk7cs0SNsEK
GpZTQodoW/adt0KKzRe6mLSkQujC30ltRG9OoFo4rUgkQ578u+cmRIasOKW9IpZDMGo7SaITpoHV
XWlo3OUE5R2zzFIWxLRxk2hJ8EzimLEnU9yA7wY66o8q3kLhsq8aVJBMZiftvuqVf23IZT7NPumn
oe0EZD5JFzzFTuQ1VqzeJVB4gDKEmdokLNEJYFiUFleiW4yjQHkuowxY/VwusfUy5DCiYBZNWBWa
U9md0zkhPjw3cv2nwFWdES8eTWqj5/p4XKQMIlFp7X4wSudlKocsQxSX5Re7T7qPyspd/cqAnLW6
EfhF7ryYa8rhhJ86cQIIG8ArVV3svNQZ35scDK4vp7UuEPIO+/Fy42LX12zJKsrOmlo9DElpyD2W
XwW8Zo3tJZBdY+M2iIgSoMXJCGvw4y7Ks8a5mc04O5AAK95N4WuElwrSvHk3evhVIuW5xT2ExwzR
bV19CcyYGX8t+h9+Fk8C3Thyop1edFw4OCHOn2iKfLwUtPheoMBmDxSUCV5MC7tJHHhiXppVkUyF
A0Mi0+61RoiXYMysdDcUWUHcAqr4qKLISze2q8S7EgNKfzBYSQAKtzPzI3n6rfiSBHU/EpwBQY8w
Q39jOkRjhwYkS8zkZyYIlKHugyokZdlaMBLyM9rFJk/N8oiIub6UpOAcbL2DCtkAmfZtnuQgoCa5
I6nTcbkHVaPd10kwPGcMZG6SikqjdlxxnSxfnyKQ3y1tjXiKpVwP5aWaP3tyFKEWeZQngZTGLcdg
/cMSLoogLcEmvqNMPLkJB1FYtXycNX9nnxra8JxmOu/OkJpfRzqjlH1SufMZ5jfffxinTZJwlzcU
Wy947sFRmdfyFyflF69X5dHs+AqI3DChqtT86c8i24OlN/BzsiA0sol0r3mNLA4bYZUYaAfy7t83
Ecb/1EMYDH3pl+D3cgL9lSILr6NokkTrD4lmylOMnHUth706krlsSSdby3tL+htIN+K1m1sCNKaa
hz30zt81NL9SjL/6mfWTQNk1+Di/mpQPjdVUAo+0g51R+UfYMTs3ntub26Qnh2u2KQjTgCfbJ7q6
9RIsKHPmKwdCE1+TuGZh1pY8ddYIC2US8vsw2PYNCXnqaaLi/g2s+Nc8d5rjX7o/xPIQvfE/wanq
nxzVESQV3qhZ0GSYpZHDXbsPs2Cj6ZCmbjSoaxuuIhaYMbLiCU7zNzr31KmoVQOfirrZI5js6t+/
za+W868tKRxQtE3rh8Ks81d9fUKEghnAvT5UFUyUCN3Omg8wyMsyaeO+bYd0w9G8bGdEd2kYD1RQ
uaB59dJ1m+J+dZ9Ptjx9UWeG2Gl+iKz07nxIW9ugJ5Qy1tpGhrJ3/s6pCl3pPz1PDzsswAuEV/AE
Vl7Dn3U2zqBZopwxjFaSO21mdgPrqwpmxs+K0ymDBxSklvc5mvN4IEAw2WmG+YZh7TdyyiyMNyiX
NKZZm4F57dXYmvbLKAgZIgC8OOt6Zb2a+N4pbLVJsz6T5+MfY9coNrqdkXen2NAVRwkQGMGTOmPi
basq6tUSHi8F5LKrlTWf8fKZNq3Ey7JZTxjTHrT7MWndB83x5k8oAzrm+rVta6HVccbijk/dOzXl
cRg4wNK4oWanWaYvSQr+0GKvK6Qlm29FjanVFcOnOwhT65lC5AjzDQr6oEJiausZomCrEFtTxeK6
sAz/kg8QnkYDyAHi3/icLBojDYzOy9fWGgr31ENUGkl2nxIeUpYlXEldr5hYF6keDcKKS7JsrHwg
vomQU62zN3yh2nxuYsIrO2kRm+S5S5kcC0qaTbys/yGmoI83OoCzG8UZIiao71TcZwgkqHXKlXZg
T9T0rZ7m9Qbom2+c1EGzVRzC5EEqSnlPEQWozRT5tNP6ge6bI9a3u2/w5d2IvB0n6qBRtlHFRAZq
3jrGTG3xPudDsWszstaHkepKLyZW5NLTUIBTD899Vr56Lf3jogz0LkydYE/N2UhTybML1liX07Ks
elwn1e7JuLGOBhfHXWGhV4vxtqsj3+nLY+/4zRtx8M2bPRv4bZslzHG2bbGzGI/e0on6l1nqBFlN
NP1uWXff6opeRilCCHU0D6/92tvVaVBGadUDf9tLydwBO/SB4PakOpJKR9dSexbAeebdVVY7POvG
YG6Bm5s3p0NggRn5fBYG3fOmrRdugB424jczB1CSshTXvZfB5YptTpM+Ro1m+T2dUWzbhIs0zsIe
6fSBfF9m31/4uURtqXgq1YJsg+4wdDJ7OeApIk9SSFA5E3OBUAXrFZpWHJfOzHikrEz5HVtI/2JM
wCwEpwaXBMD8lM1efXETHhz+C/O+1k0ngtAzPmMLQXs/zdneXxEgXBvEdVWAD3kZbTIGDcunzy5d
tpm/iJfCrW5H5Yn3fuhpt3UnuTFqm2ivKWX8ZfOX1kgB7r4+tbIDQCwfM602aiCUX2ZrKo/GulXV
er7rEKY3ArDk1ZGK+OUWwDvM8S/YDmMGMrI2r5nSaeBTZcs7vW55M01OKfJ1F4s6qRn7JubMFJ/8
+pCiF1zHcnlUKygBL28+L4k7X6kRdO1rGZIYQiGR1CSxqkGbr+wExMPqZnn3hfjUFssHX+4ycknU
C4kXLI+E6GWHkqlnVKIquAyxi1nNCg9oicZjwKLSiwAcefQrkLdkJIoWAkBoStPP1l/mq4XtVkdq
TihGpjXK2E9Ar3ShinspbFWFFMABfQol2dAQHSkH0vbSuucVJ5NeMqvnG+FhAhsayh9VfzABwcUu
WoGk0J1IDFqzDXKWIKGexrStyc6NSCVxSFV0nQcKHr0F+MJgAv07iCBhhpJhmQ1Q5vST/CA2xdx2
ej8/1cSAhbHZlkdtBVdw9+ZYo6OPIeaA1JDuoMNbINoW9nzG31SZgD1y4YhjDJntv/Cbr0tSFWC3
dZPaR03Xfur6spbLnsbrKyuKJdlhNvXb0syALhk4lcca7um9bpT1RTRmsZGQ0y5+38nvTASXg9El
YGpYGdaXCTrlDWoZzq1E7zncNbP7gX9386oSip0Wwdpl8jhnmynlEULDbj90MpWJOIJNjHd4BZQD
DRkOEnt6Xc+yXY9hTJy7c9mVIJJB5lHzFi2/ziU6nzOshR7TFfWmLllvARq0V8NnSdjL0P0YZNy8
pUac3MB+BjZq1/XDjItkNnDI0uXrxCv69VXe+hD+dyTfFffVNIIi2VyTkPDMx6+7weiBgAfIPTce
Rz64EyDqqDn2jZdoDlfFhMxEwri7kuhzHqcWsmtQkfnqNlTCNu1wlLoIeoVrYUk28CKJIymPc6nX
FzK364tjUsRW6ztIKQ9fug7Hsl27NBTnk8FpZifj8zxRJosCfE5vSvNRq2oOW86x7yR1ihfshOMT
+AUcphUSHHtAS5+4y1NSp9MmV5SfzKtnEdHmFLvEV6yQRpH13tPsVGxsMrYsUNCmZFPM+ti8lrCH
o34CM7aymFahp3C2CIDZmIDLWy57Fs/XMas8ngbI0XxuGzv5Rlc/i3A2q7Wf6BQoVIs6pgW0eRIe
Vbu2wBWIxm7kYcK93qcj+6gImIDq7ijo8SzWmobwQk3gZWapquxY2448TaIERFyPSmiY5rYtrOIG
0hpB6G7mgHqRdWzJgPshBTJhT7ag0xjUzlcetomPlvSGn14dq33PRw9rCjwrygKaEIHw6h0qOCWH
7JbymEOECjMY3zcEHr+iuuKpLZ5mHU0/ZauMBc+gL3W6oXGS36lKcjsc1Ey6H8lpAXXL4GTXEwG9
RjhJygmoMVSQ8zhvxoEXPvt4CRcmkPrXj18bc64gsIeaMbQfzsSdKrhUjvXSq1tSuuddlebZvpka
NnRGVZl4DocMvgvJjS08aNyLky1Xwl3oyCZv3uH9+jmg1HG3aUcD+wUUex1JckyK76e1CpiVpCUT
5jLsARL4xtPRK+FODr79srQJKpJ1EtMDqGwHx+MfK5rBP/Vx/7vn2/+OKv9uVIm1Oh3ivxlVZnX9
s2v6t7/MKn/7rT9sGxhI+muPxwALDjB+Wf9nVhl4/zCt1cgB0jHWM3jB/jdNOfgHkzy6GxtqM/J4
j/7gD9sGiwlngF/wGhSGvzNZM//5H39p5Lpffv6ziwLWo7+0dmSsMDvEINrDJGu1k/9lsGdxgVZY
1enQ8rQmlQOViKshs6hjkGNEOzAOLJbUbI2i3cGIMwCfwTLJlUOoBBqZ1SHTg+6KzWUHDThGvnxT
S2nbz0aAFf0G3cQ7NXPyVClue2hKzreRwu0KuLWHNgqWuMuaHOtTRH7eVTLxPyPYh4HYa3mKrTiE
nTM5KcuhUs5d2fbWuzaBvZ11Zgqg467ZX8YccPbJKqC1XTqihqn3S3caqA4qa/iRL2QK1GanCFts
dDjXOBzNQCro1OeNBSkzSj1reMENdgL4HJjiXRVWxv0lIWWIXcG7fQCtr9zIMusGuiHazCcjhVWQ
pFR4UQvrxz0ydaa2omF8cO3BPHZQG/amyn+UMpi3xNWvU0iZYV0No2CPaP1x5mi8dXMvzg/8EesK
RCyuGLpwwPd4tLZhi/B92xvamypsBeaYVxO1NGTxBWB4KwMzUNHIabdZUk862wUHgXtDL52rMUDl
ZfTQ6o5DEKAt7Zcgfl4q33sQnhM/wvyErdPGvaVt8k44JVf3Krsi+zX/PnL2YLJpelGBSSLPQMAh
Igzx5AZNee4Feg2S9ggA44aJGaTN83Smnk38SEtEuvUyd7mXdWJn+j5Gb3soDFDovsW4yuwn/JSm
pd54/jymBArKfOfPcXywm8r8LhaI8YQia8tjgEbKDvsEfcrB1nS/RC6AzeoT4xZoAduhpoLRoAeV
QdftTUhCenekxKgJdslLB45N0nFA8uYID3YwbdxWnR2ZFIzXRIZPW6XHBPAGtXHMxoXoz9jdgrXC
3y2aKUd4CbpqN7KiHAgggw2gGeGazEJMpmMyhCA2E6SSOVCteY+FAoV1zGMytFfOGm28oNnysuba
lgtCNocEXlXFJ6+od7VbdE+alt4pqAhhyz+zSxbVh9U4vxj6tOw8L4t38Tg/6CSUHtE6pltQvPwi
K00/Cscudn0szVOAYVJYdEYHIRnfwspW2ckeymY3+Q34ajkvR12yNU23NJ/Ii3+te5/phpF4YZ72
WmSTRblraq/vTxAl8mOXTe+o+ctTm9nJWbresFmWilAfUAIC56POFsPOhn5VFBqjk0qro0RqgQaZ
KIfklaY/HS412lwGBjHyVVfq1H52C9wMFwQgY5iTC7GceC0yuN7TvTz0mUbKfJMZ4Wg6cWQjKr/l
0+fn3Jk1BEGqF0fS/YafVBPzxifpduex2Q4opDaFJxBSJAtEACmP9eQ8SKu8L/zsshjxPmgHnfnt
8pi5xNvqXXDyVm5UQHmyVOYG5H6bgDyT/JrCFrafOoledVZXOSMg0IQB7pwo++0YLxhdxfYzdL9s
zTntNkZV/ixt2gGzntwNc97hIdPwMpSGEQU95RFAEYdg5l/ZgojvHNcSwPLACPGHtO90hmtYBLR1
5AXjxNoS8AF5H+7e7Kou0tJgOPht+bF4iHuZlgQn8rkJ/GkJFSTgJr9Ogz7n6sc0il1h3CWpvBvJ
sdV8vtTS1NfKt/O3cj3NiiH2sN7IO+0shGnfZ6Z0T4g+04gX1u4Ejowvnky/61rHBMRUn2lfGYfE
6wimQq0dAnNAn9Xi4DTMmbXtONbvehKeQzDl4FjkHhTd9m4ae33HMeGfm1ybvKgr3P4b58qwMUcv
HkNh9fl1bg5jJPui3+u8qJ3eyOHaSZz03lIqQACo3y+t1m/snBxrFOsRHOibWVU7Yk6RlOSoF5a6
u++grPKEVghPz3fA/RYfr7HfUjsDGkq5HSSpRIVBiE3eP6IVgc5WLfHDVExXQpMtbPw+f/K0/MkB
8ApLbXzrluC7mzBzYt7LOh4Ec/eSqZc57Sjrj42b7wMzh8UJceDaNBK5n/z2oyZ7d+u0S3fApPBR
EOHBAi5Arqq0HM+OnPTr1LDuh0Bcyi59dgvSu5F/bnWsLkNO2q2rBa92MHWRZTtRsZ6lQvNv/c7a
d1mu7hWvDo77iFc3x6j/WkBB/F4S47dpLY+tptlxaHrjlTePW6K5Tx4i6J0zSvPcMtoM5SgyCde6
SaNiLv092rXlmDb9oRcQZrO42FMRZ1ESYBufMbfiMiujJQ68ELubANIKeXkfxMD3a+Oq+dfzott3
abU2bdDYr5gKQaGexmbLRD19J0sEIrY5IGGU3AlT+WTY8MmZ6wXjwsWaB8HWbPuHce5wAfCqD+Sn
5CnN33OvKLcj38dVRVNEKKiy84gnAdRhY2eDzZoR7eJyrWihwdtiKTbDkhpnJ3OS3axZc9gNifUS
N4O4p8kgCF1re8J6/YKTaays+jbRxo5pXgusQhccCfglpKo6+cYwDLGrBzFcTPCPKDNNpBiDznjE
0p5SbVqvZ0DVxg1CzXeuJx1LXa0u6xs9EaPa2FgGMP6bl3y4r3PNPwZdsZzUaD3ZShfvcPbJjY+r
GuDO8SbaSKs0pja07QaEinvW3I598FFp462RIr3s7am/h596O9WaFsmCuOM5HW4KnOe61kLFpdzm
xCj+G5TZ8lFlxcnUjH5r8PU2JrjpK8erfZiQmrzlkL23iCzbI9Rcc5s3Y7p3ablCnzj4qEKRSv7B
+BKgsdnWuq9dJeNUPAvID8hkO//TJThhMzgCtW9qlW+N780P3oROthj8F6twRASPxnumNcw2Wuzq
keml+SMgko6mX1/dCnEDtCyFPNleNxEvLA8ZgdLA+oACecDHS9qu2lb5D9EW75hMedjG1OM3qxu3
ejCk1zRrzmbG7zP0cmEAgmaYyUeLaO1Q6G157paloakfbGqEOrkyzPKA3UMRAUbTAKGFu/fB74CW
/XS4g2/gHxbPld+0JTgQX6oexw5/RSPIgiwKmG1eYNv8kIX/welc7iRDj83QxsNTBjfdra1gL4J2
3jiTlm1j4XJB4Ea6QfUESuCYeo3KIDeva9pxBK+OvORGt4Ro++dLZU/BAWGcYpIoP8qESKYBvyrm
bIjIHjggO7W1Bqv0Q2QQ6cpNTrqdXdkFl1en1S8Sl5czyJuzK6kFn/WptWbQxtInntOerYcqtYz3
unTcd+LumacvPVrxOJV0piUFw8AzN4nDod9kzGdX48kbFg1AQ9/UlnkT06hY7NsakfEJzHZTUXlE
KdS6JMUh1QCLPLfD5O0KHL8eAo1C1Lii0Ioq4M42WI6uOf1oYtfdd4Z8D+xAhlUvoD2AahxjRMvh
opwg5KLc8+ZOTm5j05CNYlM2TR4i1Xode7uPTILGEA3jbOCUTRy2yOxRXDfw6mpgiVhg0uAb5cHq
SXvCg2Q81fq0jVvrOk9z6ymz3XZfoik6Z2mF11RPt1x4wcO8pLtyJFu9TUd7rxvv2CZQNOVANnkV
PxlJW4WlNDexZlsbMEAM55029IkGPbXuXG9hsh+WmrVXMYkOMXE0ogZDnyhDA+DjcMCRAohBoCl8
dgkXYinS1ykgFo4if6f7PGYw/CfVMOvGR06AOlfnyc3mDbEj1YZ2JWeJaAwdE09wL5bNEWb2PeR1
e8+89aOsh6dGzJC5XCTsSCUomR2QgqlmNC76jbBnstiF015prRqBnjTzGeoLCevYIzwplPKRCdYE
XEpia260zGUaNNapowEC5U1zKarlqZJC7SAn4TCCpvtH0RobQ3nL3QJRcqtKjKp03Otd5cdPnlFe
ZDrY162NOh3BxicFMDBQ2m2NfGlgWsMzV/Z4oxhg4ho7VE8wrJGw4naxk3YdbG2stim8fUTsWl5e
QTBb7cOLageHV167fvyud22yCQgx3KdToe7k7Gk7hJ9GNJcelY8hghtd5Ne1modruF3Q1iUuJl2L
tsnW52sTJpJGJhHRKI0F+WQcQy/wpotveT8aeg4YGS+mv7wlwt2j/xsutLozD6PYTeVyjP1i3C6a
ti/TT82XhO+4nX4xulwcZNHekpII6SXliEyljzFIpu+EoMVFmGkhlBj3JsqXEBfAM6NTLtFcP+mF
/wQWg3Nrtrwpb/iIh+S9aQrWT2PdDf2V18RPzYh+kZYqedU0hkEDKCNw1xIllndZAv+7L5pNGwTN
vuCCDKF4QfQDRCT2XDcuti3ucngMkdbletQPaPTDglHcdRE3EyWadgv/YPTDolIL10KO0sXkNpCh
rokUlwpiZlpW8Ct2ej8tiCdoAKY5TC0TgvxkwyoC9a1eyiYnPyDLjIqMHBNzbtVYJUUepl8buJz1
3dRjZjFqCtOg3C32eaYlbSRMBmFRU/TixZywQFAo7mh0hHyaBr88jsztjlTWxTHw0npvB7WNOmRB
BqoP7o588Me5hWEim+Am8If8ts404xPPi+G8pJl7gjbVHsxyLk4DRJ0datr20a5n3J1b840+Pr8q
apsmP9FvliUZQS+b5GIp1JgDRPEr3P7h0yxK7a2GGWs+0jGNsDJ3feABfTMwjK0am5vasjeJgv1U
ScBRrAeSDfiGhuMOwbc2+WauyK2tmZbxjWv0LtqB+R32Go4YpgfyWfLEKGyv6gFr9Dafj05LdF07
jdeIESgtutTjPg5eYXVnG+kjEsmrFFmNcGpKoXbZTAV/fRdMSDVptLBpYblW0I1MJoz4tEYNNO9d
CuvuSO149Ko6x9SrGner5+yWEx1lE9LXbcmANScLgobKx1NQwzzCK0FdLJW/jBgMreM0vbjiuuYm
wk0KBmsXnLHE9kNBYMfGjD0nJKMx0kZakMYw5dlDWcYMr8wOXWEbUduKnJyCTj/3hexPaIQ+5QLF
MCjbcO0vzCW7Njjdt4op4G3e8hqbgiFVUEAPLssp0hDBhG6T9ZtC+tp5svPbzKxMcMzqKnG9Z6RP
3Z4aW0ZKsPw7pXa1oe9Ja0XBg/YnEsRRrKwc/ip/wC4n638ujbhzm/5qFnOOtj3eLIzLQRrotUyr
jioQ+XDqU74emD9If6SnilPZ0eNDiln+loEMdhxqPk3s1GhYmTr60HNGOkYLp3B8H738HaoDCUzy
lumnOmbIdze0kWeO6Gf8nGtIb2pLu8VKNggq78cOHz4j06+JhTT3vpqAUhYuXsD6YyuM+znXjn4+
bJcRszMIOTXmI+lSf5O2BnQyTZO/M0vjkbPz3pyTmW809tvCnei+/ClKcCXa9JqOry9DHlCBjRFn
0ymF/IIotX6v+ya4yxONF+k7ewnYvXGVtTz5hn1LLB70VGGYjPH0Xd85Xmi3bY4XdQPnAaeaGRq9
lz9WcfrTN+R1t5jnwnffLMPcifKtN6r90Puf7TpL0P1s3pJmhuatCjYyryMDO6fNIsdP0RPjUmrF
ayq1dCttc01A1qICXRLAir86rOVBsqlr8IDUWChd8hj39fy2TTmgo25oXRUJJCE3zEDMk0ZdL0KV
kO43jTTmo5yRXw3c5GIsoETpQm7rTtWo5noPdN89C8iZTA4iN1cVxVhRDjuQnIQwycEJi8XwJDf0
LIcLGQ3t3oZHGYSYpbTHrJTxrc+p1odNZ7RORXmM4V2oqMr7R812qw4nqg70v9WKqY0sIwVuc+kT
MEmT5pDtcjswJAN1npETC3AHJqc6ilfffu8K5RU9FP+gA7UIv4Do/9+Y/f5nc/1W/ez+Y/2LPygu
OOfS/j//+iOA8u//7mrW8Zcftl/uHHfDz3a+/9lhpvMH9rz+yf/b//m7x8ffofEIT6DR/Gs0/qb9
mTR/cVA2f/uV36F44qj+8V/sndluHEe6rV+l0fcpZGREThd9U3MVi8VRHHyToEUr53mOp99fUtax
5T7bhoG9L85BAw0BbYlkMSsr8h/W+pZCuySYdLvS4dPxf0bxwlKfbEfiDmJM75n8q99G8c4nC7Qy
X/fhDPqwFH0fxYtPeCVxIrEhV7CBzb9FDJEWq4Dfi6xMKm8bdIVlm5YE0/pHi03a9iQF9X58m7Bp
S3zuJpOaswlT58YPKqXuFJjFdl+ykWx2QeBj9+QTEDvrNBjKcbrUBARVMM2WRI0uTvEORl4GlfPZ
9gYjNdmrUv/CGCL1T1NP33ZZbb7nZjUCCkXHTtxvIyJs3BaWQ5a6ZWSl3oCeT0HdY113WvZfXyW7
SthKbe39bFgpz3jHCxlvKorjMtTribDJextU4h5wgt5IPzNv0jQuF7y/0/eMtgBTrXRWNWzEpDI+
u6bxszc5EVNUnrk0Xu7FiYb4SEGUnJl8x0d3sPufxgTBiDIrYFFN4UT3DYo0nBblNN8OPTMM9mRj
3mxlxW+88nqk23gOsmrjwzu6qgO2qUOMATMcnZ9jRlef28GJkgsrXWPTxpV7EzemGldzPEXxOqP5
WndutEycfDLGVyz4Y/phu+uKDe/E/BLMJVMHk/jx1TwF4QMZrKBC2hJ7KJR+qpzYCaIrPU7TC4FX
wt47DAiOIZv0LaJsLAPo5hh2kFe24BtiWT3PzUTGUVgn5P+4Q34y2gKElWF7FTE4gfZuvHR0ewYK
ilsiwb2TwMWLWr1B9Io1fDmrX/Hs1s4tv4lFf54O+bTxATBtYrOnoDAbAJFsVL66DZ7uKIzTQxur
focXAFRjHfcb6ILuXa3VhOSePDrQJV15x46/Oc0lgyczr8WdYfuIJIbcOQXKpShqGtt5Hyvk5hMf
mgsxdDyFornEALcKZ7A1u7owqrMKzWS+NosevfuJkKPRq9bwL1vPo5PIFdMFXCrVLeKKqDxqngNq
Zcp4xu1OZ+o0q54B/nkMwOvGq6iABpwytKOP3eSaq3cHBW1peMXgPuRVgWjNNdgfPWUNUMmVDc5w
M0dA31ZUpyUOr2ly2w3WibY8JQjn8RZVYfSe1y475CRzU3eVeXNunAcbcSHeqam8tAbz5aHooisn
KMY3dMs8gtJ27LdYPPL5iL8vQseFRatZGdg2SLtJMov8cOgvZHjARcTApRflqclSaVeEcXxLxKKg
9a4HRiVlE+R8sgOPpkdWMyURyeb9uK6CahjOWsd9jUkBUGEZ8W5uyEoaxBpvAZGFiVH44a1TmDHS
6LzP3etJ5+Mla21z36QM86MQVAt3nDKGdeIiJcsMN74YJf6u3QAvE0gWtXGDWdkbXywQc3uAcnV4
Qnd8z34i0Xd+b3xhjlLwmYIjPSEcS2b70pWy1TtywAA9hv1cvkwo/hTG9z561Oz8y70KqqZgCq/w
iS9bi+7ASTQ/KAQAWINtB/RgnGUWWFeTodGRBZg8yrJqvo6G+mz3KIbYw7X6YUitoTqMaSRK1lbz
tPEqQ8DNbk2C7RPrDh0In0fm1Aki2ZDTzGaHz2qqTvZ6kt6JUR3UHm80puk8iRFMryTRb8NPSvce
OvNtJsLAoM3PRAlTTScbSyt5R6i2OexkHyFg9xPrqnRoaaUHV3RrxNWi/44m9CJaxRtTZhbvc6rC
5OemdpO3BKzIZ9lkw2trTkOzRXWh+KypCZF1ouU2F47RHWHewKSUPYN8J2rD5op/ALBGkHWDwMhy
qhm3uafz6KRaw7bQBKChrMxVwiASFF7PEsNqHTNc2U4TshUhROvAwFsS/dblY0jVglAUl0FR9R52
/iB7FHMon4ZRPytu4Y72ZlposijaDo43undoe8Qm7IKZUVdUHwFKsm9D44B5y0DKQPMxTvdF0KoL
YjnoUXmD1/J6bEpoTp1mau7VpXypu+mFNMEBH5oTgzsWcZB562Ewu5b9ajL113iFxEXPor3PKfSQ
uPH8Cu/ENASNtUoUO6z5kEu3A426Vljng1PdcmpclJeKb9rm/+lK6Tr+0pRt+bX7sTb6qHd+K5z+
X6qn2PtT5vz39RS3BWFVf9A2fHzN94LKVJ8oVRw6S2DjVBtIC371YS+1lonE3ZTA4E1I+j9oG0wT
c7RpIdu2UW3/TtugPhEfQVAp9mybVGMl/o62Qck/qKxNmOwkgPE/yimQ3n/MF6joN/EHzmiYmNsI
WhAegKsxQmhp1046H1yCZgoayBDpDjTD6hrvq7HOKJHf24Ct2spFrIwaywQAiBetpncsW9f5ojES
bJF2gaPB9TafS6ZF2XOsVQ07V5vviQwnHA19OvUrE4T6YrMcBrmPOT0/s3d10QfU/jCcGPA243VT
OcU26lI2pDPzDQ4uB1cPsQFr0Qfdig7+bPa4JXAze1ibkkJbG3qen4bearYWk4ijGiZzXkNHEb84
tklT8xEm5HtBhNdzLGiVlRPF16R5jcc+692DQaDocSjzhJYkLqa7oTb2FiXWprR8JOYTqchG1jEI
DcvlVbHxeJ7stlozuGYbM0/nCMhac1jWDkIwshCwF/sySxiburKxOxjMi8qbjrpdeHD0WCveea6y
qXtBlx/bJwwB7S3GtsS5WjgTX7giiFFbPwmaR4KO9bFrOPTI22jCKd0u0K0KnN1U7RuvijKE4dZ4
jaoLV1W2zGCEMIsdS7PlwTiqKOrkgRDjqKxxDKbV0LtXmpEbE2y8Yahkpi3upT5h8kK0Et7Qo8hZ
IA5X2UhILwfjJMi6T4+hB+Ctori0EdhLS8DcnoHdYsSb3jkbq+Srz+T/K+FH1igvVkFWonhwmaPv
nC52S4xuQCZfwEiytkDfP5wxnKUnhxXUQmNJgaTMWZ8cY2ZhcttkkFNF2WzNmAVyEKXjTTuzAjPj
OOG2ZBi4meGSrw1LkLWXpCUuOVPvsCml+xQXt4ir6b5zep5HgPisTew3UbHO6i48eV7ngqyTXO21
lXjBwSxMpgiZnO0jmWrNTvu6fSutKvtidbWQOz9F57lqarrxzgs8RtYIYHnCwI05tZK1kZJhdkpy
1iUHVfQ/RYkCKqJLZd8uMcc2y8QqJKFTmVdhouA1A7bdD1Ih/uDHXWeOrPZCi+muwA67zH695EaJ
AFxd7Y39KrXM9GrZuzI6sVqmp6lTHAck05e444m/wlSmzo6X6FMRaGYfmGI3aR+98RrRlJjU1uR4
0Ei0fbrplXM2Xbd9iaY0+AmCrb8rkfnuGeOpLc1SceqFW31OWn3B7GnfLXf2TSCoGl1TIhSpxTW4
VGakMeByj/n7zouZdHIFKvNrSYD1TQmy/iWE2nfV1Iqs1yHNDm1GhTjHTrhPkiHdB2QGYMKq2ndr
JNkWP6P/ECrQr3Sl1hl3zZO2zBvyTpDhsGA7Q1yzz6xzjUOStOOzXaPIXSXpNLJuldYrjmTkBf2s
y3A1Zqa8dzAzbCE4yq+G67EO6bgauxQg1LGHcuIgVEenFODLMWgS/FU6OOqhWpiqbPKG8ovy5vCR
ZU1oAo5p7J/ZPiBCRl7D96iMY+Zl1lrKinCLHjHuaLKYTCckMh7UJ9zkybSTRegdJpsqe8Ry4q2w
+Ce7zg5hI7l9F18JKLuPKHSZBHF9Hlv4EdzWLO2sGS97ZIBmDvyDgY6RSgUd6MlrDDT6WLS898kp
ols/8+LDEJTFuwu1apOZUBugFULj2NKf4BM1BR6X5L7LG++IWm2COj/bDwIDX74S42yx6ZXBeuyY
fZmJ2MyTjSLGdev4kmTgJMvelD+VWUjMX9QjgBsF2MHJdOxX2ll/I0Wl78uJ7aFym/GZJQh2OpmU
11YGLmo1uNMXPJDs5S3ZfQ0ZrK/B4eBszaJ2PylLvlgIUG60iP2bAVPM7VzY5U5kaOAsBqlXRPWa
D65ogPW2dZPWu7KEs9TC2n6jBYT9NfXlPfpp0OPzGCFZS3pjpUQXfmW6ah6KoXBfJdFrxkZza201
R8466uYB0nGItrigwDp6Iysh1xuca6sGXsQnUu5UKKzPYe1XRN7Y0an0m+q2FgxYOyjfXFk/mn+J
Z9b4RCnXybq2Arpuc85qJnXsm4KpdlYC19dRN/Pcr5VV/wLRQm7FVPqI4K3yGhlHssbX0Jx1UY53
EOO2JLj51zXSHwjsM9BmJMtGeh2Zot4wZ05+ytoBTTd5mte0K8ihRgF3EUyRf6+wwB4Gr5uO5RTE
CseuQuyLTP+mGar0OffL+jn0iuaW8XuAEDuIr/qpRtgxevqzaNS8hQyd7GfGcdsAkgnegAIeu+K3
LZldWGZ3BHg8oHVx+8/EkoANjlVbbIyY8bxjK/T3QB5v69ZlrOx6QXkq6FWgKaXjfEVXlKdArtA9
e6WSXMdufAHpZ8NsQ+iDsAXVG1oVfRKxcL5YfH9jXQZFfBt2EAGdxPSfAT6jLlGaB70HSmaxr7Tx
zolT54xJrHqEaoA8zbAbRsNh4MWKtmY693XZ7NoKP9P6f2WM+P9fcSxNCdD3vy+OL78Mb+8/1sbf
vuR7bSyojYHlQCeCukkA+m+6X7EM9qAbdtG//qmsT6a5uFE5n5f0ySVd+dfporT5K9vBJOhRPgOn
cf5OMfzvOl+CAZYfg8pX+oBn7GX6+Ltor6ij9yRaVF67QetiVFA2p6RAbWfrbBmQ5HXNLqA8OcKv
BQufGl2GRi4yktW57622PuPN7a0XO9LppXSzhrka0heElVWNCLLnw/UkBzW8dCkxK1044x+pZmta
+4MHcrfqEnYNTlQM+36cxX2PZ/C1GILhRjc++RSeUSzPfd0AHqyDZtzFSCIOLnZ/FmEpgza3mru9
4/MSV1WUTCnTsnIBw84YF9Q8A7SMJm8MD74Sut9MaWL+DHoETzEbw/S9do0ahJg95GxU8ukmwLHC
ggZdr7mhGZ0JhEBg4x7LuVGUVKKn0GSxw9/KFlnM4iuZb2sMMfMxNAqkRDlxOsbJ4wWS3RJowDJI
RnN5Z7G9vfOZeNzrJB1u6oyIBkiu3QY+KR/qANTPPhkb95BDNa7XiSqhYsQTLgIkriknjWpQP4Iy
sz53VdW5utqMQH+6+hAIO+73eWCxJ957NgEuO7eJTW1CA8xBba7Twpsu0tU5qeQc/cZRtaIELFiF
NUqoxCHGqIDX+m0m3FaZauU9pMd01XwMjj07DobpktaD8gNyRuPGX8FSaPJd5dF4rHqppEOEAqLT
gPpoNpgeYdMb13bbSap9SgO3g51nDNEmrE3HLQ8410VwZTUsSze1aoflxsFdoqfExgMGCBqMK6k1
2XDqOlit5gVbfdJJtM9ty5Aih4xgoR9/CWlkLP06xeR3NO8Yr7qcVUyqdRbc/efA+9jR/NV2RXL6
/PmBN/7j9EvT/jL/YHb49mW/Hnqu/OTT1i9JXbTcH96E7wMB1/5k819wGSx8tY8tyvcjUND0czZ5
ls0cgYTK3yIqpffJ59txDPoQ4AQAsL9zBOK6+HHBwjzCxrzoQaH1LFchC/nxCLTqpsAQYDcHqB2x
XBeN7LYzeZXpVRQM9hWNST08hHYbnEozjvrjEBfdXVSBAdmTtzinrLwHdG44JuK1G/QSQWoDXqMi
VytELBzfoaUz2VgXxFX5VEt6MsYLCKlIbhDpBY+TBcfbKYa3TMy4mLP8cagD+6FLS33XNv5jWYUs
84sqpbDBKoYXU6DjpqXR1z3nNRRZOvz7FqkLrN7OfPFTgevTMGLrvijG9NQ29HRlDiHaqfjCEdTR
FnnldMmnkr2wIcR9oAFl58h/vrZWg8KITJOJuOxcN+SpcIyAIE6rNzmgM9Rj66+1Au7xcaFSDRhh
SUHm/Y/XhtHy1aMYmqOdNtrbs2/2AWrn/VEjH1jjqOALW3skuscCNJWsnNzP/ech0cSwFJlnvoAq
09dONfhrYP7YO0w8Ht3YMpcwen668MaRzAx2q23c+esxLmW/iqDho8CKY2r/sZXEMiden2+sKjRe
+x7Km9clHA1OL8W58Vrf3I+2yJ7mNEPjMYS9eGlyDxdrOpl8N4Dn041XZcZXHY3+epJ1cMI1H70b
WTtdKgR0+4/X1y6viju7QcXLn0cL9UGx+vCKuo5bjDuz6Ys9hLoBoR4uxrjkIrdAlRidQtNZuV1s
nUNPMK9d9R3O3bNDHR0dgkzACXTarpFAnF0UG1JLluIJzxPcBWV60qo8Do3qcEQnQ7/r4hCjBI4I
Zyeq2UNjl+Jr7rucewGh5ynp23bDT0fi2LZ2vGVaDPgOF/RTY8jsIaqa+aWuovbssWh7TDSEapQ/
jbMBmS1Phd2HV5CxoucEgs8q88njNirebM9JEG6knQ1IGynrOgHoubW1RcazTUDrik5nIX2jgl9E
2/pVF+O8x+Lu75nuy6+jg3p8HTR5XhLXoyceD1YSpzufIXl0SbOS7+VDCds5JepCQPmUEXG8Ghpo
w+Av0vY+AI0A22BM17JMQdN0ZnCdO3mMASYcvb3ofLEjY0ZCzvPSfe5NBnFN9AvZZuri3Nunwmwf
ulK94HhHA2abzzwqZ8ALQ7201Qgk9Zam/ToPcdivW+E4OxzbGBNcxn9QwYsTtbZCYdJ7DeKirLxt
HZ3ftYYEoz3P+S1WQHHqsf6vaGBYl6IeWOSnHRhmpU+RqtOMmcYo12Nmy88Ml8yVDZh/gm6Nc2Cc
KH1Uy2insEiOWrusunZFN0xbq+wWRkmQ6HU/tsa+rmR73Us/uZk8SA+FMdq3NNkIi6Oh+4CZmD1p
DlmQrDzDV+fMXzZ742S6L4M24utACNBaTZIQu8EuZeat1xXgsoJEX+DGomQXNSfSYUPJ17zp2udD
byQN0m0IJPVDjboi2Y6DiLZ9NGCJgf2mP082XGmd1NFlkNjltVmVT4Zjz3urdkH+gUcrMdIABTa2
JAawoyaOAYVRVGAG7Qs0dCMHhVj12WhuBseZr0byqe+iSbfPPr+/PFJgTckR1MWyuNMhNt8A64kx
w/KjRPBSTDSFHfP71z0k/8gtxdotqobcISt6dFymZOspY/TA8jm5GrqEpK2hIbWCzDo00tIhl6vx
hwkeV1isiZV4KzXc2iaerWMZ1O6FUAjjMQUamK96Cw+yP04JcsMi63CderqhdmOs5zL32OAA1XeW
M3AqteT0vH6cLHXaBV99wjlPWcknlC2pQBS9fIpwG9sPk+aMgjrlbRzD5FgdFsUerTFPmIal037C
J3uEsm8pPg6jdS/s5QcxTJk2+Np4JdmAXZU1Po1rNBp+ceGxPV9QSZbzpix1t237Ql/jtbW/pU7+
Z3nyl+WSI9g2/El/uPR3/1i/NWUW/2GHQrXDl34vmexPikWei+TShk/7kd396w7FYxtiLZZRVrPU
5mpJuPm1ZpLOJx4+Qnq2Z0qLL6OZ+942yk/8U8FOBgjut6XMd03O7Td4zp/5Q13zjzE29K4WHSP9
ouUJE2j1jzUTQYl13mRtgiHfw2MsIPm7G90ymcXo0/jTthugjWJPdCME4AjU8ESTHoBMUnPTra0R
0dWOQ5+chtIuw/pgZKXAFIEOJYdLHsn2PY9BTGDNVoDiyKor7UwdO4Vok3UILCmE3pJSTJDsOEKI
5iDNKFlylLJngrdoIhdrfWXqoNniiAJ1MKIQOIvIUm/IrsSFugNjSFmEjrPqS/qzvQVuooFmYCxf
IslyXadJPN9adUdIJh8dhGWcVUQktmSbhujZn/JYTN8gKkEKAoAd/eQ2N6FVpOWJ0MXSQ9PnEgJK
qjYGJNiLBNKR/gXynTxVdNvT7Yyav8eb5fNrfIvrtKyQ0FQhxSO1L/GYFpFbZWn0BzlEEtidN90W
kjB1AnJYJCA1E5fQIoSVnUIYPCVOxreu63jZJPgJRsiKEf47KAuuQKFKUmkZoL3KYEnrm2TDP1OT
KK/y0iaxNOTrQNbxAuyPKNcRe8GtKUPGbsGikeglsFee6BO/tUr5mV4qgXMmJr+7n9lg0/rRlBdH
oXAvIje6yNRIzt4QiBUgEdwSQTywyvfTY4H1J1i5sCxiVOVL5mA+5aSDcl/zX769oZkZkhcbxoH/
ZPXLOwzMe7rlLW3bF/K6WDeNS/AHTT1S2I3Zom29M3KLX6FEPBlzL0X86bWEaq7trOe6jMlC8Y0g
hjCPnpmzM1V3w3hP42hjxUnzyHzmyavkLss1xQLN5leyv3nfzKHwn4DX3He6tXczzBg29EsYK+VO
cufSGyu4PoQd4lGxHgvFDYhEfLlrc270lPV9sJurkO9EACx/ApvitUXLTdSZjCoiB0sJFeHA3WA1
YEJXvuwAelJsSUSlgnV95rooI6qQuGE4ZQBlg8Hio+eOQO1c7GPh1lwyW6OxXoJP/Yk3uKzQk+FY
CAnqTZOqmE8FOlsC+wg2y7cDtyhjWj6W5xIFlTp8KC0M2CWSabLkdce6J5s1T8mNljwDSdUcc+6Y
QIDomCbFjyy0wXs3LPfJzBDmtV/eIk+iYc3tHtSOaPlmjFHjPUwmf+sqyBfzMPjbjzBepMLB08ct
HBsu13eJCC+XD/sy5X0NnGG6H9kt9uvRYs4yIR64zbXFZAWuEn4WR/lP0vK5cB1sOOJaM48bpnfN
8iorHP7zx0eCEjLeY7fg4uGj4s02OThiEdev+NeaQ03yFeLX3hGPJGEETwboQ0ysbYKeLanh1WUN
oZYIkmfm55YX4wqwCTwY45xfx4T18E0sUZsz/4qxHTeYIfmQtymeMcwpSjwOFrimb+mZyjLl0Y1g
C0LE8s+6XpgzyMi4JUp8mJiFDK/BVeC2kbxN6oFMWaNhucgTXvsbM6vcg2M35g4vsH+G8WNsJFuS
BiH+kqYuyfIZd7pFa7PFqMgnjNKGF6QlJ1ZusSy6n9uJhXbS+9uYLK69ZGF0T4AIxJEiRcECnofv
g4JVEe9DOZHAqnk0TTi4nV31XEF8xfcVNzpO7yitX1PonQcflsw+6CLr0ZXc806ajQHMV+I9Hlrf
txVgIDhTUvMLT6j+yOr2Ld4oKCXiMTBRKJ/C0sWcLoucSIw8gJiRQHze92oJU8Z63hyyOFBvbWxx
NItg5p6i8OYGnx1oF+umzew3cyQcdT0V8ELqngBjPMMj278G598qh0aZ7kRL8PEHAWqkI0f3xg7v
EhM38ZjngteT5FUYbAd/uXMwuZQzy+iGb2+FQfsepqy+4sjm7v5Akiz3HrYfkZCj3jcHdoVmvfu4
55XF3mBtdvzOmFyW+59YHXHp48F/smnd+T3N5dgbRlF3rNhtokZQaXG+NS1xzvQry/3oz8SlVvWS
0Ck1b+S3Iy1pySHeVC5kGSyQXtMfE6+t2b8Namy2Fb38rXL4dAHT9BN6Ay6vhIr+8YnLB089kSY2
AROu7SbafZysZRkJZz/CEX4SMU6HpzEM5/TZhu2K5FEtp5QYQA+pqLPffPbgW6g6+Z2IegvqUvFe
RJN/bKpFmeTV5vJwDhauEHhUcRk1KjvMNjTV5Gt6FSSuCJ0ecJY5mg8cPxJ2mAgRi0Oawh5FfgdB
s1d50XZwm90AyWHTxn52p5Psl8SM6dYJyjXCJx6lzQGcU85bVCzh72k/cdbymUTdzRGDRHK00Aix
XnLeyyJ/KkPRnJgn96jAZlYj1CGyebSUdyz95UGElzh7RFlYYTntvVuBvingszvIXVPTztRCdBfb
XNLCWSCDVwijz7Fb2+RfF8FPNToowyprhpxQshvgY6ab8BlAnyhyYzx03Xxso77Ckew3eXBrRqoE
S9g9F3WPdaitdwbDk1uYTaskx0bNTsB8nh2iiXhOlLkTAPgqc05VhBJSOfRmkon7pjIrRhyOpTGP
t3R7OOxVsgb1lB+EqFHqxqrCIK1SuUsLC9WVC+TP7DEakBWT4pB0x5nY8aLCLTE7GKuQJRoxclNE
8xOXP/KvOqn0jYd499QmPo+5eKoZShv48GAbfVZiKK8NVmU3sU69k2sF3L0CcpkTeYgQwBLSSlUT
yi30hld408xrF9YdIUGGPb1lqkwAkuWfVYLB7pyh5LqrU+zwRteOHhioxt95gxy+Atz0f448+th2
BDOtucm2Ne5gDD4zYShG4h/MgfSWeSJ3LfcqltdKJemKVUJy7TURElOul/OedF6x0z1x7TNEKjDR
42d/oX6ksdvs3WD8aWDfYMeJ+3NYT/N9ZM/FRuAL3MnUZZzX2c0dEUoR5U9BUMmUT1+SHpYTqA72
yG177cWRvss1IuHS7XOQjZhrAp/cGGYlahvW7WONYhL7iUNltG3zurzuNJK6FP/dGshItQ2pG059
3oiT1TbGwfbL9pj6vTqXEngJF61gHFHTGDpMg6a69sAQk/qccGKBTcjTW2IWNi5Vp6FTccNDgCg+
hfMEuYpzzDCM3oXY4SQpfwfLaJu9tzwh5Aw9YYLkeLDJhllgDMZrywJ3k1SNj8TBvutjEAkkgJv3
KXO1czln3Wd0NsZ5zis2vgZ4O+J/iZr/uRtInSAw29Knbipq/F9d+QJ5uaO86/Mh5v620kerCTwQ
/tK4mEAhoP4Ld5N6akdQz7xLyjRHSeC6b0aav0zGMiIR2IjpzIkkNyCALIlfIGNn3fV7E2Th2vbS
mrS0mBwlO+NBhJXhOBT2exWFZDR2JJOLylwYcaA9ZqQgb0GDGWTDqgcddgnmvzQaKsHYLDZzaqbb
rlbOY1BzonDyN2T5leiLmaa6LC6QQOHqnzetNUNDGDFyn5EFuKiQkGsS1dY6XsO162zzHit1Jrah
nTUztTgWs+Q+DgTar0XbjDhJt0P4zuEf7qLEqsmAIhSTmF2MpSFY52ZVhjLYIwU3OJia2Dl4aT8+
GWlrQSl1Asth7CSiDfYiOpCo3rpOU17HLZ+LGCHOEzbY7KgdrKEYloGiocNkNmPyfxOXzTErrM9j
OHnc4jIvlXGK0dkPmKz6PPa/QBoKz2GdXxgftc8LheIK+cS1kxYwCqgGHvLeYrY4Emm1wmMddKe0
rmf86U7Vm8c8ZeZ3MmqhLegVWBZ20pd9TYKaMKicMF1KNkWdP1LNklW5muy49F4DgJ/NgYSBsZo5
vmeT1FHcVVruXSLEtL22MqAvq7A1TOL6QvRs8hVJC0/dBfXiYAxfeKjMyOz8qjZh1u3SksDyjWnn
HSpTtHnN1u6pQZH6UG0VI4FGK2dQPJviGurqyRR6up9xKD5Si5JdRUjSbeQb1Ge/6/h/bab/Aezm
tmQP0P7rn/Tnv/dz4OxhuL6klVhwMGijl7//3ca1j4IMyVCcHIISTxwIZ2btz3rB3r2oWesa17dP
NVIWdsZ4FVrFX2W2fPCMfyDkCuBTYnkh4I55FUt0zO9eAVxJUWqrCw/2BJZ+FRSgADe9LwLrIow2
Cik2g2ofyzgKQfsEumAe1QaXsOjEo2f24qJKhEh//7KwCJK4XCDC4p5BGvr7F1WQfcKYUYWHwqD0
I1qZgPkphjRDRUYoArNyKp8+R/W8MYawev3zN4Wd0b+9K/x4coM9hxKczfwffjxozL6AZH6w54xW
KBH1TN4jfpY84Q2JZrKqtBw9+Zi6gXEUS/ldqIzkqEHVlXWjnJlh28pMuzA6dEsHXdVhkXxtA5se
plio2X/xgpfr8eObuGQI2y4gMLQC4o/Xa/AJXpOGl8HWGFjQ+PPUt7CJ0oqiyfbtel1UOTK1qa3f
WJnP93XHrKKO6OXjcmruc7bMf/GKlpnPj68IFemy7ZWK2CQewz9eQsOuDd1TN7B9Yfm0cgwH3SEj
qaeWEQ/GeWNpf0cLtqQSrjxiYVhA2iCG9oLsJ0hYbbX0YFzZP39h8v/2whYBseN4jNAXycQPt5Y7
mFWTN3V0qBx0TZSa9F495Ef27dPis2mLB7SjnjrOJWXrZpJlm54GZQ33vRr8ljjN0X9C9EO3rD7q
YtHRxhoxTVSoNOU7hhBq7qBcavhl1lP4Jp9sA4MkpanboGyfGQy+f2tK4xyxfK+XKUAxI82MghhH
MRuw6Xap497igjiPQrfMjldALOiA/vxyWP+27xQL61w5xFAzQvTVHw4gmO31kmdn7GUEfBA5ri6i
k9cvrU4x8eo5+P0zzJ7BeCgszfBkyiNe1hz3+mHyHa5WKAXdia0hryboBThelcWfE4LbEIQWLaW0
kKSuRpzOyJDGPowPZcgEjFwoODbbEBrDQc85P922UoY3yK4H7hAaAgLAGK/+ZxL9V5NohaLnd/fF
Yrz81VC5ODv/9c+bNHtjZPejVunbF/06g/bVJybGaKwtKVAH2T6Pie86flOiQnJwJbLetHia8Fff
Z9Du8jecAMysLabGv82fHWHbQIl47i1f5/2dnT1t8Y9njTCREYCy8zkALWahi1vg90+LZki9YnJE
fVKdMW0krJaOWmUnedbf2RFexKPto8hZESes7W3aOD0kn84GvIcYisNoMpqKxinP/TjYG71BN4gC
NrvyQEElt51ToKNvYvfV1k5xikQI425MrI1v8GRmmhXnJxDkwM1TH03kkBRnEPIGQ+eogrs+w6zd
57PAk75wg3VkAZJijOG/DvEMgQbnAId0V8/OyzBO9JszrEcKd3LCyZjq1FY6Q1Gs/bDy4rehM6IX
uLNtfiibEnVPhXrZOVNhRh38dzIL1bKLjKOJpowaCI9XhL3C3Xl1pqsLiyV+3WhqScAB9pqo4NC1
NL/TFmaGaeSsd5WNkBsJp090CKFCeXDxLB304yrIuJ7Efs55T60WkPQ0ki4+EGIjokCYX0YSREa9
TaPYpiCnOLQpWwvMc7CFejgkMxt3mo1V4RFmg47SV4zIIk/XSmzspFJ6nTpDSMHLEtCK3BQhQ1/q
5J2uaG7tdN3l4Wyzny+RdLqWGsK9lU5Bc0EiYBxNYDW3JqL1lYZHg+NVQVdro+IYGWD+Q9RZD2TD
krOKiV2vBlGMdyKDNub41fyGRD/dIr/P1mSjR+zGacIHL0/PqIvlvmxVDoOF/iIthrpb1UXprLIh
65eIlrXbQ4/J86LcMA0Pb/6LvTPrbRvZtvBfCfqdAufh4Rzg2rIlz3bsJKf7RVBkRaTEQeIgkvr1
9yuSciTaTifN4IK4OOyX7rZdKpaqdu1hrbVJa6Iv5frF0ETQfqinhkY72EU0Rkxs8hAHefCFvgwp
vEDYTic7abu+85fmJ9QMFg8aUeE9ugXWA2jh7Z9AwYrhAj/sMl67xQP7ISJ1E3mfwR1M7iEOlgCM
17QKyjME1CYE3EMUBKxbx1lNPrvrQhsXrindSfhO6QkRJA2arVi7npgTH9VMydsNFdgF5WfSSsYJ
SU3z08ZUwkfSiyiWcVktiH+XSEGckkexitMIb/QijCkzodmMSFOWhelFXsCFz/3V4rMGSOTK2QHN
PlHWRv6Evwmsjiank+Uwg/nyTcmR/j8BeUY6gfROeAa1f3dSggK6j72ddRHnxtNyYw2TZabTFQdN
jmuFHPniZInKL8S9ONveUYxQr5SiiMa6TniVLlH6oiKcxA+ub4afYwj9oy0yFV9z1f2ibGgDkPq2
fck3HZyBVtBPaVNi3+woszxMzMS9RAokfloAN/hPRloNxZm8UGfLKJavpF1ImL/ZaNZl7hfOub5c
z7fOZjJWDIq+kAS4ylE9QEPfzv4jm0v/S7naeV+0PPUEcchefdlAuYT0wgmDxBePcNrUM1Rn0nPa
uVwhNUwTbdvzR0Sg5V3ohDTcKhD0wAkgNY+KiyPdKeAfUGjaLSFfmrJ3H06WxSX5FkjA0WKlsYvx
FFzDLuhEnkrJEFW28owOTuvTfAJigXVJga77QhNORgYjyUEsOeEQwLv6WUcG+S6V4k/eLn5criXr
uTAgQp1AV5ZxNHIkZU9VSI5PYBf1q4B09rWc6ug2LpPJ0PIWF46eWDc0p9hwNLLkcQf6f0gqOpqZ
Gar763wX3UN33n3d4NJtICsinOcE+Rqix0L/tKA14qm5oVZ9kgcb1Cp2zuJGV5XsT9FHIwRgf0oJ
DcGelQL7lYaNl5m3XkwTzfXmPnJyp8l2c61myHQaZl4MaX8OdB7PaaxJFgFxkeflNfrlNt0izBzp
o1SVOHG6C3aQJPl5HCkSoa9sQ12mKEbgmSp4bCJruE08oXk/8Ugnu0G+LMaqmxYfo1z4NatFrj1u
04n9dZUHeHeZJ7K6tkiD0tah/AgJkYQIyYZpRrnvCjYxPiKsXuwcvIHifoFeLhU120V3M9fJf4nc
cUmQdWuRcSlP6IVMBlQjR0Dixb0ApEWSZF1SqJQUFX6xh+C3kxt0TpKLGbJk4UclNwXWlC5IDEoc
vJwkQK3WzoisRXEtpQLkY6/tmR7FxrdI0p+99Ua9VqxtAkVgE4B7degpgofOIQddD9XDvnG01eoa
BLy5hEM+c2WV9iYyzav0ovgUyfEjuhbyqU0v89NwQiDjAVg69xT467K3cx42ShzRLViFfqADiRov
JFTbVtsFgifehMYNsfLFQ3t+tCRmP+e8z5a70P64UYGIuohdPS0soB+KG68v8+UqOIvjieHfGJEC
pjQJt9AR5cVYypHQpNiJeqdOMvSBnRsMQ9nJ7z086+dNQVYAxJ3i4/bo9ueFOdEvmWE5VKGd0Ati
baxpIW0E98FEQkFNLaMLJUxpaQ4Nl05GsnctxdA+zDCE5pwV2RCxlvRPKBju0LchEW+t1V9ponxd
btDNg8S8u0atc5GdmPQMvdftTQAFKloNcZTVU5DHyTdF267OMqXMHpdwRc6q9Hy0oO+1TiIceWFp
8uhtleTWlK10lDsa3dgS+EXbxVJTzpY7R4jNqgHp29iVLnKypx6qd0aIJCvU8b82IIPOgTitnlHv
pWP0DkICZu8vhB3m8cpLLjSJ616miTaq//zbxLAcmigZ5njrpXSfw2kfUjpXzylMKddQeZYzZ0mz
hNR3pREgNjgkycR/WKa+Ripy6Z0D096gGkwLnGzjO2NNj5Jzq8DzkmjLNVqp7vbKCyKqqn5BZg11
Ymkok6A7BZa9PdNQkZilRu6dMvcnj3Z2p1npmuN8q8H0Nm52er4ehzQ0JFvsqOeRYsw28vohy2xc
Bw8hIziBI0y0BH9RotshUl2ua3rn3mqHh+HD9FnJ0a21jh8soTmYbEa7PIBiCftiKLvhR1pygoED
UH0O0B09TMCqJ6YXqifwAS9RjV+cT3T/Rgsk6aOTFPnINzNnrJdL8ola8ACU6Z78m3sOnI6m7Si/
nZp+CaYzU4Z0/vJHSYowV7pbh0N9EdlIwWTKKKTHIkbY0u4kxJlOsO3WE90jaViG6hwaB8p8MzEB
y9H/5cQjNXpC1drgIlshK0Ym5CFXFWfmBSVpPYnthzDb2ASn/2BKcKicFPod6hdQ/Z11dlEEsTNe
hgvpZOHt7MsgLR98zxCdLutmu/+Npf4mlqKmIkRZ3kf1fEqn7iH8ufmDPedDdgYgjFGRkQmBRKvk
73GUoIOYssoXDi3alnVC9T3+GQqIYH7YKLm/BFEitpJlTZCDiaAEXPoXQDwVz/kgXwOBhLCOhI0I
15Cy0VppkWgjHMySxscOVXwYZjaZVxoWmCQ7gkDXLlYFTg9QSqpiiUFnI6Wk5UPhmcV9uQnjccxF
f6Wuo+Ie+U0qxx75JbcsjftgrSRUeSK/8JDSO9HQcaP9ShCY+iT/KFkllYFTOiTSkvuTOymcYD3O
AoRLzEW+Rd9X9ifSnejAEVxG8TIGbKxi8e1v2hpSWDbOyUEV2wuIWMgHXEwwQstLx7JBaKOjKeuP
UhhZKugCcD5IOufx7oq11DWEUqjuyHwspca1bIKGVBdIteu7kvx5oINtyX3vFtCPO9pY6g5IZmhO
nsIApOAOSYsxLxUN/V0mfYWx4T3ZSz3Gi6C7w0MRIXpR4BbRyoFcfjTJphNvPd9whFcn3ore86YM
GM+hmTNaeU6xs9TwconwjGGBBlnhgJ7lORWsK7XmaCwFX8NdrGBqFHkkatgraVE+SqWSQeoAE7MU
BmttqNZIhcqcYTYqIogiLyYKaMdghQhw8RHD6MU3awRYQr4ExMjVYHvx3+TKz7AiNDoD/ZAV8aWM
Ai9cHNmE+m9ebAIH3yD/jxSBKs45udJ9bkVR+JFFR3PNAbInjv/eJED9UmSaQzSyUgL516RXdFlo
TlkKrDDqL8I0/IplwCAdJnJlG3OFTg5WCbIhRoIpHCZXCP0VD4Hl/DYLnheJP3T9rwfm8b62MYcl
kFYG8tUHtCxPXGh+AIgkv7UhKrg28FlnSo8yz6FX2POPP8po5cllm+SQAbVE03SgJobcSuyX8Pp9
oIPKDf2eS5lIK5BUTTZL2kOpFFP/olvowp5xbGkeNpLXKp0G6HNllF54iSUGAPSMobQtumjSelh2
rNEkXsij0g6zuWcjbxdcw3ETigSyUCfwa6UCRD9LBN+kaPJUbtJzGjsYl0m6VID0RFTxyyXSg8jd
CjUEuxJGULemRNyCS4T2nuEHG3cFqprW7PGpqYdbKxoyiQBlFrNUaTeeqZexsvY+lYWfXfmTDS00
dpiXnDSTR9LmyiLVNTQKc3drKysj/0uKMHmYkQA8XKrGuIbCJuqStd6hk+u40mNO7V+nHzQdqBEC
hyi+TIvJCD6fl4z+f1mNxh96U6ruBSQrfloV+J5oRJp6+FTfxe5+6pf2F/fbA/2k9l2NGT5yTKpJ
VZP50RioMHpp9kweWIOBRfnVMjQZCyKMyB8ffFCvzY8pdQ4Uzo9tmqbwPcjtHn7bb8/+tebfe0v1
O1bBqjyXbosAo8xBdkYGflc9pJsPF0GRWSVRLDXrnPrBFvlnb/YzK3T0/c0ikmtCTXHhtcUMsd4/
8/KtEQ52gDOgbGeA8earPXxrB79V4RrCY61XpXdfvYq+Kvb+Z15/Cl48HKLLG3uzlPf8fgBsiIbQ
/2SYhNXDgEeroA6EliOEC7s+IL1bBboE4wl0WgRdGRiWodDYhQtSPK0DYKkD5CyB+ouSDp/0f38A
Wt/fvDK6F8//+gP+KOz4Tm+v0XILySkI+ehPvfH2iuIMACEJtIZS74G+LYL6hmrXr94EOtEl37/i
WM1xx9YdHgRqbgOq6IpKuNi390f1qt6Ydcuzl2vpVy5CfUDJFEkFgDHV07oIFfxytMdAEZB6bzZJ
v04CcxcKtZ2OgjAE7HMNTYjqJeW2NXQG8H2QyiVbUT29swdY8Xbh+1dPgoa146tWke6tX7J1EmwT
MhVnhdp3vVXqVe+RURTgMgKdbltBHkAwMgiboNqLp70KrBJleDT0GqPYu1VAe5B7rNMiaPqAax86
ncI1Ix5u2kOj6OAdaKAQQDbUi9S78wBa/JVA9q8eCB0FB0IAG0+7XgW+6sNVQLsGHQdbAYnRu5tB
FlC+TnvA1AcKeRBLVpsQievv6O0NdaDig4Go6t0RsAF6dnx9jTBAtoHFAAGqn+PXR8MDPIlZsUur
n/fwCLwGQ/3qERBxsk0kRHq5floeMm1byfGL5Jv1skrsuh7dCaI1bNetQJxMkcJWhAd4eAQsfEdF
6OHTubZ6+uchwjLqGiqq9gDkLB6w1rJ/NrcAPVnAcrMBxFN7ID368iGMC12bTnaQMAnfELi42boE
bWOg0mNV5nT09dsnr1NvyQ4Bgkr4IwSDnSZR0LIANi2YUTgiempcgf5tAq0SEui0CapQmOtAFuXC
QxOADyS2h8ig1fFj71wBqi1m101AfITiAQXbxs61/UGL+ImCA02jmsuyf5tAJ7zraAl0NChoUQ7m
snH9WwZBoa5tCqUvEqrVR/XIEqoyprrj+wsFMmEKjdY9YJmERChaaU6TQ+jht09NquPbU2ykMAiL
CRWn6ml9+zYlA4RLiAy/O4z9coVUDRh611WwMPemRn1Rq1ehtRe4JERfITJKvQ2PdQTvOq4CwQFZ
U8dymq0gcrGHtwKpEjJq2ENUZ6qnf44hwJuu9kDotUKogdb3durU0QgOKJ0BQKlXoXc1hLcwTr8c
IjkoE4nMIa2qqqeVO6wyqAg61sJE/bIIiqmonQNlmygA7TcHV7h6Wg6iQ6UJ9hfJpMYu1tuuT3cj
BY6uFkE3B6QMBXykcYPbq0A2BXCLEKiqbE+PXl9xCOC6GkSQOGTIIUd9N/uHBtFRSCgqHAL7ezKp
X0dBgybZ+XLE/+NaNOjz8ubliItAIEks7fQ2YCaf1zVg1g2OgqgZHRz4w71gOgOU3OAaI89UPb27
HCmwiwpQp4hRVFNUIsYXb7DtIlBWhCtIqNCAL3p3OdJ2SO9qF3ARqCCTHbCaHd8yiwSOUJMpKjXO
SI/MIqWkV6r3/8Q3MEydo/B2zKDQGcqk2MQ2qa+N+jLu0yqAAqh35j9PIRE32+wA8Mhvx80k0tge
eNPCpxZP744CyghKV7OoCT1wQmRw27WfxNk6NIu2zBVJFg1/saerwIkQOLlOZpGaGp3O8BL2kJvW
KohMkvCliazqVeqduyS0OrpeDpwIsKYq/7Rfn2wrtAvHtJvwun9VJUGO77oJSKXQCwRHqTkKrOfh
UbDwo7g4gYjXJ0Fw8HvmLWIQOieUhNIAfhD7vX5NlvVwFUQqhSNHVNHkb/t0LWhK57oSIAOMoQa8
rAHdtM4CfVYHCsVF+Kn9uxY1PNiup0AFXuCodIdoPMDW+1Nhxj8En7qHZvXvWiTS6RozifIauWNZ
3H3V014Fe4BaMC3g9yDl/llE3Hgm3e1aFJc/UMwmefAaiWoNbDqyixxLbStq49MjiwCnrkHJ/nNH
EbQBjQPoIk8X1eppp9hFkkUDtNpf5wBPsd6gHVZBIYOu0aF17yi2YiYA6qDTRb6tweH1by8YaCx1
PREUGkBWQfh853aswFeivt8g2Ht3R7zFl/vVAJL4mYOAR/gOEA9QKhA0cFrknusj0ztPiTusq6dE
4RFcasX9rV+y5SkROtHXGE04iIL7O+Rn/cWfMKEvzKZT1/OfK+KTN0/eoj699wt7ws/rnzd0FwHp
h3X4Ql+sflEQtOvPrnH/4r//fcQIqIBWBz/cA68O/7x5wdcf/eak9v9z7M3jaTxzy+p1y2aatYjW
//jTr9NjDS3WnSvw+0z+9cfRPA9swd8MnKym+3HEmojS0f6/3+Srv9y6PxwXYZ3ouPFEDZ3vPOF4
NQ2TabKfYjXlCn7bdeTTqe99i+LQO1qOmvXReezIj+Lpc3Q465pO1n3kMJzPUm+WpUeDV1SdroMP
5/40n8bzw5FroGfnkRuC1Ifo2wdYrlnw9XjZawxh1085Z9W94zaZ3PAijOo68mgexYvjKYNNFtCv
riOPWXHP249Tbe8aTdV14ItndPiOxq0BOp3HpdFHGHnHJxIngSuo89DhszdtWZEaS9B55Cg/OuYE
fCIf3nXYq9e2qa73dh6YAbLZqtxPsdoXNdSy69DXUeYlr5a5rlB2HfsGEdEj60FF9ndcLzdThFqn
4fPhcjR4q+5TTpLpzM2SeZoe7emmONN5fG/meotpeDT1OuXffWjugiRKj3Y2qpmi1N597AQRMNoX
rY9sU1O3+x2jR1ncHvq3TDwK05YNaUiMXSd9O/8aT1veU0ON6z70e+2d35cN+Sm/7HaefxhP6Z3j
esfXelNp6D7xH7Vp/Q2Tv5kX3uzoGkM19nfc6GJl/qTX6v6oCAvL0CLn2HlR/rYZW9eFqT5gOF21
z34NP+w6/zvXO17xmvTXedgfKAN3XJC7eI7Q5/6bq77Kmp3Wdc738zBMSn87bYUJap2R7Dr8Rzd6
nn+4SF7dbTWivOvwj1H2TlfAptz6ez7g9UYUw/8Gf/CJ1Z8nyfzIpWjSoF2n/jQvjqNKrU4sdh33
Pc22jjv88zwOuNkOt3hTJu064c8ekU1re2t12aHr0F+m3DvhIj0+muC3Re6y8+DzJP3w5uTrfFjn
8b1kFoWItO6nKsxKg2HrPPb7Ol4/3CdvZZpeuICv8097NZi3/uw4uSZ+Y+bPp/G//xcAAP//</cx:binary>
              </cx:geoCache>
            </cx:geography>
          </cx:layoutPr>
        </cx:series>
      </cx:plotAreaRegion>
    </cx:plotArea>
    <cx:legend pos="r" align="min" overlay="0">
      <cx:txPr>
        <a:bodyPr spcFirstLastPara="1" vertOverflow="ellipsis" horzOverflow="overflow" wrap="square" lIns="0" tIns="0" rIns="0" bIns="0" anchor="ctr" anchorCtr="1"/>
        <a:lstStyle/>
        <a:p>
          <a:pPr algn="ctr" rtl="0">
            <a:defRPr/>
          </a:pPr>
          <a:endParaRPr lang="en-US" sz="900" b="0" i="0" u="none" strike="noStrike" baseline="0">
            <a:solidFill>
              <a:sysClr val="windowText" lastClr="000000">
                <a:lumMod val="65000"/>
                <a:lumOff val="35000"/>
              </a:sysClr>
            </a:solidFill>
            <a:latin typeface="Calibri" panose="020F0502020204030204"/>
          </a:endParaRPr>
        </a:p>
      </cx:txPr>
    </cx:legend>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0DEFA-1BC5-4E38-953F-E1CC299BE24F}" type="datetimeFigureOut">
              <a:rPr lang="en-US" smtClean="0"/>
              <a:t>10/26/2024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F31E0-F70F-4988-A645-C0E1A1CAA8C8}" type="slidenum">
              <a:rPr lang="en-US" smtClean="0"/>
              <a:t>‹#›</a:t>
            </a:fld>
            <a:endParaRPr lang="en-US"/>
          </a:p>
        </p:txBody>
      </p:sp>
    </p:spTree>
    <p:extLst>
      <p:ext uri="{BB962C8B-B14F-4D97-AF65-F5344CB8AC3E}">
        <p14:creationId xmlns:p14="http://schemas.microsoft.com/office/powerpoint/2010/main" val="3750658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942FC2-A162-47B3-989B-571A624149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0900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958429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2154028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8245322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hasCustomPrompt="1"/>
          </p:nvPr>
        </p:nvSpPr>
        <p:spPr>
          <a:xfrm>
            <a:off x="2197100" y="1079500"/>
            <a:ext cx="7797799" cy="2543594"/>
          </a:xfrm>
        </p:spPr>
        <p:txBody>
          <a:bodyPr anchor="b">
            <a:normAutofit/>
          </a:bodyPr>
          <a:lstStyle>
            <a:lvl1pPr algn="ctr">
              <a:defRPr sz="2800"/>
            </a:lvl1pPr>
          </a:lstStyle>
          <a:p>
            <a:r>
              <a:rPr lang="en-US" dirty="0"/>
              <a:t>Click to add title</a:t>
            </a:r>
          </a:p>
        </p:txBody>
      </p:sp>
      <p:grpSp>
        <p:nvGrpSpPr>
          <p:cNvPr id="7" name="Group 6">
            <a:extLst>
              <a:ext uri="{FF2B5EF4-FFF2-40B4-BE49-F238E27FC236}">
                <a16:creationId xmlns:a16="http://schemas.microsoft.com/office/drawing/2014/main" id="{A8224D70-2CA9-3DC4-F002-EC470A48EB82}"/>
              </a:ext>
              <a:ext uri="{C183D7F6-B498-43B3-948B-1728B52AA6E4}">
                <adec:decorative xmlns:adec="http://schemas.microsoft.com/office/drawing/2017/decorative" val="1"/>
              </a:ext>
            </a:extLst>
          </p:cNvPr>
          <p:cNvGrpSpPr/>
          <p:nvPr userDrawn="1"/>
        </p:nvGrpSpPr>
        <p:grpSpPr>
          <a:xfrm>
            <a:off x="9728046" y="4869342"/>
            <a:ext cx="1623711" cy="630920"/>
            <a:chOff x="9588346" y="4824892"/>
            <a:chExt cx="1623711" cy="630920"/>
          </a:xfrm>
        </p:grpSpPr>
        <p:sp>
          <p:nvSpPr>
            <p:cNvPr id="8" name="Freeform: Shape 15">
              <a:extLst>
                <a:ext uri="{FF2B5EF4-FFF2-40B4-BE49-F238E27FC236}">
                  <a16:creationId xmlns:a16="http://schemas.microsoft.com/office/drawing/2014/main" id="{C0B1F33F-4201-2B4E-E8EC-1D07263083EB}"/>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2ED5B178-0506-30BE-93BB-73C02006B988}"/>
                </a:ext>
              </a:extLst>
            </p:cNvPr>
            <p:cNvGrpSpPr/>
            <p:nvPr/>
          </p:nvGrpSpPr>
          <p:grpSpPr>
            <a:xfrm rot="2700000" flipH="1">
              <a:off x="10112436" y="4359902"/>
              <a:ext cx="571820" cy="1620000"/>
              <a:chOff x="8482785" y="4330454"/>
              <a:chExt cx="571820" cy="1620000"/>
            </a:xfrm>
          </p:grpSpPr>
          <p:sp>
            <p:nvSpPr>
              <p:cNvPr id="10" name="Freeform: Shape 17">
                <a:extLst>
                  <a:ext uri="{FF2B5EF4-FFF2-40B4-BE49-F238E27FC236}">
                    <a16:creationId xmlns:a16="http://schemas.microsoft.com/office/drawing/2014/main" id="{B3F854F0-E9B7-2C32-CA3C-FA9719440768}"/>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Connector 10">
                <a:extLst>
                  <a:ext uri="{FF2B5EF4-FFF2-40B4-BE49-F238E27FC236}">
                    <a16:creationId xmlns:a16="http://schemas.microsoft.com/office/drawing/2014/main" id="{E8224CDA-DD93-0DF6-7DD9-8328D1606037}"/>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 name="Straight Connector 11">
            <a:extLst>
              <a:ext uri="{FF2B5EF4-FFF2-40B4-BE49-F238E27FC236}">
                <a16:creationId xmlns:a16="http://schemas.microsoft.com/office/drawing/2014/main" id="{A3FA5F65-B2C5-BB65-83E3-F195EEE49001}"/>
              </a:ext>
              <a:ext uri="{C183D7F6-B498-43B3-948B-1728B52AA6E4}">
                <adec:decorative xmlns:adec="http://schemas.microsoft.com/office/drawing/2017/decorative" val="1"/>
              </a:ext>
            </a:extLst>
          </p:cNvPr>
          <p:cNvCxnSpPr>
            <a:cxnSpLocks/>
          </p:cNvCxnSpPr>
          <p:nvPr userDrawn="1"/>
        </p:nvCxnSpPr>
        <p:spPr>
          <a:xfrm>
            <a:off x="5826000" y="409908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603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0C1D561-971B-43DB-A5A7-63A887A0CA6B}"/>
              </a:ext>
            </a:extLst>
          </p:cNvPr>
          <p:cNvSpPr>
            <a:spLocks noGrp="1"/>
          </p:cNvSpPr>
          <p:nvPr>
            <p:ph type="title" hasCustomPrompt="1"/>
          </p:nvPr>
        </p:nvSpPr>
        <p:spPr>
          <a:xfrm>
            <a:off x="565150" y="548640"/>
            <a:ext cx="5486400" cy="1371600"/>
          </a:xfrm>
        </p:spPr>
        <p:txBody>
          <a:bodyPr anchor="b" anchorCtr="0">
            <a:noAutofit/>
          </a:bodyPr>
          <a:lstStyle>
            <a:lvl1pPr algn="ctr">
              <a:defRPr/>
            </a:lvl1pPr>
          </a:lstStyle>
          <a:p>
            <a:pPr algn="ctr"/>
            <a:r>
              <a:rPr lang="en-US" dirty="0"/>
              <a:t>Click to add title</a:t>
            </a:r>
          </a:p>
        </p:txBody>
      </p:sp>
      <p:cxnSp>
        <p:nvCxnSpPr>
          <p:cNvPr id="9" name="Straight Connector 8">
            <a:extLst>
              <a:ext uri="{FF2B5EF4-FFF2-40B4-BE49-F238E27FC236}">
                <a16:creationId xmlns:a16="http://schemas.microsoft.com/office/drawing/2014/main" id="{8CACFD68-412E-48B4-B9EB-FEDC20A81354}"/>
              </a:ext>
              <a:ext uri="{C183D7F6-B498-43B3-948B-1728B52AA6E4}">
                <adec:decorative xmlns:adec="http://schemas.microsoft.com/office/drawing/2017/decorative" val="1"/>
              </a:ext>
            </a:extLst>
          </p:cNvPr>
          <p:cNvCxnSpPr>
            <a:cxnSpLocks/>
          </p:cNvCxnSpPr>
          <p:nvPr userDrawn="1"/>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F0731E0-58E0-4382-ADA7-A9C6DE2E7E36}"/>
              </a:ext>
            </a:extLst>
          </p:cNvPr>
          <p:cNvSpPr>
            <a:spLocks noGrp="1"/>
          </p:cNvSpPr>
          <p:nvPr>
            <p:ph idx="1" hasCustomPrompt="1"/>
          </p:nvPr>
        </p:nvSpPr>
        <p:spPr>
          <a:xfrm>
            <a:off x="565149" y="2759076"/>
            <a:ext cx="5486399" cy="3009899"/>
          </a:xfrm>
        </p:spPr>
        <p:txBody>
          <a:bodyPr>
            <a:noAutofit/>
          </a:bodyPr>
          <a:lstStyle>
            <a:lvl1pPr>
              <a:lnSpc>
                <a:spcPct val="100000"/>
              </a:lnSpc>
              <a:spcBef>
                <a:spcPts val="1000"/>
              </a:spcBef>
              <a:defRPr sz="1800"/>
            </a:lvl1pPr>
            <a:lvl2pPr>
              <a:lnSpc>
                <a:spcPct val="100000"/>
              </a:lnSpc>
              <a:spcBef>
                <a:spcPts val="1000"/>
              </a:spcBef>
              <a:defRPr sz="1800"/>
            </a:lvl2pPr>
            <a:lvl3pPr>
              <a:lnSpc>
                <a:spcPct val="100000"/>
              </a:lnSpc>
              <a:spcBef>
                <a:spcPts val="1000"/>
              </a:spcBef>
              <a:defRPr sz="1600"/>
            </a:lvl3pPr>
            <a:lvl4pPr>
              <a:lnSpc>
                <a:spcPct val="100000"/>
              </a:lnSpc>
              <a:spcBef>
                <a:spcPts val="1000"/>
              </a:spcBef>
              <a:defRPr sz="1800"/>
            </a:lvl4pPr>
            <a:lvl5pPr>
              <a:lnSpc>
                <a:spcPct val="100000"/>
              </a:lnSpc>
              <a:spcBef>
                <a:spcPts val="1000"/>
              </a:spcBef>
              <a:defRPr sz="1800"/>
            </a:lvl5pPr>
            <a:lvl6pPr>
              <a:lnSpc>
                <a:spcPct val="100000"/>
              </a:lnSpc>
              <a:spcBef>
                <a:spcPts val="1000"/>
              </a:spcBef>
              <a:buClr>
                <a:schemeClr val="accent5"/>
              </a:buClr>
              <a:defRPr sz="1600"/>
            </a:lvl6pPr>
            <a:lvl7pPr>
              <a:buClr>
                <a:schemeClr val="accent5"/>
              </a:buClr>
              <a:defRPr/>
            </a:lvl7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5"/>
            <a:endParaRPr lang="en-US" dirty="0"/>
          </a:p>
          <a:p>
            <a:pPr lvl="2"/>
            <a:endParaRPr lang="en-US" dirty="0"/>
          </a:p>
        </p:txBody>
      </p:sp>
      <p:sp>
        <p:nvSpPr>
          <p:cNvPr id="11" name="Date Placeholder 3">
            <a:extLst>
              <a:ext uri="{FF2B5EF4-FFF2-40B4-BE49-F238E27FC236}">
                <a16:creationId xmlns:a16="http://schemas.microsoft.com/office/drawing/2014/main" id="{23D67752-1F0B-4C84-BBA7-A57E2793D918}"/>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endParaRPr lang="en-US" dirty="0">
              <a:solidFill>
                <a:prstClr val="white">
                  <a:alpha val="70000"/>
                </a:prstClr>
              </a:solidFill>
            </a:endParaRPr>
          </a:p>
        </p:txBody>
      </p:sp>
      <p:sp>
        <p:nvSpPr>
          <p:cNvPr id="12" name="Rectangle 11">
            <a:extLst>
              <a:ext uri="{FF2B5EF4-FFF2-40B4-BE49-F238E27FC236}">
                <a16:creationId xmlns:a16="http://schemas.microsoft.com/office/drawing/2014/main" id="{FA4033A0-8E66-4ABA-9E27-744642AA948F}"/>
              </a:ext>
              <a:ext uri="{C183D7F6-B498-43B3-948B-1728B52AA6E4}">
                <adec:decorative xmlns:adec="http://schemas.microsoft.com/office/drawing/2017/decorative" val="1"/>
              </a:ext>
            </a:extLst>
          </p:cNvPr>
          <p:cNvSpPr/>
          <p:nvPr userDrawn="1"/>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alpha val="20000"/>
                </a:prstClr>
              </a:solidFill>
              <a:effectLst/>
              <a:uLnTx/>
              <a:uFillTx/>
              <a:latin typeface="Avenir Next LT Pro Light"/>
              <a:ea typeface="+mn-ea"/>
              <a:cs typeface="+mn-cs"/>
            </a:endParaRPr>
          </a:p>
        </p:txBody>
      </p:sp>
      <p:sp>
        <p:nvSpPr>
          <p:cNvPr id="15" name="Footer Placeholder 4">
            <a:extLst>
              <a:ext uri="{FF2B5EF4-FFF2-40B4-BE49-F238E27FC236}">
                <a16:creationId xmlns:a16="http://schemas.microsoft.com/office/drawing/2014/main" id="{E8E05746-2784-43CF-84F7-0175BD650240}"/>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sp>
        <p:nvSpPr>
          <p:cNvPr id="16" name="Slide Number Placeholder 5">
            <a:extLst>
              <a:ext uri="{FF2B5EF4-FFF2-40B4-BE49-F238E27FC236}">
                <a16:creationId xmlns:a16="http://schemas.microsoft.com/office/drawing/2014/main" id="{BB851CC3-3ED8-49E8-B8AC-6D79B036F30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dirty="0">
              <a:ln>
                <a:noFill/>
              </a:ln>
              <a:solidFill>
                <a:prstClr val="white">
                  <a:alpha val="70000"/>
                </a:prstClr>
              </a:solidFill>
              <a:effectLst/>
              <a:uLnTx/>
              <a:uFillTx/>
              <a:latin typeface="Avenir Next LT Pro Light"/>
              <a:ea typeface="+mn-ea"/>
              <a:cs typeface="+mn-cs"/>
            </a:endParaRPr>
          </a:p>
        </p:txBody>
      </p:sp>
      <p:grpSp>
        <p:nvGrpSpPr>
          <p:cNvPr id="2" name="Group 1">
            <a:extLst>
              <a:ext uri="{FF2B5EF4-FFF2-40B4-BE49-F238E27FC236}">
                <a16:creationId xmlns:a16="http://schemas.microsoft.com/office/drawing/2014/main" id="{F6F0BC49-315A-CF7A-E741-A8688AF53E66}"/>
              </a:ext>
            </a:extLst>
          </p:cNvPr>
          <p:cNvGrpSpPr/>
          <p:nvPr userDrawn="1"/>
        </p:nvGrpSpPr>
        <p:grpSpPr>
          <a:xfrm>
            <a:off x="9728046" y="831278"/>
            <a:ext cx="1623711" cy="630920"/>
            <a:chOff x="9588346" y="4824892"/>
            <a:chExt cx="1623711" cy="630920"/>
          </a:xfrm>
        </p:grpSpPr>
        <p:sp>
          <p:nvSpPr>
            <p:cNvPr id="3" name="Freeform: Shape 15">
              <a:extLst>
                <a:ext uri="{FF2B5EF4-FFF2-40B4-BE49-F238E27FC236}">
                  <a16:creationId xmlns:a16="http://schemas.microsoft.com/office/drawing/2014/main" id="{3FCB73E1-B061-C75F-AB29-C27CA95E57A9}"/>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94A16F89-984C-DEA8-C894-E819A7646610}"/>
                </a:ext>
              </a:extLst>
            </p:cNvPr>
            <p:cNvGrpSpPr/>
            <p:nvPr/>
          </p:nvGrpSpPr>
          <p:grpSpPr>
            <a:xfrm rot="2700000" flipH="1">
              <a:off x="10112436" y="4359902"/>
              <a:ext cx="571820" cy="1620000"/>
              <a:chOff x="8482785" y="4330454"/>
              <a:chExt cx="571820" cy="1620000"/>
            </a:xfrm>
          </p:grpSpPr>
          <p:sp>
            <p:nvSpPr>
              <p:cNvPr id="5" name="Freeform: Shape 17">
                <a:extLst>
                  <a:ext uri="{FF2B5EF4-FFF2-40B4-BE49-F238E27FC236}">
                    <a16:creationId xmlns:a16="http://schemas.microsoft.com/office/drawing/2014/main" id="{0971E16B-8BBF-40B5-5862-FAAADBF530A0}"/>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C1D464A1-0F6B-3CEE-8719-573F89E87B36}"/>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96067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D0C49A9B-EBDE-4047-884B-0860623D6391}"/>
              </a:ext>
            </a:extLst>
          </p:cNvPr>
          <p:cNvSpPr>
            <a:spLocks noGrp="1"/>
          </p:cNvSpPr>
          <p:nvPr>
            <p:ph type="ctrTitle" hasCustomPrompt="1"/>
          </p:nvPr>
        </p:nvSpPr>
        <p:spPr>
          <a:xfrm>
            <a:off x="1085851" y="2165174"/>
            <a:ext cx="6118224" cy="1554480"/>
          </a:xfrm>
        </p:spPr>
        <p:txBody>
          <a:bodyPr anchor="b">
            <a:noAutofit/>
          </a:bodyPr>
          <a:lstStyle>
            <a:lvl1pPr algn="ctr">
              <a:defRPr/>
            </a:lvl1pPr>
          </a:lstStyle>
          <a:p>
            <a:r>
              <a:rPr lang="en-US" dirty="0"/>
              <a:t>Click to add title</a:t>
            </a:r>
          </a:p>
        </p:txBody>
      </p:sp>
      <p:sp>
        <p:nvSpPr>
          <p:cNvPr id="35" name="Picture Placeholder 31">
            <a:extLst>
              <a:ext uri="{FF2B5EF4-FFF2-40B4-BE49-F238E27FC236}">
                <a16:creationId xmlns:a16="http://schemas.microsoft.com/office/drawing/2014/main" id="{99CD77F7-3095-4517-B300-DE93875DE53E}"/>
              </a:ext>
            </a:extLst>
          </p:cNvPr>
          <p:cNvSpPr>
            <a:spLocks noGrp="1"/>
          </p:cNvSpPr>
          <p:nvPr>
            <p:ph type="pic" sz="quarter" idx="13" hasCustomPrompt="1"/>
          </p:nvPr>
        </p:nvSpPr>
        <p:spPr>
          <a:xfrm>
            <a:off x="8329613" y="0"/>
            <a:ext cx="3862387" cy="2286000"/>
          </a:xfrm>
        </p:spPr>
        <p:txBody>
          <a:bodyPr>
            <a:normAutofit/>
          </a:bodyPr>
          <a:lstStyle>
            <a:lvl1pPr marL="0" indent="0" algn="ctr">
              <a:buNone/>
              <a:defRPr sz="1800"/>
            </a:lvl1pPr>
          </a:lstStyle>
          <a:p>
            <a:r>
              <a:rPr lang="en-US" dirty="0"/>
              <a:t>Click icon to add photo</a:t>
            </a:r>
          </a:p>
        </p:txBody>
      </p:sp>
      <p:sp>
        <p:nvSpPr>
          <p:cNvPr id="36" name="Picture Placeholder 31">
            <a:extLst>
              <a:ext uri="{FF2B5EF4-FFF2-40B4-BE49-F238E27FC236}">
                <a16:creationId xmlns:a16="http://schemas.microsoft.com/office/drawing/2014/main" id="{F31ECFCC-4520-48AB-A8A1-AF9FC0C055B8}"/>
              </a:ext>
            </a:extLst>
          </p:cNvPr>
          <p:cNvSpPr>
            <a:spLocks noGrp="1"/>
          </p:cNvSpPr>
          <p:nvPr>
            <p:ph type="pic" sz="quarter" idx="14" hasCustomPrompt="1"/>
          </p:nvPr>
        </p:nvSpPr>
        <p:spPr>
          <a:xfrm>
            <a:off x="8329200" y="2286000"/>
            <a:ext cx="3862387" cy="2286000"/>
          </a:xfrm>
        </p:spPr>
        <p:txBody>
          <a:bodyPr>
            <a:normAutofit/>
          </a:bodyPr>
          <a:lstStyle>
            <a:lvl1pPr marL="0" indent="0" algn="ctr">
              <a:buNone/>
              <a:defRPr sz="1800"/>
            </a:lvl1pPr>
          </a:lstStyle>
          <a:p>
            <a:r>
              <a:rPr lang="en-US" dirty="0"/>
              <a:t>Click icon to add photo</a:t>
            </a:r>
          </a:p>
        </p:txBody>
      </p:sp>
      <p:sp>
        <p:nvSpPr>
          <p:cNvPr id="37" name="Picture Placeholder 31">
            <a:extLst>
              <a:ext uri="{FF2B5EF4-FFF2-40B4-BE49-F238E27FC236}">
                <a16:creationId xmlns:a16="http://schemas.microsoft.com/office/drawing/2014/main" id="{0FDBD13C-46E7-4BB9-957D-DE2A5925521A}"/>
              </a:ext>
            </a:extLst>
          </p:cNvPr>
          <p:cNvSpPr>
            <a:spLocks noGrp="1"/>
          </p:cNvSpPr>
          <p:nvPr>
            <p:ph type="pic" sz="quarter" idx="15" hasCustomPrompt="1"/>
          </p:nvPr>
        </p:nvSpPr>
        <p:spPr>
          <a:xfrm>
            <a:off x="8329200" y="4572000"/>
            <a:ext cx="3862387" cy="2286000"/>
          </a:xfrm>
        </p:spPr>
        <p:txBody>
          <a:bodyPr>
            <a:normAutofit/>
          </a:bodyPr>
          <a:lstStyle>
            <a:lvl1pPr marL="0" indent="0" algn="ctr">
              <a:buNone/>
              <a:defRPr sz="1800"/>
            </a:lvl1pPr>
          </a:lstStyle>
          <a:p>
            <a:r>
              <a:rPr lang="en-US" dirty="0"/>
              <a:t>Click icon to add photo</a:t>
            </a:r>
          </a:p>
        </p:txBody>
      </p:sp>
      <p:grpSp>
        <p:nvGrpSpPr>
          <p:cNvPr id="12" name="Group 11">
            <a:extLst>
              <a:ext uri="{FF2B5EF4-FFF2-40B4-BE49-F238E27FC236}">
                <a16:creationId xmlns:a16="http://schemas.microsoft.com/office/drawing/2014/main" id="{85B40728-32E0-44CE-8C68-1E68245C2999}"/>
              </a:ext>
              <a:ext uri="{C183D7F6-B498-43B3-948B-1728B52AA6E4}">
                <adec:decorative xmlns:adec="http://schemas.microsoft.com/office/drawing/2017/decorative" val="1"/>
              </a:ext>
            </a:extLst>
          </p:cNvPr>
          <p:cNvGrpSpPr/>
          <p:nvPr userDrawn="1"/>
        </p:nvGrpSpPr>
        <p:grpSpPr>
          <a:xfrm>
            <a:off x="3400874" y="4194521"/>
            <a:ext cx="1481845" cy="787628"/>
            <a:chOff x="4987925" y="2840038"/>
            <a:chExt cx="2216150" cy="1177924"/>
          </a:xfrm>
        </p:grpSpPr>
        <p:sp>
          <p:nvSpPr>
            <p:cNvPr id="13" name="Rectangle 12">
              <a:extLst>
                <a:ext uri="{FF2B5EF4-FFF2-40B4-BE49-F238E27FC236}">
                  <a16:creationId xmlns:a16="http://schemas.microsoft.com/office/drawing/2014/main" id="{40A6D99A-68F3-4E08-BB89-083CE0299CE2}"/>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4" name="Rectangle 13">
              <a:extLst>
                <a:ext uri="{FF2B5EF4-FFF2-40B4-BE49-F238E27FC236}">
                  <a16:creationId xmlns:a16="http://schemas.microsoft.com/office/drawing/2014/main" id="{8B4F5556-21F4-4E26-9504-49ADE7D84749}"/>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5" name="Rectangle 14">
              <a:extLst>
                <a:ext uri="{FF2B5EF4-FFF2-40B4-BE49-F238E27FC236}">
                  <a16:creationId xmlns:a16="http://schemas.microsoft.com/office/drawing/2014/main" id="{E0E1118C-DFA4-410C-961C-BE0488441C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16" name="Group 15">
              <a:extLst>
                <a:ext uri="{FF2B5EF4-FFF2-40B4-BE49-F238E27FC236}">
                  <a16:creationId xmlns:a16="http://schemas.microsoft.com/office/drawing/2014/main" id="{B5A8ECE6-B3E3-4761-A6AD-711AF71EEA0D}"/>
                </a:ext>
              </a:extLst>
            </p:cNvPr>
            <p:cNvGrpSpPr/>
            <p:nvPr/>
          </p:nvGrpSpPr>
          <p:grpSpPr>
            <a:xfrm>
              <a:off x="5614944" y="3117662"/>
              <a:ext cx="1009280" cy="464739"/>
              <a:chOff x="4432859" y="3200647"/>
              <a:chExt cx="1009280" cy="464739"/>
            </a:xfrm>
          </p:grpSpPr>
          <p:sp>
            <p:nvSpPr>
              <p:cNvPr id="24" name="Freeform: Shape 23">
                <a:extLst>
                  <a:ext uri="{FF2B5EF4-FFF2-40B4-BE49-F238E27FC236}">
                    <a16:creationId xmlns:a16="http://schemas.microsoft.com/office/drawing/2014/main" id="{5B1F0E3F-4B5E-4F5B-93A6-CE1017521BF1}"/>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B20599F0-ACFC-4223-A598-8FFAF21406AB}"/>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17" name="Group 16">
              <a:extLst>
                <a:ext uri="{FF2B5EF4-FFF2-40B4-BE49-F238E27FC236}">
                  <a16:creationId xmlns:a16="http://schemas.microsoft.com/office/drawing/2014/main" id="{C6703144-DA66-4EFB-B790-4E044756FF37}"/>
                </a:ext>
              </a:extLst>
            </p:cNvPr>
            <p:cNvGrpSpPr/>
            <p:nvPr/>
          </p:nvGrpSpPr>
          <p:grpSpPr>
            <a:xfrm>
              <a:off x="5679979" y="2915338"/>
              <a:ext cx="1080000" cy="1080000"/>
              <a:chOff x="4497894" y="2998323"/>
              <a:chExt cx="1080000" cy="1080000"/>
            </a:xfrm>
          </p:grpSpPr>
          <p:grpSp>
            <p:nvGrpSpPr>
              <p:cNvPr id="18" name="Group 17">
                <a:extLst>
                  <a:ext uri="{FF2B5EF4-FFF2-40B4-BE49-F238E27FC236}">
                    <a16:creationId xmlns:a16="http://schemas.microsoft.com/office/drawing/2014/main" id="{63371BE5-97EB-4365-8EDA-4C634155E79F}"/>
                  </a:ext>
                </a:extLst>
              </p:cNvPr>
              <p:cNvGrpSpPr/>
              <p:nvPr/>
            </p:nvGrpSpPr>
            <p:grpSpPr>
              <a:xfrm rot="13500000">
                <a:off x="4805524" y="2998323"/>
                <a:ext cx="464739" cy="1080000"/>
                <a:chOff x="4511184" y="2470620"/>
                <a:chExt cx="464739" cy="1080000"/>
              </a:xfrm>
            </p:grpSpPr>
            <p:sp>
              <p:nvSpPr>
                <p:cNvPr id="22" name="Freeform: Shape 21">
                  <a:extLst>
                    <a:ext uri="{FF2B5EF4-FFF2-40B4-BE49-F238E27FC236}">
                      <a16:creationId xmlns:a16="http://schemas.microsoft.com/office/drawing/2014/main" id="{533C4D53-A668-4609-B338-E2D33C24A811}"/>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23" name="Straight Connector 22">
                  <a:extLst>
                    <a:ext uri="{FF2B5EF4-FFF2-40B4-BE49-F238E27FC236}">
                      <a16:creationId xmlns:a16="http://schemas.microsoft.com/office/drawing/2014/main" id="{A487C5A9-C4B3-4A68-8DFB-43F4CDB4073A}"/>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2E4A2F3-57A7-4529-A621-A36F1E777A4E}"/>
                  </a:ext>
                </a:extLst>
              </p:cNvPr>
              <p:cNvGrpSpPr/>
              <p:nvPr/>
            </p:nvGrpSpPr>
            <p:grpSpPr>
              <a:xfrm rot="8100000" flipH="1">
                <a:off x="4542572" y="2998323"/>
                <a:ext cx="464739" cy="1080000"/>
                <a:chOff x="4511184" y="2470620"/>
                <a:chExt cx="464739" cy="1080000"/>
              </a:xfrm>
            </p:grpSpPr>
            <p:sp>
              <p:nvSpPr>
                <p:cNvPr id="20" name="Freeform: Shape 19">
                  <a:extLst>
                    <a:ext uri="{FF2B5EF4-FFF2-40B4-BE49-F238E27FC236}">
                      <a16:creationId xmlns:a16="http://schemas.microsoft.com/office/drawing/2014/main" id="{1482263E-6A78-46B7-8AB8-845C9C9103B4}"/>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21" name="Straight Connector 20">
                  <a:extLst>
                    <a:ext uri="{FF2B5EF4-FFF2-40B4-BE49-F238E27FC236}">
                      <a16:creationId xmlns:a16="http://schemas.microsoft.com/office/drawing/2014/main" id="{3C7B34F9-7954-4950-ABEA-DDBFF4A4CC9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765404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1">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EF848A-75B5-49A0-A26E-E3931F22D975}"/>
              </a:ext>
            </a:extLst>
          </p:cNvPr>
          <p:cNvSpPr>
            <a:spLocks noGrp="1"/>
          </p:cNvSpPr>
          <p:nvPr>
            <p:ph type="ctrTitle" hasCustomPrompt="1"/>
          </p:nvPr>
        </p:nvSpPr>
        <p:spPr>
          <a:xfrm>
            <a:off x="3870326" y="539751"/>
            <a:ext cx="4451349" cy="2082226"/>
          </a:xfrm>
        </p:spPr>
        <p:txBody>
          <a:bodyPr anchor="b"/>
          <a:lstStyle>
            <a:lvl1pPr algn="ctr">
              <a:defRPr/>
            </a:lvl1pPr>
          </a:lstStyle>
          <a:p>
            <a:r>
              <a:rPr lang="en-US" dirty="0"/>
              <a:t>Click to add title</a:t>
            </a:r>
          </a:p>
        </p:txBody>
      </p:sp>
      <p:sp>
        <p:nvSpPr>
          <p:cNvPr id="8" name="Subtitle 7">
            <a:extLst>
              <a:ext uri="{FF2B5EF4-FFF2-40B4-BE49-F238E27FC236}">
                <a16:creationId xmlns:a16="http://schemas.microsoft.com/office/drawing/2014/main" id="{0D20A319-635D-423F-BBAC-55CDC1785605}"/>
              </a:ext>
            </a:extLst>
          </p:cNvPr>
          <p:cNvSpPr>
            <a:spLocks noGrp="1"/>
          </p:cNvSpPr>
          <p:nvPr>
            <p:ph type="subTitle" idx="1" hasCustomPrompt="1"/>
          </p:nvPr>
        </p:nvSpPr>
        <p:spPr>
          <a:xfrm>
            <a:off x="3870326" y="4248000"/>
            <a:ext cx="4451349" cy="2082226"/>
          </a:xfrm>
        </p:spPr>
        <p:txBody>
          <a:bodyPr>
            <a:normAutofit/>
          </a:bodyPr>
          <a:lstStyle>
            <a:lvl1pPr marL="0" indent="0" algn="ctr">
              <a:buNone/>
              <a:defRPr sz="1800" i="1"/>
            </a:lvl1pPr>
          </a:lstStyle>
          <a:p>
            <a:r>
              <a:rPr lang="en-US" dirty="0"/>
              <a:t>Click to add subtitle</a:t>
            </a:r>
          </a:p>
        </p:txBody>
      </p:sp>
      <p:grpSp>
        <p:nvGrpSpPr>
          <p:cNvPr id="24" name="Group 23">
            <a:extLst>
              <a:ext uri="{FF2B5EF4-FFF2-40B4-BE49-F238E27FC236}">
                <a16:creationId xmlns:a16="http://schemas.microsoft.com/office/drawing/2014/main" id="{31AFB269-EE5A-41D3-BCD6-D9F59CE699B7}"/>
              </a:ext>
              <a:ext uri="{C183D7F6-B498-43B3-948B-1728B52AA6E4}">
                <adec:decorative xmlns:adec="http://schemas.microsoft.com/office/drawing/2017/decorative" val="1"/>
              </a:ext>
            </a:extLst>
          </p:cNvPr>
          <p:cNvGrpSpPr/>
          <p:nvPr userDrawn="1"/>
        </p:nvGrpSpPr>
        <p:grpSpPr>
          <a:xfrm>
            <a:off x="5354952" y="3043393"/>
            <a:ext cx="1481845" cy="787628"/>
            <a:chOff x="4987925" y="2840038"/>
            <a:chExt cx="2216150" cy="1177924"/>
          </a:xfrm>
        </p:grpSpPr>
        <p:sp>
          <p:nvSpPr>
            <p:cNvPr id="28" name="Rectangle 27">
              <a:extLst>
                <a:ext uri="{FF2B5EF4-FFF2-40B4-BE49-F238E27FC236}">
                  <a16:creationId xmlns:a16="http://schemas.microsoft.com/office/drawing/2014/main" id="{45469245-EBD6-4BF4-B555-140F59F51604}"/>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9" name="Rectangle 28">
              <a:extLst>
                <a:ext uri="{FF2B5EF4-FFF2-40B4-BE49-F238E27FC236}">
                  <a16:creationId xmlns:a16="http://schemas.microsoft.com/office/drawing/2014/main" id="{469BCC58-7D38-43ED-B78C-2D780660AA2B}"/>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0" name="Rectangle 29">
              <a:extLst>
                <a:ext uri="{FF2B5EF4-FFF2-40B4-BE49-F238E27FC236}">
                  <a16:creationId xmlns:a16="http://schemas.microsoft.com/office/drawing/2014/main" id="{0A8F2EBB-150B-4044-A215-E7B7EAD742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33" name="Group 32">
              <a:extLst>
                <a:ext uri="{FF2B5EF4-FFF2-40B4-BE49-F238E27FC236}">
                  <a16:creationId xmlns:a16="http://schemas.microsoft.com/office/drawing/2014/main" id="{E3CC0AD8-7413-4C81-9A62-702945CC3BE8}"/>
                </a:ext>
              </a:extLst>
            </p:cNvPr>
            <p:cNvGrpSpPr/>
            <p:nvPr/>
          </p:nvGrpSpPr>
          <p:grpSpPr>
            <a:xfrm>
              <a:off x="5614944" y="3117662"/>
              <a:ext cx="1009280" cy="464739"/>
              <a:chOff x="4432859" y="3200647"/>
              <a:chExt cx="1009280" cy="464739"/>
            </a:xfrm>
          </p:grpSpPr>
          <p:sp>
            <p:nvSpPr>
              <p:cNvPr id="41" name="Freeform: Shape 40">
                <a:extLst>
                  <a:ext uri="{FF2B5EF4-FFF2-40B4-BE49-F238E27FC236}">
                    <a16:creationId xmlns:a16="http://schemas.microsoft.com/office/drawing/2014/main" id="{2502799B-0C00-4D54-A631-1E79EAA52AFC}"/>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42" name="Freeform: Shape 41">
                <a:extLst>
                  <a:ext uri="{FF2B5EF4-FFF2-40B4-BE49-F238E27FC236}">
                    <a16:creationId xmlns:a16="http://schemas.microsoft.com/office/drawing/2014/main" id="{64E9F509-6627-4770-8A74-970F83C54B15}"/>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34" name="Group 33">
              <a:extLst>
                <a:ext uri="{FF2B5EF4-FFF2-40B4-BE49-F238E27FC236}">
                  <a16:creationId xmlns:a16="http://schemas.microsoft.com/office/drawing/2014/main" id="{5C187A2A-8F72-40F1-B320-D3B624B54859}"/>
                </a:ext>
              </a:extLst>
            </p:cNvPr>
            <p:cNvGrpSpPr/>
            <p:nvPr/>
          </p:nvGrpSpPr>
          <p:grpSpPr>
            <a:xfrm>
              <a:off x="5679979" y="2915338"/>
              <a:ext cx="1080000" cy="1080000"/>
              <a:chOff x="4497894" y="2998323"/>
              <a:chExt cx="1080000" cy="1080000"/>
            </a:xfrm>
          </p:grpSpPr>
          <p:grpSp>
            <p:nvGrpSpPr>
              <p:cNvPr id="35" name="Group 34">
                <a:extLst>
                  <a:ext uri="{FF2B5EF4-FFF2-40B4-BE49-F238E27FC236}">
                    <a16:creationId xmlns:a16="http://schemas.microsoft.com/office/drawing/2014/main" id="{038DCBEB-9435-4A10-828C-CBFA74A08708}"/>
                  </a:ext>
                </a:extLst>
              </p:cNvPr>
              <p:cNvGrpSpPr/>
              <p:nvPr/>
            </p:nvGrpSpPr>
            <p:grpSpPr>
              <a:xfrm rot="13500000">
                <a:off x="4805524" y="2998323"/>
                <a:ext cx="464739" cy="1080000"/>
                <a:chOff x="4511184" y="2470620"/>
                <a:chExt cx="464739" cy="1080000"/>
              </a:xfrm>
            </p:grpSpPr>
            <p:sp>
              <p:nvSpPr>
                <p:cNvPr id="39" name="Freeform: Shape 38">
                  <a:extLst>
                    <a:ext uri="{FF2B5EF4-FFF2-40B4-BE49-F238E27FC236}">
                      <a16:creationId xmlns:a16="http://schemas.microsoft.com/office/drawing/2014/main" id="{A8CE8E01-DABF-4783-A397-EDB1A91E2950}"/>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40" name="Straight Connector 39">
                  <a:extLst>
                    <a:ext uri="{FF2B5EF4-FFF2-40B4-BE49-F238E27FC236}">
                      <a16:creationId xmlns:a16="http://schemas.microsoft.com/office/drawing/2014/main" id="{6401896A-2EF5-4843-9DC5-ECC0D6F6A7F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FB7C02DC-3E0A-45D2-859A-86EB5A3CF979}"/>
                  </a:ext>
                </a:extLst>
              </p:cNvPr>
              <p:cNvGrpSpPr/>
              <p:nvPr/>
            </p:nvGrpSpPr>
            <p:grpSpPr>
              <a:xfrm rot="8100000" flipH="1">
                <a:off x="4542572" y="2998323"/>
                <a:ext cx="464739" cy="1080000"/>
                <a:chOff x="4511184" y="2470620"/>
                <a:chExt cx="464739" cy="1080000"/>
              </a:xfrm>
            </p:grpSpPr>
            <p:sp>
              <p:nvSpPr>
                <p:cNvPr id="37" name="Freeform: Shape 36">
                  <a:extLst>
                    <a:ext uri="{FF2B5EF4-FFF2-40B4-BE49-F238E27FC236}">
                      <a16:creationId xmlns:a16="http://schemas.microsoft.com/office/drawing/2014/main" id="{C5170D8C-ECD3-41D1-83F4-8C2A4AEC277D}"/>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38" name="Straight Connector 37">
                  <a:extLst>
                    <a:ext uri="{FF2B5EF4-FFF2-40B4-BE49-F238E27FC236}">
                      <a16:creationId xmlns:a16="http://schemas.microsoft.com/office/drawing/2014/main" id="{BADB4C03-0F86-4580-B0C9-48DD4B3B67FF}"/>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660786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17302532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89693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0975301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66296035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06493276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47711629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7963684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r>
              <a:rPr lang="en-US"/>
              <a:t>20XX</a:t>
            </a:r>
            <a:endParaRPr lang="en-US" dirty="0"/>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9618893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4948886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19">
          <p15:clr>
            <a:srgbClr val="5ACBF0"/>
          </p15:clr>
        </p15:guide>
        <p15:guide id="2" pos="1731">
          <p15:clr>
            <a:srgbClr val="5ACBF0"/>
          </p15:clr>
        </p15:guide>
        <p15:guide id="3" pos="3140">
          <p15:clr>
            <a:srgbClr val="5ACBF0"/>
          </p15:clr>
        </p15:guide>
        <p15:guide id="4" pos="3488">
          <p15:clr>
            <a:srgbClr val="5ACBF0"/>
          </p15:clr>
        </p15:guide>
        <p15:guide id="5" pos="2788">
          <p15:clr>
            <a:srgbClr val="5ACBF0"/>
          </p15:clr>
        </p15:guide>
        <p15:guide id="6" pos="2434">
          <p15:clr>
            <a:srgbClr val="5ACBF0"/>
          </p15:clr>
        </p15:guide>
        <p15:guide id="7" pos="2084">
          <p15:clr>
            <a:srgbClr val="5ACBF0"/>
          </p15:clr>
        </p15:guide>
        <p15:guide id="8" pos="341">
          <p15:clr>
            <a:srgbClr val="F26B43"/>
          </p15:clr>
        </p15:guide>
        <p15:guide id="9" pos="1384">
          <p15:clr>
            <a:srgbClr val="5ACBF0"/>
          </p15:clr>
        </p15:guide>
        <p15:guide id="10" pos="1032">
          <p15:clr>
            <a:srgbClr val="5ACBF0"/>
          </p15:clr>
        </p15:guide>
        <p15:guide id="11" pos="680">
          <p15:clr>
            <a:srgbClr val="FDE53C"/>
          </p15:clr>
        </p15:guide>
        <p15:guide id="12" pos="4192">
          <p15:clr>
            <a:srgbClr val="5ACBF0"/>
          </p15:clr>
        </p15:guide>
        <p15:guide id="13" pos="4543">
          <p15:clr>
            <a:srgbClr val="5ACBF0"/>
          </p15:clr>
        </p15:guide>
        <p15:guide id="14" pos="4892">
          <p15:clr>
            <a:srgbClr val="5ACBF0"/>
          </p15:clr>
        </p15:guide>
        <p15:guide id="15" pos="5244">
          <p15:clr>
            <a:srgbClr val="5ACBF0"/>
          </p15:clr>
        </p15:guide>
        <p15:guide id="16" pos="5596">
          <p15:clr>
            <a:srgbClr val="5ACBF0"/>
          </p15:clr>
        </p15:guide>
        <p15:guide id="17" pos="5948">
          <p15:clr>
            <a:srgbClr val="5ACBF0"/>
          </p15:clr>
        </p15:guide>
        <p15:guide id="18" pos="6296">
          <p15:clr>
            <a:srgbClr val="5ACBF0"/>
          </p15:clr>
        </p15:guide>
        <p15:guide id="19" pos="6648">
          <p15:clr>
            <a:srgbClr val="5ACBF0"/>
          </p15:clr>
        </p15:guide>
        <p15:guide id="20" pos="6996">
          <p15:clr>
            <a:srgbClr val="FDE53C"/>
          </p15:clr>
        </p15:guide>
        <p15:guide id="21" orient="horz" pos="335">
          <p15:clr>
            <a:srgbClr val="F26B43"/>
          </p15:clr>
        </p15:guide>
        <p15:guide id="22" orient="horz" pos="680">
          <p15:clr>
            <a:srgbClr val="FDE53C"/>
          </p15:clr>
        </p15:guide>
        <p15:guide id="23" orient="horz" pos="1050">
          <p15:clr>
            <a:srgbClr val="5ACBF0"/>
          </p15:clr>
        </p15:guide>
        <p15:guide id="24" orient="horz" pos="1791">
          <p15:clr>
            <a:srgbClr val="5ACBF0"/>
          </p15:clr>
        </p15:guide>
        <p15:guide id="26" orient="horz" pos="2530">
          <p15:clr>
            <a:srgbClr val="5ACBF0"/>
          </p15:clr>
        </p15:guide>
        <p15:guide id="27" orient="horz" pos="2899">
          <p15:clr>
            <a:srgbClr val="5ACBF0"/>
          </p15:clr>
        </p15:guide>
        <p15:guide id="28" orient="horz" pos="3268">
          <p15:clr>
            <a:srgbClr val="5ACBF0"/>
          </p15:clr>
        </p15:guide>
        <p15:guide id="29" orient="horz" pos="3634">
          <p15:clr>
            <a:srgbClr val="FDE53C"/>
          </p15:clr>
        </p15:guide>
        <p15:guide id="30" orient="horz" pos="3979">
          <p15:clr>
            <a:srgbClr val="F26B43"/>
          </p15:clr>
        </p15:guide>
        <p15:guide id="31" orient="horz" pos="2160">
          <p15:clr>
            <a:srgbClr val="FDE53C"/>
          </p15:clr>
        </p15:guide>
        <p15:guide id="32" pos="7340">
          <p15:clr>
            <a:srgbClr val="F26B43"/>
          </p15:clr>
        </p15:guide>
        <p15:guide id="33" pos="3840">
          <p15:clr>
            <a:srgbClr val="FDE53C"/>
          </p15:clr>
        </p15:guide>
        <p15:guide id="34" orient="horz" pos="637">
          <p15:clr>
            <a:srgbClr val="C35EA4"/>
          </p15:clr>
        </p15:guide>
        <p15:guide id="35" orient="horz" pos="1128">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4/relationships/chartEx" Target="../charts/chartEx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12" name="Freeform: Shape 11">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grpSp>
          <p:nvGrpSpPr>
            <p:cNvPr id="13" name="Group 12">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14" name="Freeform: Shape 13">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cxnSp>
            <p:nvCxnSpPr>
              <p:cNvPr id="15" name="Straight Connector 14">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17" name="Rectangle 16">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D8E381C4-F52E-F586-1465-77001CB91EEC}"/>
              </a:ext>
            </a:extLst>
          </p:cNvPr>
          <p:cNvSpPr>
            <a:spLocks noGrp="1"/>
          </p:cNvSpPr>
          <p:nvPr>
            <p:ph type="ctrTitle"/>
          </p:nvPr>
        </p:nvSpPr>
        <p:spPr>
          <a:xfrm>
            <a:off x="889146" y="1129932"/>
            <a:ext cx="5088040" cy="1532951"/>
          </a:xfrm>
        </p:spPr>
        <p:txBody>
          <a:bodyPr vert="horz" lIns="0" tIns="0" rIns="0" bIns="0" rtlCol="0" anchor="b" anchorCtr="0">
            <a:noAutofit/>
          </a:bodyPr>
          <a:lstStyle/>
          <a:p>
            <a:r>
              <a:rPr lang="en-US" sz="4400" b="1" dirty="0" err="1">
                <a:solidFill>
                  <a:srgbClr val="002060"/>
                </a:solidFill>
                <a:latin typeface="Amasis MT Pro Medium" panose="02040604050005020304" pitchFamily="18" charset="0"/>
                <a:ea typeface="ADLaM Display" panose="02010000000000000000" pitchFamily="2" charset="0"/>
                <a:cs typeface="ADLaM Display" panose="02010000000000000000" pitchFamily="2" charset="0"/>
              </a:rPr>
              <a:t>ChildCARE</a:t>
            </a:r>
            <a:br>
              <a:rPr lang="en-US" sz="4400" b="1" dirty="0">
                <a:solidFill>
                  <a:srgbClr val="002060"/>
                </a:solidFill>
                <a:latin typeface="Amasis MT Pro Medium" panose="02040604050005020304" pitchFamily="18" charset="0"/>
                <a:ea typeface="ADLaM Display" panose="02010000000000000000" pitchFamily="2" charset="0"/>
                <a:cs typeface="ADLaM Display" panose="02010000000000000000" pitchFamily="2" charset="0"/>
              </a:rPr>
            </a:br>
            <a:r>
              <a:rPr lang="en-US" sz="4400" b="1" dirty="0" err="1">
                <a:solidFill>
                  <a:srgbClr val="002060"/>
                </a:solidFill>
                <a:latin typeface="Amasis MT Pro Medium" panose="02040604050005020304" pitchFamily="18" charset="0"/>
                <a:ea typeface="ADLaM Display" panose="02010000000000000000" pitchFamily="2" charset="0"/>
                <a:cs typeface="ADLaM Display" panose="02010000000000000000" pitchFamily="2" charset="0"/>
              </a:rPr>
              <a:t>StuDY</a:t>
            </a:r>
            <a:endParaRPr lang="en-US" sz="4400" b="1" dirty="0">
              <a:solidFill>
                <a:srgbClr val="002060"/>
              </a:solidFill>
              <a:latin typeface="Amasis MT Pro Medium" panose="02040604050005020304" pitchFamily="18" charset="0"/>
              <a:ea typeface="ADLaM Display" panose="02010000000000000000" pitchFamily="2" charset="0"/>
              <a:cs typeface="ADLaM Display" panose="02010000000000000000" pitchFamily="2" charset="0"/>
            </a:endParaRPr>
          </a:p>
        </p:txBody>
      </p:sp>
      <p:grpSp>
        <p:nvGrpSpPr>
          <p:cNvPr id="19" name="Group 18">
            <a:extLst>
              <a:ext uri="{FF2B5EF4-FFF2-40B4-BE49-F238E27FC236}">
                <a16:creationId xmlns:a16="http://schemas.microsoft.com/office/drawing/2014/main" id="{49E013D9-9421-47E7-9080-30F6E544BE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00275" y="2840038"/>
            <a:ext cx="2216150" cy="1177924"/>
            <a:chOff x="4987925" y="2840038"/>
            <a:chExt cx="2216150" cy="1177924"/>
          </a:xfrm>
        </p:grpSpPr>
        <p:sp>
          <p:nvSpPr>
            <p:cNvPr id="20" name="Rectangle 19">
              <a:extLst>
                <a:ext uri="{FF2B5EF4-FFF2-40B4-BE49-F238E27FC236}">
                  <a16:creationId xmlns:a16="http://schemas.microsoft.com/office/drawing/2014/main" id="{9109F7CF-3139-48B9-AF7B-9BD2941A8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1" name="Rectangle 20">
              <a:extLst>
                <a:ext uri="{FF2B5EF4-FFF2-40B4-BE49-F238E27FC236}">
                  <a16:creationId xmlns:a16="http://schemas.microsoft.com/office/drawing/2014/main" id="{15A838F8-C7B5-4988-81A9-B02E6C8F9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2" name="Rectangle 21">
              <a:extLst>
                <a:ext uri="{FF2B5EF4-FFF2-40B4-BE49-F238E27FC236}">
                  <a16:creationId xmlns:a16="http://schemas.microsoft.com/office/drawing/2014/main" id="{85B86A1A-402F-4AE2-B5E6-B8A5FB16C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nvGrpSpPr>
            <p:cNvPr id="23" name="Group 22">
              <a:extLst>
                <a:ext uri="{FF2B5EF4-FFF2-40B4-BE49-F238E27FC236}">
                  <a16:creationId xmlns:a16="http://schemas.microsoft.com/office/drawing/2014/main" id="{44A0542D-9B1C-46B1-82B5-54470B697F1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14944" y="3117662"/>
              <a:ext cx="1009280" cy="464739"/>
              <a:chOff x="4432859" y="3200647"/>
              <a:chExt cx="1009280" cy="464739"/>
            </a:xfrm>
          </p:grpSpPr>
          <p:sp>
            <p:nvSpPr>
              <p:cNvPr id="31" name="Freeform: Shape 30">
                <a:extLst>
                  <a:ext uri="{FF2B5EF4-FFF2-40B4-BE49-F238E27FC236}">
                    <a16:creationId xmlns:a16="http://schemas.microsoft.com/office/drawing/2014/main" id="{F3AFD408-F48C-4C50-8D5E-5DD627179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2" name="Freeform: Shape 31">
                <a:extLst>
                  <a:ext uri="{FF2B5EF4-FFF2-40B4-BE49-F238E27FC236}">
                    <a16:creationId xmlns:a16="http://schemas.microsoft.com/office/drawing/2014/main" id="{9C45F007-BD45-43C0-8579-5601F9CA7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grpSp>
        <p:grpSp>
          <p:nvGrpSpPr>
            <p:cNvPr id="24" name="Group 23">
              <a:extLst>
                <a:ext uri="{FF2B5EF4-FFF2-40B4-BE49-F238E27FC236}">
                  <a16:creationId xmlns:a16="http://schemas.microsoft.com/office/drawing/2014/main" id="{97131E1B-CE62-4AB1-A2D9-02E823C9B32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679979" y="2915338"/>
              <a:ext cx="1080000" cy="1080000"/>
              <a:chOff x="4497894" y="2998323"/>
              <a:chExt cx="1080000" cy="1080000"/>
            </a:xfrm>
          </p:grpSpPr>
          <p:grpSp>
            <p:nvGrpSpPr>
              <p:cNvPr id="25" name="Group 24">
                <a:extLst>
                  <a:ext uri="{FF2B5EF4-FFF2-40B4-BE49-F238E27FC236}">
                    <a16:creationId xmlns:a16="http://schemas.microsoft.com/office/drawing/2014/main" id="{745E8D88-C0BB-4D1C-B240-D441BBA6F7A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3500000">
                <a:off x="4805524" y="2998323"/>
                <a:ext cx="464739" cy="1080000"/>
                <a:chOff x="4511184" y="2470620"/>
                <a:chExt cx="464739" cy="1080000"/>
              </a:xfrm>
            </p:grpSpPr>
            <p:sp>
              <p:nvSpPr>
                <p:cNvPr id="29" name="Freeform: Shape 28">
                  <a:extLst>
                    <a:ext uri="{FF2B5EF4-FFF2-40B4-BE49-F238E27FC236}">
                      <a16:creationId xmlns:a16="http://schemas.microsoft.com/office/drawing/2014/main" id="{AAB960BE-12F5-4ADA-AA9E-0EC542564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30" name="Straight Connector 29">
                  <a:extLst>
                    <a:ext uri="{FF2B5EF4-FFF2-40B4-BE49-F238E27FC236}">
                      <a16:creationId xmlns:a16="http://schemas.microsoft.com/office/drawing/2014/main" id="{7E9BB9F7-7101-4BF3-9191-5893E4C582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D0710A9C-48A5-404F-9EC4-D486FCDFDA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8100000" flipH="1">
                <a:off x="4542572" y="2998323"/>
                <a:ext cx="464739" cy="1080000"/>
                <a:chOff x="4511184" y="2470620"/>
                <a:chExt cx="464739" cy="1080000"/>
              </a:xfrm>
            </p:grpSpPr>
            <p:sp>
              <p:nvSpPr>
                <p:cNvPr id="27" name="Freeform: Shape 26">
                  <a:extLst>
                    <a:ext uri="{FF2B5EF4-FFF2-40B4-BE49-F238E27FC236}">
                      <a16:creationId xmlns:a16="http://schemas.microsoft.com/office/drawing/2014/main" id="{5111EC00-4B3D-478C-AD25-F35644013E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cxnSp>
              <p:nvCxnSpPr>
                <p:cNvPr id="28" name="Straight Connector 27">
                  <a:extLst>
                    <a:ext uri="{FF2B5EF4-FFF2-40B4-BE49-F238E27FC236}">
                      <a16:creationId xmlns:a16="http://schemas.microsoft.com/office/drawing/2014/main" id="{350412DA-ED08-4AFA-AED3-DFB42655D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34" name="Rectangle 33">
            <a:extLst>
              <a:ext uri="{FF2B5EF4-FFF2-40B4-BE49-F238E27FC236}">
                <a16:creationId xmlns:a16="http://schemas.microsoft.com/office/drawing/2014/main" id="{8036B80B-269D-4F02-9EF9-A6A4E917B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alpha val="20000"/>
                </a:prstClr>
              </a:solidFill>
              <a:effectLst/>
              <a:uLnTx/>
              <a:uFillTx/>
              <a:latin typeface="Avenir Next LT Pro Light"/>
              <a:ea typeface="+mn-ea"/>
              <a:cs typeface="+mn-cs"/>
            </a:endParaRPr>
          </a:p>
        </p:txBody>
      </p:sp>
      <p:pic>
        <p:nvPicPr>
          <p:cNvPr id="1026" name="Picture 2" descr="a drawing of a child with a sign that says quot baby quot">
            <a:extLst>
              <a:ext uri="{FF2B5EF4-FFF2-40B4-BE49-F238E27FC236}">
                <a16:creationId xmlns:a16="http://schemas.microsoft.com/office/drawing/2014/main" id="{54DD0C67-6BFD-5078-FAC0-1DB6C669B1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0238" y="418082"/>
            <a:ext cx="4659141" cy="6152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61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3B96E-C481-8C35-7268-CD43E93A7E35}"/>
              </a:ext>
            </a:extLst>
          </p:cNvPr>
          <p:cNvSpPr>
            <a:spLocks noGrp="1"/>
          </p:cNvSpPr>
          <p:nvPr>
            <p:ph type="ctrTitle"/>
          </p:nvPr>
        </p:nvSpPr>
        <p:spPr/>
        <p:txBody>
          <a:bodyPr>
            <a:normAutofit/>
          </a:bodyPr>
          <a:lstStyle/>
          <a:p>
            <a:r>
              <a:rPr lang="en-US" sz="9600" b="1" dirty="0">
                <a:solidFill>
                  <a:srgbClr val="0070C0"/>
                </a:solidFill>
              </a:rPr>
              <a:t>BACK UP</a:t>
            </a:r>
          </a:p>
        </p:txBody>
      </p:sp>
    </p:spTree>
    <p:extLst>
      <p:ext uri="{BB962C8B-B14F-4D97-AF65-F5344CB8AC3E}">
        <p14:creationId xmlns:p14="http://schemas.microsoft.com/office/powerpoint/2010/main" val="2318572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BB91C2-E223-7F5F-DB01-316161212E9A}"/>
              </a:ext>
            </a:extLst>
          </p:cNvPr>
          <p:cNvSpPr txBox="1"/>
          <p:nvPr/>
        </p:nvSpPr>
        <p:spPr>
          <a:xfrm>
            <a:off x="325411" y="299023"/>
            <a:ext cx="567655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ADLaM Display" panose="02010000000000000000" pitchFamily="2" charset="0"/>
                <a:ea typeface="ADLaM Display" panose="02010000000000000000" pitchFamily="2" charset="0"/>
                <a:cs typeface="ADLaM Display" panose="02010000000000000000" pitchFamily="2" charset="0"/>
              </a:rPr>
              <a:t>Medium selection and design decision</a:t>
            </a:r>
          </a:p>
        </p:txBody>
      </p:sp>
      <p:sp>
        <p:nvSpPr>
          <p:cNvPr id="9" name="TextBox 8">
            <a:extLst>
              <a:ext uri="{FF2B5EF4-FFF2-40B4-BE49-F238E27FC236}">
                <a16:creationId xmlns:a16="http://schemas.microsoft.com/office/drawing/2014/main" id="{66F7828A-6D76-2061-EE74-5F19C365AA6C}"/>
              </a:ext>
            </a:extLst>
          </p:cNvPr>
          <p:cNvSpPr txBox="1"/>
          <p:nvPr/>
        </p:nvSpPr>
        <p:spPr>
          <a:xfrm>
            <a:off x="836577" y="856357"/>
            <a:ext cx="10330775" cy="55092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Design decision: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sng"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PowerPoint</a:t>
            </a:r>
            <a:r>
              <a:rPr kumimoji="0" lang="en-US" sz="16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I focused on text size change to get attention on the one sentence summary, To make it very visible. I also place them at top of each slide and keep some space between chart and text. Color wise, I used an eye-friendly earth colored background and picked the blue color to get text stand out.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My intention is to give a story how cost at central Austin area is abnormal to Texas area, even more expensive than national average. My approach is to start with national level, get down to Texas level, finally zoom into central Austin area. To achieve this. I keep the national level map and chart less colorful. When it come to central Austin side, I try to make it more colorful and use more contrasting color.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I use circles and pointer a lot to get viewer attention to the locations I would like highlight. </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sng"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Dashboard</a:t>
            </a:r>
            <a:r>
              <a:rPr kumimoji="0" lang="en-US" sz="16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 </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I try to highlight the numbers and make chart the focus area. So, I made the numbers more visible and use circle to point out the key moment in time. I did use the help from color difference (red on all key info) to achieve highlight.</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sng"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Poster</a:t>
            </a:r>
            <a:r>
              <a:rPr kumimoji="0" lang="en-US" sz="16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I assume my viewer only have few second to see it. So, I picked a mom/baby picture to highlight this is child relate, hopefully it will get more attention. I also used color different to bring out the action: </a:t>
            </a:r>
            <a:r>
              <a:rPr kumimoji="0" lang="en-US" sz="1600" b="0" i="1"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vote for this</a:t>
            </a:r>
            <a:r>
              <a:rPr kumimoji="0" lang="en-US" sz="16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234625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B66926-AA63-0EE9-36A8-B95741D82178}"/>
              </a:ext>
            </a:extLst>
          </p:cNvPr>
          <p:cNvPicPr>
            <a:picLocks noChangeAspect="1"/>
          </p:cNvPicPr>
          <p:nvPr/>
        </p:nvPicPr>
        <p:blipFill>
          <a:blip r:embed="rId2"/>
          <a:stretch>
            <a:fillRect/>
          </a:stretch>
        </p:blipFill>
        <p:spPr>
          <a:xfrm>
            <a:off x="636608" y="1665154"/>
            <a:ext cx="10475088" cy="4824918"/>
          </a:xfrm>
          <a:prstGeom prst="rect">
            <a:avLst/>
          </a:prstGeom>
        </p:spPr>
      </p:pic>
      <p:sp>
        <p:nvSpPr>
          <p:cNvPr id="2" name="Title 1">
            <a:extLst>
              <a:ext uri="{FF2B5EF4-FFF2-40B4-BE49-F238E27FC236}">
                <a16:creationId xmlns:a16="http://schemas.microsoft.com/office/drawing/2014/main" id="{6E00E9D8-E4FA-0F08-050D-1D70EBF3CC58}"/>
              </a:ext>
            </a:extLst>
          </p:cNvPr>
          <p:cNvSpPr>
            <a:spLocks noGrp="1"/>
          </p:cNvSpPr>
          <p:nvPr>
            <p:ph type="ctrTitle"/>
          </p:nvPr>
        </p:nvSpPr>
        <p:spPr>
          <a:xfrm>
            <a:off x="1361688" y="1324564"/>
            <a:ext cx="9024928" cy="369332"/>
          </a:xfrm>
        </p:spPr>
        <p:txBody>
          <a:bodyPr vert="horz" lIns="0" tIns="0" rIns="0" bIns="0" rtlCol="0" anchor="ctr" anchorCtr="0">
            <a:normAutofit/>
          </a:bodyPr>
          <a:lstStyle/>
          <a:p>
            <a:r>
              <a:rPr lang="en-US" sz="1400" b="1" dirty="0">
                <a:solidFill>
                  <a:srgbClr val="002060"/>
                </a:solidFill>
                <a:latin typeface="Arial" panose="020B0604020202020204" pitchFamily="34" charset="0"/>
                <a:cs typeface="Arial" panose="020B0604020202020204" pitchFamily="34" charset="0"/>
              </a:rPr>
              <a:t>Nation wide Changes over years</a:t>
            </a:r>
            <a:r>
              <a:rPr lang="en-US" sz="1400" b="1" dirty="0">
                <a:solidFill>
                  <a:srgbClr val="002060"/>
                </a:solidFill>
              </a:rPr>
              <a:t>:</a:t>
            </a:r>
          </a:p>
        </p:txBody>
      </p:sp>
      <p:sp>
        <p:nvSpPr>
          <p:cNvPr id="3" name="TextBox 2">
            <a:extLst>
              <a:ext uri="{FF2B5EF4-FFF2-40B4-BE49-F238E27FC236}">
                <a16:creationId xmlns:a16="http://schemas.microsoft.com/office/drawing/2014/main" id="{0CBB91C2-E223-7F5F-DB01-316161212E9A}"/>
              </a:ext>
            </a:extLst>
          </p:cNvPr>
          <p:cNvSpPr txBox="1"/>
          <p:nvPr/>
        </p:nvSpPr>
        <p:spPr>
          <a:xfrm>
            <a:off x="335666" y="503304"/>
            <a:ext cx="10028707" cy="461665"/>
          </a:xfrm>
          <a:prstGeom prst="rect">
            <a:avLst/>
          </a:prstGeom>
          <a:noFill/>
        </p:spPr>
        <p:txBody>
          <a:bodyPr wrap="none" rtlCol="0">
            <a:spAutoFit/>
          </a:bodyPr>
          <a:lstStyle/>
          <a:p>
            <a:r>
              <a:rPr lang="en-US" sz="2400" b="1"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Nation wide, the income growth outpaced the daycare cost increase</a:t>
            </a:r>
          </a:p>
        </p:txBody>
      </p:sp>
    </p:spTree>
    <p:extLst>
      <p:ext uri="{BB962C8B-B14F-4D97-AF65-F5344CB8AC3E}">
        <p14:creationId xmlns:p14="http://schemas.microsoft.com/office/powerpoint/2010/main" val="2932441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B253AC-1E88-BA2C-31A2-36B73E7EA7E7}"/>
              </a:ext>
            </a:extLst>
          </p:cNvPr>
          <p:cNvPicPr>
            <a:picLocks noChangeAspect="1"/>
          </p:cNvPicPr>
          <p:nvPr/>
        </p:nvPicPr>
        <p:blipFill>
          <a:blip r:embed="rId2"/>
          <a:stretch>
            <a:fillRect/>
          </a:stretch>
        </p:blipFill>
        <p:spPr>
          <a:xfrm>
            <a:off x="447471" y="734623"/>
            <a:ext cx="10834017" cy="5622587"/>
          </a:xfrm>
          <a:prstGeom prst="rect">
            <a:avLst/>
          </a:prstGeom>
        </p:spPr>
      </p:pic>
      <p:sp>
        <p:nvSpPr>
          <p:cNvPr id="3" name="TextBox 2">
            <a:extLst>
              <a:ext uri="{FF2B5EF4-FFF2-40B4-BE49-F238E27FC236}">
                <a16:creationId xmlns:a16="http://schemas.microsoft.com/office/drawing/2014/main" id="{3D1EB99C-776B-32AD-905F-C69399512051}"/>
              </a:ext>
            </a:extLst>
          </p:cNvPr>
          <p:cNvSpPr txBox="1"/>
          <p:nvPr/>
        </p:nvSpPr>
        <p:spPr>
          <a:xfrm>
            <a:off x="7783671" y="4241260"/>
            <a:ext cx="3497817" cy="1354217"/>
          </a:xfrm>
          <a:prstGeom prst="rect">
            <a:avLst/>
          </a:prstGeom>
          <a:noFill/>
        </p:spPr>
        <p:txBody>
          <a:bodyPr wrap="none" rtlCol="0">
            <a:spAutoFit/>
          </a:bodyPr>
          <a:lstStyle/>
          <a:p>
            <a:r>
              <a:rPr lang="en-US" b="1" dirty="0">
                <a:solidFill>
                  <a:srgbClr val="0070C0"/>
                </a:solidFill>
              </a:rPr>
              <a:t>National average: </a:t>
            </a:r>
            <a:r>
              <a:rPr lang="en-US" sz="3200" b="1" dirty="0">
                <a:solidFill>
                  <a:srgbClr val="0070C0"/>
                </a:solidFill>
              </a:rPr>
              <a:t>$54401</a:t>
            </a:r>
          </a:p>
          <a:p>
            <a:endParaRPr lang="en-US" b="1" dirty="0">
              <a:solidFill>
                <a:srgbClr val="0070C0"/>
              </a:solidFill>
            </a:endParaRPr>
          </a:p>
          <a:p>
            <a:r>
              <a:rPr lang="en-US" sz="2000" b="1" dirty="0">
                <a:solidFill>
                  <a:schemeClr val="accent1">
                    <a:lumMod val="75000"/>
                  </a:schemeClr>
                </a:solidFill>
                <a:latin typeface="Calibri" panose="020F0502020204030204" pitchFamily="34" charset="0"/>
                <a:cs typeface="Calibri" panose="020F0502020204030204" pitchFamily="34" charset="0"/>
              </a:rPr>
              <a:t>Texas</a:t>
            </a:r>
            <a:r>
              <a:rPr lang="en-US" b="1" dirty="0">
                <a:solidFill>
                  <a:schemeClr val="accent1">
                    <a:lumMod val="75000"/>
                  </a:schemeClr>
                </a:solidFill>
              </a:rPr>
              <a:t>: </a:t>
            </a:r>
            <a:r>
              <a:rPr lang="en-US" sz="3200" b="1" dirty="0">
                <a:solidFill>
                  <a:schemeClr val="accent1">
                    <a:lumMod val="75000"/>
                  </a:schemeClr>
                </a:solidFill>
              </a:rPr>
              <a:t>$49758</a:t>
            </a:r>
          </a:p>
        </p:txBody>
      </p:sp>
      <p:sp>
        <p:nvSpPr>
          <p:cNvPr id="2" name="TextBox 1">
            <a:extLst>
              <a:ext uri="{FF2B5EF4-FFF2-40B4-BE49-F238E27FC236}">
                <a16:creationId xmlns:a16="http://schemas.microsoft.com/office/drawing/2014/main" id="{86C6E6E6-FF08-59BA-0084-F4BF2AE9C9A5}"/>
              </a:ext>
            </a:extLst>
          </p:cNvPr>
          <p:cNvSpPr txBox="1"/>
          <p:nvPr/>
        </p:nvSpPr>
        <p:spPr>
          <a:xfrm>
            <a:off x="312517" y="179213"/>
            <a:ext cx="8642109" cy="461665"/>
          </a:xfrm>
          <a:prstGeom prst="rect">
            <a:avLst/>
          </a:prstGeom>
          <a:noFill/>
        </p:spPr>
        <p:txBody>
          <a:bodyPr wrap="none" rtlCol="0">
            <a:spAutoFit/>
          </a:bodyPr>
          <a:lstStyle/>
          <a:p>
            <a:r>
              <a:rPr lang="en-US" sz="2400" b="1"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Texas household income is </a:t>
            </a:r>
            <a:r>
              <a:rPr lang="en-US" sz="2400" b="1" dirty="0">
                <a:solidFill>
                  <a:schemeClr val="accent1">
                    <a:lumMod val="75000"/>
                  </a:schemeClr>
                </a:solidFill>
                <a:latin typeface="ADLaM Display" panose="02010000000000000000" pitchFamily="2" charset="0"/>
                <a:ea typeface="ADLaM Display" panose="02010000000000000000" pitchFamily="2" charset="0"/>
                <a:cs typeface="ADLaM Display" panose="02010000000000000000" pitchFamily="2" charset="0"/>
              </a:rPr>
              <a:t>lower</a:t>
            </a:r>
            <a:r>
              <a:rPr lang="en-US" sz="2400" b="1"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 than nationwide average</a:t>
            </a:r>
          </a:p>
        </p:txBody>
      </p:sp>
      <p:pic>
        <p:nvPicPr>
          <p:cNvPr id="12" name="Picture 11">
            <a:extLst>
              <a:ext uri="{FF2B5EF4-FFF2-40B4-BE49-F238E27FC236}">
                <a16:creationId xmlns:a16="http://schemas.microsoft.com/office/drawing/2014/main" id="{9031C10C-4235-FDE9-2E81-F25FA0FCA3CC}"/>
              </a:ext>
            </a:extLst>
          </p:cNvPr>
          <p:cNvPicPr>
            <a:picLocks noChangeAspect="1"/>
          </p:cNvPicPr>
          <p:nvPr/>
        </p:nvPicPr>
        <p:blipFill>
          <a:blip r:embed="rId3"/>
          <a:stretch>
            <a:fillRect/>
          </a:stretch>
        </p:blipFill>
        <p:spPr>
          <a:xfrm>
            <a:off x="4884299" y="4918368"/>
            <a:ext cx="506906" cy="320607"/>
          </a:xfrm>
          <a:prstGeom prst="rect">
            <a:avLst/>
          </a:prstGeom>
        </p:spPr>
      </p:pic>
    </p:spTree>
    <p:extLst>
      <p:ext uri="{BB962C8B-B14F-4D97-AF65-F5344CB8AC3E}">
        <p14:creationId xmlns:p14="http://schemas.microsoft.com/office/powerpoint/2010/main" val="129969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mc:AlternateContent xmlns:mc="http://schemas.openxmlformats.org/markup-compatibility/2006" xmlns:cx4="http://schemas.microsoft.com/office/drawing/2016/5/10/chartex">
        <mc:Choice Requires="cx4">
          <p:graphicFrame>
            <p:nvGraphicFramePr>
              <p:cNvPr id="2" name="Chart 1">
                <a:extLst>
                  <a:ext uri="{FF2B5EF4-FFF2-40B4-BE49-F238E27FC236}">
                    <a16:creationId xmlns:a16="http://schemas.microsoft.com/office/drawing/2014/main" id="{B6FA71AD-E0CD-6EB4-78EB-AA61F604C1DA}"/>
                  </a:ext>
                </a:extLst>
              </p:cNvPr>
              <p:cNvGraphicFramePr/>
              <p:nvPr>
                <p:extLst>
                  <p:ext uri="{D42A27DB-BD31-4B8C-83A1-F6EECF244321}">
                    <p14:modId xmlns:p14="http://schemas.microsoft.com/office/powerpoint/2010/main" val="602043143"/>
                  </p:ext>
                </p:extLst>
              </p:nvPr>
            </p:nvGraphicFramePr>
            <p:xfrm>
              <a:off x="622569" y="909536"/>
              <a:ext cx="9817795" cy="528292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 name="Chart 1">
                <a:extLst>
                  <a:ext uri="{FF2B5EF4-FFF2-40B4-BE49-F238E27FC236}">
                    <a16:creationId xmlns:a16="http://schemas.microsoft.com/office/drawing/2014/main" id="{B6FA71AD-E0CD-6EB4-78EB-AA61F604C1DA}"/>
                  </a:ext>
                </a:extLst>
              </p:cNvPr>
              <p:cNvPicPr>
                <a:picLocks noGrp="1" noRot="1" noChangeAspect="1" noMove="1" noResize="1" noEditPoints="1" noAdjustHandles="1" noChangeArrowheads="1" noChangeShapeType="1"/>
              </p:cNvPicPr>
              <p:nvPr/>
            </p:nvPicPr>
            <p:blipFill>
              <a:blip r:embed="rId3"/>
              <a:stretch>
                <a:fillRect/>
              </a:stretch>
            </p:blipFill>
            <p:spPr>
              <a:xfrm>
                <a:off x="622569" y="909536"/>
                <a:ext cx="9817795" cy="5282920"/>
              </a:xfrm>
              <a:prstGeom prst="rect">
                <a:avLst/>
              </a:prstGeom>
            </p:spPr>
          </p:pic>
        </mc:Fallback>
      </mc:AlternateContent>
      <p:sp>
        <p:nvSpPr>
          <p:cNvPr id="3" name="TextBox 2">
            <a:extLst>
              <a:ext uri="{FF2B5EF4-FFF2-40B4-BE49-F238E27FC236}">
                <a16:creationId xmlns:a16="http://schemas.microsoft.com/office/drawing/2014/main" id="{07F4D905-5CBB-8ED0-C136-E71AF6CCEFBF}"/>
              </a:ext>
            </a:extLst>
          </p:cNvPr>
          <p:cNvSpPr txBox="1"/>
          <p:nvPr/>
        </p:nvSpPr>
        <p:spPr>
          <a:xfrm>
            <a:off x="8275894" y="3988342"/>
            <a:ext cx="3026534" cy="1354217"/>
          </a:xfrm>
          <a:prstGeom prst="rect">
            <a:avLst/>
          </a:prstGeom>
          <a:noFill/>
        </p:spPr>
        <p:txBody>
          <a:bodyPr wrap="none" rtlCol="0">
            <a:spAutoFit/>
          </a:bodyPr>
          <a:lstStyle/>
          <a:p>
            <a:r>
              <a:rPr lang="en-US" b="1" dirty="0">
                <a:solidFill>
                  <a:srgbClr val="0070C0"/>
                </a:solidFill>
              </a:rPr>
              <a:t>National average: </a:t>
            </a:r>
            <a:r>
              <a:rPr lang="en-US" sz="3200" b="1" dirty="0">
                <a:solidFill>
                  <a:srgbClr val="0070C0"/>
                </a:solidFill>
              </a:rPr>
              <a:t>$154</a:t>
            </a:r>
          </a:p>
          <a:p>
            <a:endParaRPr lang="en-US" b="1" dirty="0">
              <a:solidFill>
                <a:srgbClr val="0070C0"/>
              </a:solidFill>
            </a:endParaRPr>
          </a:p>
          <a:p>
            <a:r>
              <a:rPr lang="en-US" sz="3200" b="1" dirty="0">
                <a:solidFill>
                  <a:schemeClr val="accent1">
                    <a:lumMod val="75000"/>
                  </a:schemeClr>
                </a:solidFill>
                <a:latin typeface="Calibri" panose="020F0502020204030204" pitchFamily="34" charset="0"/>
                <a:cs typeface="Calibri" panose="020F0502020204030204" pitchFamily="34" charset="0"/>
              </a:rPr>
              <a:t>Texas</a:t>
            </a:r>
            <a:r>
              <a:rPr lang="en-US" b="1" dirty="0">
                <a:solidFill>
                  <a:srgbClr val="0070C0"/>
                </a:solidFill>
              </a:rPr>
              <a:t>: </a:t>
            </a:r>
            <a:r>
              <a:rPr lang="en-US" sz="3200" b="1" dirty="0">
                <a:solidFill>
                  <a:srgbClr val="00B050"/>
                </a:solidFill>
              </a:rPr>
              <a:t>$113.5</a:t>
            </a:r>
          </a:p>
        </p:txBody>
      </p:sp>
      <p:sp>
        <p:nvSpPr>
          <p:cNvPr id="4" name="TextBox 3">
            <a:extLst>
              <a:ext uri="{FF2B5EF4-FFF2-40B4-BE49-F238E27FC236}">
                <a16:creationId xmlns:a16="http://schemas.microsoft.com/office/drawing/2014/main" id="{00837571-3F37-8FF8-2486-05FCF614A0A9}"/>
              </a:ext>
            </a:extLst>
          </p:cNvPr>
          <p:cNvSpPr txBox="1"/>
          <p:nvPr/>
        </p:nvSpPr>
        <p:spPr>
          <a:xfrm>
            <a:off x="312517" y="179213"/>
            <a:ext cx="8180445" cy="461665"/>
          </a:xfrm>
          <a:prstGeom prst="rect">
            <a:avLst/>
          </a:prstGeom>
          <a:noFill/>
        </p:spPr>
        <p:txBody>
          <a:bodyPr wrap="none" rtlCol="0">
            <a:spAutoFit/>
          </a:bodyPr>
          <a:lstStyle/>
          <a:p>
            <a:r>
              <a:rPr lang="en-US" sz="2400" b="1"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Texas childcare cost is </a:t>
            </a:r>
            <a:r>
              <a:rPr lang="en-US" sz="2400" b="1" dirty="0">
                <a:solidFill>
                  <a:srgbClr val="00B050"/>
                </a:solidFill>
                <a:latin typeface="ADLaM Display" panose="02010000000000000000" pitchFamily="2" charset="0"/>
                <a:ea typeface="ADLaM Display" panose="02010000000000000000" pitchFamily="2" charset="0"/>
                <a:cs typeface="ADLaM Display" panose="02010000000000000000" pitchFamily="2" charset="0"/>
              </a:rPr>
              <a:t>lower</a:t>
            </a:r>
            <a:r>
              <a:rPr lang="en-US" sz="2400" b="1"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 than nationwide average</a:t>
            </a:r>
          </a:p>
        </p:txBody>
      </p:sp>
      <p:pic>
        <p:nvPicPr>
          <p:cNvPr id="6" name="Picture 5">
            <a:extLst>
              <a:ext uri="{FF2B5EF4-FFF2-40B4-BE49-F238E27FC236}">
                <a16:creationId xmlns:a16="http://schemas.microsoft.com/office/drawing/2014/main" id="{E3B7B5F8-6A72-EDB5-BFE9-8A59F1CB77F9}"/>
              </a:ext>
            </a:extLst>
          </p:cNvPr>
          <p:cNvPicPr>
            <a:picLocks noChangeAspect="1"/>
          </p:cNvPicPr>
          <p:nvPr/>
        </p:nvPicPr>
        <p:blipFill>
          <a:blip r:embed="rId4"/>
          <a:stretch>
            <a:fillRect/>
          </a:stretch>
        </p:blipFill>
        <p:spPr>
          <a:xfrm>
            <a:off x="4252000" y="4581728"/>
            <a:ext cx="491524" cy="310879"/>
          </a:xfrm>
          <a:prstGeom prst="rect">
            <a:avLst/>
          </a:prstGeom>
        </p:spPr>
      </p:pic>
    </p:spTree>
    <p:extLst>
      <p:ext uri="{BB962C8B-B14F-4D97-AF65-F5344CB8AC3E}">
        <p14:creationId xmlns:p14="http://schemas.microsoft.com/office/powerpoint/2010/main" val="3056689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C2C663-EBC4-EF82-C280-ECCCEAE86700}"/>
              </a:ext>
            </a:extLst>
          </p:cNvPr>
          <p:cNvPicPr>
            <a:picLocks noChangeAspect="1"/>
          </p:cNvPicPr>
          <p:nvPr/>
        </p:nvPicPr>
        <p:blipFill>
          <a:blip r:embed="rId2"/>
          <a:stretch>
            <a:fillRect/>
          </a:stretch>
        </p:blipFill>
        <p:spPr>
          <a:xfrm>
            <a:off x="402098" y="1032434"/>
            <a:ext cx="11319732" cy="3714663"/>
          </a:xfrm>
          <a:prstGeom prst="rect">
            <a:avLst/>
          </a:prstGeom>
        </p:spPr>
      </p:pic>
      <p:pic>
        <p:nvPicPr>
          <p:cNvPr id="4" name="Picture 3">
            <a:extLst>
              <a:ext uri="{FF2B5EF4-FFF2-40B4-BE49-F238E27FC236}">
                <a16:creationId xmlns:a16="http://schemas.microsoft.com/office/drawing/2014/main" id="{01C6F1D7-408E-42E8-B394-76002CFFBA2B}"/>
              </a:ext>
            </a:extLst>
          </p:cNvPr>
          <p:cNvPicPr>
            <a:picLocks noChangeAspect="1"/>
          </p:cNvPicPr>
          <p:nvPr/>
        </p:nvPicPr>
        <p:blipFill>
          <a:blip r:embed="rId3"/>
          <a:stretch>
            <a:fillRect/>
          </a:stretch>
        </p:blipFill>
        <p:spPr>
          <a:xfrm>
            <a:off x="1428041" y="4827370"/>
            <a:ext cx="7254240" cy="1821180"/>
          </a:xfrm>
          <a:prstGeom prst="rect">
            <a:avLst/>
          </a:prstGeom>
        </p:spPr>
      </p:pic>
      <p:sp>
        <p:nvSpPr>
          <p:cNvPr id="5" name="Oval 4">
            <a:extLst>
              <a:ext uri="{FF2B5EF4-FFF2-40B4-BE49-F238E27FC236}">
                <a16:creationId xmlns:a16="http://schemas.microsoft.com/office/drawing/2014/main" id="{56C65260-6E2A-3F94-D99B-E55F22227762}"/>
              </a:ext>
            </a:extLst>
          </p:cNvPr>
          <p:cNvSpPr/>
          <p:nvPr/>
        </p:nvSpPr>
        <p:spPr>
          <a:xfrm>
            <a:off x="7889133" y="3531140"/>
            <a:ext cx="2694562" cy="904673"/>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CB3B637-2B37-52F4-928C-13E3CD3D6A29}"/>
              </a:ext>
            </a:extLst>
          </p:cNvPr>
          <p:cNvSpPr txBox="1"/>
          <p:nvPr/>
        </p:nvSpPr>
        <p:spPr>
          <a:xfrm>
            <a:off x="312517" y="179213"/>
            <a:ext cx="11319733" cy="830997"/>
          </a:xfrm>
          <a:prstGeom prst="rect">
            <a:avLst/>
          </a:prstGeom>
          <a:noFill/>
        </p:spPr>
        <p:txBody>
          <a:bodyPr wrap="square" rtlCol="0">
            <a:spAutoFit/>
          </a:bodyPr>
          <a:lstStyle/>
          <a:p>
            <a:r>
              <a:rPr lang="en-US" sz="2400" b="1" dirty="0">
                <a:solidFill>
                  <a:schemeClr val="accent1">
                    <a:lumMod val="75000"/>
                  </a:schemeClr>
                </a:solidFill>
                <a:latin typeface="ADLaM Display" panose="02010000000000000000" pitchFamily="2" charset="0"/>
                <a:ea typeface="ADLaM Display" panose="02010000000000000000" pitchFamily="2" charset="0"/>
                <a:cs typeface="ADLaM Display" panose="02010000000000000000" pitchFamily="2" charset="0"/>
              </a:rPr>
              <a:t>But:</a:t>
            </a:r>
            <a:r>
              <a:rPr lang="en-US" sz="2400" b="1"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 Central Austin area childcare cost is </a:t>
            </a:r>
            <a:r>
              <a:rPr lang="en-US" sz="2400" b="1"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the MOST expensive </a:t>
            </a:r>
            <a:r>
              <a:rPr lang="en-US" sz="2400" b="1"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in Texas, also well </a:t>
            </a:r>
            <a:r>
              <a:rPr lang="en-US" sz="2400" b="1"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above </a:t>
            </a:r>
            <a:r>
              <a:rPr lang="en-US" sz="2400" b="1"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Texas average (</a:t>
            </a:r>
            <a:r>
              <a:rPr lang="en-US" sz="1600"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$113)</a:t>
            </a:r>
            <a:r>
              <a:rPr lang="en-US" sz="2400" b="1"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a:t>
            </a:r>
          </a:p>
        </p:txBody>
      </p:sp>
    </p:spTree>
    <p:extLst>
      <p:ext uri="{BB962C8B-B14F-4D97-AF65-F5344CB8AC3E}">
        <p14:creationId xmlns:p14="http://schemas.microsoft.com/office/powerpoint/2010/main" val="4200843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E3F7B04-E361-7810-3B0C-88CA85CDB8E9}"/>
              </a:ext>
            </a:extLst>
          </p:cNvPr>
          <p:cNvGrpSpPr/>
          <p:nvPr/>
        </p:nvGrpSpPr>
        <p:grpSpPr>
          <a:xfrm>
            <a:off x="739302" y="973619"/>
            <a:ext cx="10466962" cy="5142416"/>
            <a:chOff x="739302" y="973619"/>
            <a:chExt cx="10466962" cy="5142416"/>
          </a:xfrm>
        </p:grpSpPr>
        <p:pic>
          <p:nvPicPr>
            <p:cNvPr id="5" name="Picture 4">
              <a:extLst>
                <a:ext uri="{FF2B5EF4-FFF2-40B4-BE49-F238E27FC236}">
                  <a16:creationId xmlns:a16="http://schemas.microsoft.com/office/drawing/2014/main" id="{95D441AD-68A4-B18E-AA23-EB89A627D5F4}"/>
                </a:ext>
              </a:extLst>
            </p:cNvPr>
            <p:cNvPicPr>
              <a:picLocks noChangeAspect="1"/>
            </p:cNvPicPr>
            <p:nvPr/>
          </p:nvPicPr>
          <p:blipFill>
            <a:blip r:embed="rId2"/>
            <a:stretch>
              <a:fillRect/>
            </a:stretch>
          </p:blipFill>
          <p:spPr>
            <a:xfrm>
              <a:off x="739302" y="973619"/>
              <a:ext cx="10466962" cy="5142416"/>
            </a:xfrm>
            <a:prstGeom prst="rect">
              <a:avLst/>
            </a:prstGeom>
          </p:spPr>
        </p:pic>
        <p:cxnSp>
          <p:nvCxnSpPr>
            <p:cNvPr id="8" name="Straight Arrow Connector 7">
              <a:extLst>
                <a:ext uri="{FF2B5EF4-FFF2-40B4-BE49-F238E27FC236}">
                  <a16:creationId xmlns:a16="http://schemas.microsoft.com/office/drawing/2014/main" id="{6A9AF6C7-191F-8F88-CF87-7818A53C1EEF}"/>
                </a:ext>
              </a:extLst>
            </p:cNvPr>
            <p:cNvCxnSpPr/>
            <p:nvPr/>
          </p:nvCxnSpPr>
          <p:spPr>
            <a:xfrm>
              <a:off x="8385242" y="2237362"/>
              <a:ext cx="457200" cy="359923"/>
            </a:xfrm>
            <a:prstGeom prst="straightConnector1">
              <a:avLst/>
            </a:prstGeom>
            <a:ln w="6350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6D196D2E-C2FF-162C-9249-216ED8068F92}"/>
              </a:ext>
            </a:extLst>
          </p:cNvPr>
          <p:cNvSpPr txBox="1"/>
          <p:nvPr/>
        </p:nvSpPr>
        <p:spPr>
          <a:xfrm>
            <a:off x="289368" y="280300"/>
            <a:ext cx="11274240" cy="461665"/>
          </a:xfrm>
          <a:prstGeom prst="rect">
            <a:avLst/>
          </a:prstGeom>
          <a:noFill/>
        </p:spPr>
        <p:txBody>
          <a:bodyPr wrap="none" rtlCol="0">
            <a:spAutoFit/>
          </a:bodyPr>
          <a:lstStyle/>
          <a:p>
            <a:r>
              <a:rPr lang="en-US" sz="2400" b="1"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Travis County childcare cost increase </a:t>
            </a:r>
            <a:r>
              <a:rPr lang="en-US" sz="2400" b="1"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outpaced </a:t>
            </a:r>
            <a:r>
              <a:rPr lang="en-US" sz="2400" b="1"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the income growth since 2018</a:t>
            </a:r>
          </a:p>
        </p:txBody>
      </p:sp>
    </p:spTree>
    <p:extLst>
      <p:ext uri="{BB962C8B-B14F-4D97-AF65-F5344CB8AC3E}">
        <p14:creationId xmlns:p14="http://schemas.microsoft.com/office/powerpoint/2010/main" val="344348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9E1662-571F-903E-6444-5BF2E53C8B0E}"/>
              </a:ext>
            </a:extLst>
          </p:cNvPr>
          <p:cNvPicPr>
            <a:picLocks noChangeAspect="1"/>
          </p:cNvPicPr>
          <p:nvPr/>
        </p:nvPicPr>
        <p:blipFill>
          <a:blip r:embed="rId2"/>
          <a:stretch>
            <a:fillRect/>
          </a:stretch>
        </p:blipFill>
        <p:spPr>
          <a:xfrm>
            <a:off x="758757" y="1003064"/>
            <a:ext cx="10369686" cy="4688325"/>
          </a:xfrm>
          <a:prstGeom prst="rect">
            <a:avLst/>
          </a:prstGeom>
        </p:spPr>
      </p:pic>
      <p:sp>
        <p:nvSpPr>
          <p:cNvPr id="4" name="TextBox 3">
            <a:extLst>
              <a:ext uri="{FF2B5EF4-FFF2-40B4-BE49-F238E27FC236}">
                <a16:creationId xmlns:a16="http://schemas.microsoft.com/office/drawing/2014/main" id="{D7D67691-49B1-5319-1B7E-9F2310667FFE}"/>
              </a:ext>
            </a:extLst>
          </p:cNvPr>
          <p:cNvSpPr txBox="1"/>
          <p:nvPr/>
        </p:nvSpPr>
        <p:spPr>
          <a:xfrm>
            <a:off x="758757" y="311285"/>
            <a:ext cx="11149206" cy="461665"/>
          </a:xfrm>
          <a:prstGeom prst="rect">
            <a:avLst/>
          </a:prstGeom>
          <a:noFill/>
        </p:spPr>
        <p:txBody>
          <a:bodyPr wrap="none" rtlCol="0">
            <a:spAutoFit/>
          </a:bodyPr>
          <a:lstStyle/>
          <a:p>
            <a:r>
              <a:rPr lang="en-US" sz="2400" b="1"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In 2017, policy change in Travis county helped to </a:t>
            </a:r>
            <a:r>
              <a:rPr lang="en-US" sz="2400" b="1"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reduce</a:t>
            </a:r>
            <a:r>
              <a:rPr lang="en-US" sz="2400" b="1"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 the childcare cost   </a:t>
            </a:r>
          </a:p>
        </p:txBody>
      </p:sp>
      <p:sp>
        <p:nvSpPr>
          <p:cNvPr id="8" name="Callout: Up Arrow 7">
            <a:extLst>
              <a:ext uri="{FF2B5EF4-FFF2-40B4-BE49-F238E27FC236}">
                <a16:creationId xmlns:a16="http://schemas.microsoft.com/office/drawing/2014/main" id="{6AE7B77D-86BC-E4E4-04F2-9A9A36B782D2}"/>
              </a:ext>
            </a:extLst>
          </p:cNvPr>
          <p:cNvSpPr/>
          <p:nvPr/>
        </p:nvSpPr>
        <p:spPr>
          <a:xfrm>
            <a:off x="6507804" y="4922197"/>
            <a:ext cx="5175115" cy="1833916"/>
          </a:xfrm>
          <a:prstGeom prst="upArrowCallout">
            <a:avLst>
              <a:gd name="adj1" fmla="val 8448"/>
              <a:gd name="adj2" fmla="val 9828"/>
              <a:gd name="adj3" fmla="val 25000"/>
              <a:gd name="adj4" fmla="val 64977"/>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rPr>
              <a:t>In 2017 only, City Council voted to minimize fee associated with Childcare startup cost and remove parking and permit restriction</a:t>
            </a:r>
          </a:p>
        </p:txBody>
      </p:sp>
    </p:spTree>
    <p:extLst>
      <p:ext uri="{BB962C8B-B14F-4D97-AF65-F5344CB8AC3E}">
        <p14:creationId xmlns:p14="http://schemas.microsoft.com/office/powerpoint/2010/main" val="2302741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96D2E-C2FF-162C-9249-216ED8068F92}"/>
              </a:ext>
            </a:extLst>
          </p:cNvPr>
          <p:cNvSpPr txBox="1"/>
          <p:nvPr/>
        </p:nvSpPr>
        <p:spPr>
          <a:xfrm>
            <a:off x="289368" y="280300"/>
            <a:ext cx="345639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ADLaM Display" panose="02010000000000000000" pitchFamily="2" charset="0"/>
                <a:ea typeface="ADLaM Display" panose="02010000000000000000" pitchFamily="2" charset="0"/>
                <a:cs typeface="ADLaM Display" panose="02010000000000000000" pitchFamily="2" charset="0"/>
              </a:rPr>
              <a:t>Medium 2: Dashboard:</a:t>
            </a:r>
          </a:p>
        </p:txBody>
      </p:sp>
      <p:pic>
        <p:nvPicPr>
          <p:cNvPr id="4" name="Picture 3">
            <a:extLst>
              <a:ext uri="{FF2B5EF4-FFF2-40B4-BE49-F238E27FC236}">
                <a16:creationId xmlns:a16="http://schemas.microsoft.com/office/drawing/2014/main" id="{66EA9CF1-E8FA-7910-73BB-5D900EEFB892}"/>
              </a:ext>
            </a:extLst>
          </p:cNvPr>
          <p:cNvPicPr>
            <a:picLocks noChangeAspect="1"/>
          </p:cNvPicPr>
          <p:nvPr/>
        </p:nvPicPr>
        <p:blipFill>
          <a:blip r:embed="rId2"/>
          <a:stretch>
            <a:fillRect/>
          </a:stretch>
        </p:blipFill>
        <p:spPr>
          <a:xfrm>
            <a:off x="0" y="728111"/>
            <a:ext cx="11632557" cy="6085032"/>
          </a:xfrm>
          <a:prstGeom prst="rect">
            <a:avLst/>
          </a:prstGeom>
        </p:spPr>
      </p:pic>
    </p:spTree>
    <p:extLst>
      <p:ext uri="{BB962C8B-B14F-4D97-AF65-F5344CB8AC3E}">
        <p14:creationId xmlns:p14="http://schemas.microsoft.com/office/powerpoint/2010/main" val="192592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2"/>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196D2E-C2FF-162C-9249-216ED8068F92}"/>
              </a:ext>
            </a:extLst>
          </p:cNvPr>
          <p:cNvSpPr txBox="1"/>
          <p:nvPr/>
        </p:nvSpPr>
        <p:spPr>
          <a:xfrm>
            <a:off x="289369" y="280300"/>
            <a:ext cx="3923816"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ADLaM Display" panose="02010000000000000000" pitchFamily="2" charset="0"/>
                <a:ea typeface="ADLaM Display" panose="02010000000000000000" pitchFamily="2" charset="0"/>
                <a:cs typeface="ADLaM Display" panose="02010000000000000000" pitchFamily="2" charset="0"/>
              </a:rPr>
              <a:t>Medium 3:  Poster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dirty="0">
              <a:solidFill>
                <a:srgbClr val="0070C0"/>
              </a:solidFill>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70C0"/>
                </a:solidFill>
                <a:effectLst/>
                <a:uLnTx/>
                <a:uFillTx/>
                <a:latin typeface="ADLaM Display" panose="02010000000000000000" pitchFamily="2" charset="0"/>
                <a:ea typeface="ADLaM Display" panose="02010000000000000000" pitchFamily="2" charset="0"/>
                <a:cs typeface="ADLaM Display" panose="02010000000000000000" pitchFamily="2" charset="0"/>
              </a:rPr>
              <a:t> </a:t>
            </a:r>
            <a:r>
              <a:rPr kumimoji="0" lang="en-US" sz="2400" i="0" u="none" strike="noStrike" kern="1200" cap="none" spc="0" normalizeH="0" baseline="0" noProof="0" dirty="0">
                <a:ln>
                  <a:noFill/>
                </a:ln>
                <a:solidFill>
                  <a:srgbClr val="0070C0"/>
                </a:solidFill>
                <a:effectLst/>
                <a:uLnTx/>
                <a:uFillTx/>
                <a:latin typeface="ADLaM Display" panose="02010000000000000000" pitchFamily="2" charset="0"/>
                <a:ea typeface="ADLaM Display" panose="02010000000000000000" pitchFamily="2" charset="0"/>
                <a:cs typeface="ADLaM Display" panose="02010000000000000000" pitchFamily="2" charset="0"/>
              </a:rPr>
              <a:t>support childcare bond</a:t>
            </a:r>
          </a:p>
        </p:txBody>
      </p:sp>
      <p:pic>
        <p:nvPicPr>
          <p:cNvPr id="7" name="Picture 6">
            <a:extLst>
              <a:ext uri="{FF2B5EF4-FFF2-40B4-BE49-F238E27FC236}">
                <a16:creationId xmlns:a16="http://schemas.microsoft.com/office/drawing/2014/main" id="{8ECD15A1-8C15-6673-0FDF-01ADFB868FDA}"/>
              </a:ext>
            </a:extLst>
          </p:cNvPr>
          <p:cNvPicPr>
            <a:picLocks noChangeAspect="1"/>
          </p:cNvPicPr>
          <p:nvPr/>
        </p:nvPicPr>
        <p:blipFill>
          <a:blip r:embed="rId2"/>
          <a:stretch>
            <a:fillRect/>
          </a:stretch>
        </p:blipFill>
        <p:spPr>
          <a:xfrm>
            <a:off x="5755365" y="0"/>
            <a:ext cx="5079650" cy="6858000"/>
          </a:xfrm>
          <a:prstGeom prst="rect">
            <a:avLst/>
          </a:prstGeom>
        </p:spPr>
      </p:pic>
    </p:spTree>
    <p:extLst>
      <p:ext uri="{BB962C8B-B14F-4D97-AF65-F5344CB8AC3E}">
        <p14:creationId xmlns:p14="http://schemas.microsoft.com/office/powerpoint/2010/main" val="2258852478"/>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142</TotalTime>
  <Words>422</Words>
  <Application>Microsoft Office PowerPoint</Application>
  <PresentationFormat>Widescreen</PresentationFormat>
  <Paragraphs>37</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ADLaM Display</vt:lpstr>
      <vt:lpstr>Amasis MT Pro Medium</vt:lpstr>
      <vt:lpstr>Aptos</vt:lpstr>
      <vt:lpstr>Arial</vt:lpstr>
      <vt:lpstr>Avenir Next LT Pro Light</vt:lpstr>
      <vt:lpstr>Calibri</vt:lpstr>
      <vt:lpstr>Rockwell Nova Light</vt:lpstr>
      <vt:lpstr>Times New Roman</vt:lpstr>
      <vt:lpstr>Wingdings</vt:lpstr>
      <vt:lpstr>LeafVTI</vt:lpstr>
      <vt:lpstr>ChildCARE StuDY</vt:lpstr>
      <vt:lpstr>Nation wide Changes over years: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Daisy Zhan</dc:creator>
  <cp:lastModifiedBy>Daisy Zhan</cp:lastModifiedBy>
  <cp:revision>17</cp:revision>
  <dcterms:created xsi:type="dcterms:W3CDTF">2024-09-12T00:11:38Z</dcterms:created>
  <dcterms:modified xsi:type="dcterms:W3CDTF">2024-10-26T23:37:20Z</dcterms:modified>
</cp:coreProperties>
</file>