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6459200" cy="2194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25" d="100"/>
          <a:sy n="25" d="100"/>
        </p:scale>
        <p:origin x="255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isy\Documents\DSC640\Wk11-12\nationaldatabaseofchildcarepric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3200"/>
              <a:t>Travis County income vs Childcare cost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5331714785651793"/>
          <c:y val="0.18493567251461987"/>
          <c:w val="0.70047681539807527"/>
          <c:h val="0.55748105171064144"/>
        </c:manualLayout>
      </c:layout>
      <c:lineChart>
        <c:grouping val="standard"/>
        <c:varyColors val="0"/>
        <c:ser>
          <c:idx val="0"/>
          <c:order val="0"/>
          <c:tx>
            <c:strRef>
              <c:f>compare!$H$6</c:f>
              <c:strCache>
                <c:ptCount val="1"/>
                <c:pt idx="0">
                  <c:v>Avg household Income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compare!$G$7:$G$18</c:f>
              <c:numCache>
                <c:formatCode>General</c:formatCode>
                <c:ptCount val="12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2020</c:v>
                </c:pt>
                <c:pt idx="11">
                  <c:v>2023</c:v>
                </c:pt>
              </c:numCache>
            </c:numRef>
          </c:cat>
          <c:val>
            <c:numRef>
              <c:f>compare!$H$7:$H$18</c:f>
              <c:numCache>
                <c:formatCode>General</c:formatCode>
                <c:ptCount val="12"/>
                <c:pt idx="0">
                  <c:v>54044</c:v>
                </c:pt>
                <c:pt idx="1">
                  <c:v>54074</c:v>
                </c:pt>
                <c:pt idx="2">
                  <c:v>55452</c:v>
                </c:pt>
                <c:pt idx="3">
                  <c:v>56403</c:v>
                </c:pt>
                <c:pt idx="4">
                  <c:v>58025</c:v>
                </c:pt>
                <c:pt idx="5">
                  <c:v>59620</c:v>
                </c:pt>
                <c:pt idx="6">
                  <c:v>61451</c:v>
                </c:pt>
                <c:pt idx="7">
                  <c:v>64422</c:v>
                </c:pt>
                <c:pt idx="8">
                  <c:v>68350</c:v>
                </c:pt>
                <c:pt idx="9">
                  <c:v>71767</c:v>
                </c:pt>
                <c:pt idx="10">
                  <c:v>81000</c:v>
                </c:pt>
                <c:pt idx="11">
                  <c:v>95259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52E-4D2B-A6FF-D94CDD55CA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27620896"/>
        <c:axId val="1727625216"/>
      </c:lineChart>
      <c:lineChart>
        <c:grouping val="standard"/>
        <c:varyColors val="0"/>
        <c:ser>
          <c:idx val="1"/>
          <c:order val="1"/>
          <c:tx>
            <c:strRef>
              <c:f>compare!$I$6</c:f>
              <c:strCache>
                <c:ptCount val="1"/>
                <c:pt idx="0">
                  <c:v>Avg annual Childcare Cost</c:v>
                </c:pt>
              </c:strCache>
            </c:strRef>
          </c:tx>
          <c:spPr>
            <a:ln w="571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compare!$G$7:$G$18</c:f>
              <c:numCache>
                <c:formatCode>General</c:formatCode>
                <c:ptCount val="12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2020</c:v>
                </c:pt>
                <c:pt idx="11">
                  <c:v>2023</c:v>
                </c:pt>
              </c:numCache>
            </c:numRef>
          </c:cat>
          <c:val>
            <c:numRef>
              <c:f>compare!$I$7:$I$18</c:f>
              <c:numCache>
                <c:formatCode>General</c:formatCode>
                <c:ptCount val="12"/>
                <c:pt idx="0">
                  <c:v>1727.7599999999998</c:v>
                </c:pt>
                <c:pt idx="1">
                  <c:v>1764.6000000000001</c:v>
                </c:pt>
                <c:pt idx="2">
                  <c:v>1801.56</c:v>
                </c:pt>
                <c:pt idx="3">
                  <c:v>1838.3999999999999</c:v>
                </c:pt>
                <c:pt idx="4">
                  <c:v>2062.8000000000002</c:v>
                </c:pt>
                <c:pt idx="5">
                  <c:v>1955.3999999999999</c:v>
                </c:pt>
                <c:pt idx="6">
                  <c:v>1926</c:v>
                </c:pt>
                <c:pt idx="7">
                  <c:v>2002.1999999999998</c:v>
                </c:pt>
                <c:pt idx="8">
                  <c:v>1428</c:v>
                </c:pt>
                <c:pt idx="9">
                  <c:v>1951.8000000000002</c:v>
                </c:pt>
                <c:pt idx="10">
                  <c:v>10320</c:v>
                </c:pt>
                <c:pt idx="11">
                  <c:v>14400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52E-4D2B-A6FF-D94CDD55CA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01480431"/>
        <c:axId val="1001474671"/>
      </c:lineChart>
      <c:catAx>
        <c:axId val="17276208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7625216"/>
        <c:crosses val="autoZero"/>
        <c:auto val="1"/>
        <c:lblAlgn val="ctr"/>
        <c:lblOffset val="100"/>
        <c:noMultiLvlLbl val="0"/>
      </c:catAx>
      <c:valAx>
        <c:axId val="1727625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/>
                  <a:t>Income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7620896"/>
        <c:crosses val="autoZero"/>
        <c:crossBetween val="between"/>
      </c:valAx>
      <c:valAx>
        <c:axId val="1001474671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/>
                  <a:t>Childcare cost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1480431"/>
        <c:crosses val="max"/>
        <c:crossBetween val="between"/>
      </c:valAx>
      <c:catAx>
        <c:axId val="100148043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001474671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6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440" y="3591562"/>
            <a:ext cx="13990320" cy="7640320"/>
          </a:xfrm>
        </p:spPr>
        <p:txBody>
          <a:bodyPr anchor="b"/>
          <a:lstStyle>
            <a:lvl1pPr algn="ctr">
              <a:defRPr sz="10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11526522"/>
            <a:ext cx="12344400" cy="5298438"/>
          </a:xfrm>
        </p:spPr>
        <p:txBody>
          <a:bodyPr/>
          <a:lstStyle>
            <a:lvl1pPr marL="0" indent="0" algn="ctr">
              <a:buNone/>
              <a:defRPr sz="4320"/>
            </a:lvl1pPr>
            <a:lvl2pPr marL="822960" indent="0" algn="ctr">
              <a:buNone/>
              <a:defRPr sz="3600"/>
            </a:lvl2pPr>
            <a:lvl3pPr marL="1645920" indent="0" algn="ctr">
              <a:buNone/>
              <a:defRPr sz="3240"/>
            </a:lvl3pPr>
            <a:lvl4pPr marL="2468880" indent="0" algn="ctr">
              <a:buNone/>
              <a:defRPr sz="2880"/>
            </a:lvl4pPr>
            <a:lvl5pPr marL="3291840" indent="0" algn="ctr">
              <a:buNone/>
              <a:defRPr sz="2880"/>
            </a:lvl5pPr>
            <a:lvl6pPr marL="4114800" indent="0" algn="ctr">
              <a:buNone/>
              <a:defRPr sz="2880"/>
            </a:lvl6pPr>
            <a:lvl7pPr marL="4937760" indent="0" algn="ctr">
              <a:buNone/>
              <a:defRPr sz="2880"/>
            </a:lvl7pPr>
            <a:lvl8pPr marL="5760720" indent="0" algn="ctr">
              <a:buNone/>
              <a:defRPr sz="2880"/>
            </a:lvl8pPr>
            <a:lvl9pPr marL="6583680" indent="0" algn="ctr">
              <a:buNone/>
              <a:defRPr sz="28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69806-8DB2-4786-80A3-84018AC78075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116CF-585A-4B36-8137-55750B960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08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69806-8DB2-4786-80A3-84018AC78075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116CF-585A-4B36-8137-55750B960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80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78616" y="1168400"/>
            <a:ext cx="3549015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1" y="1168400"/>
            <a:ext cx="10441305" cy="185978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69806-8DB2-4786-80A3-84018AC78075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116CF-585A-4B36-8137-55750B960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08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69806-8DB2-4786-80A3-84018AC78075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116CF-585A-4B36-8137-55750B960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54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98" y="5471167"/>
            <a:ext cx="14196060" cy="9128758"/>
          </a:xfrm>
        </p:spPr>
        <p:txBody>
          <a:bodyPr anchor="b"/>
          <a:lstStyle>
            <a:lvl1pPr>
              <a:defRPr sz="10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2998" y="14686287"/>
            <a:ext cx="14196060" cy="4800598"/>
          </a:xfrm>
        </p:spPr>
        <p:txBody>
          <a:bodyPr/>
          <a:lstStyle>
            <a:lvl1pPr marL="0" indent="0">
              <a:buNone/>
              <a:defRPr sz="4320">
                <a:solidFill>
                  <a:schemeClr val="tx1">
                    <a:tint val="82000"/>
                  </a:schemeClr>
                </a:solidFill>
              </a:defRPr>
            </a:lvl1pPr>
            <a:lvl2pPr marL="822960" indent="0">
              <a:buNone/>
              <a:defRPr sz="3600">
                <a:solidFill>
                  <a:schemeClr val="tx1">
                    <a:tint val="82000"/>
                  </a:schemeClr>
                </a:solidFill>
              </a:defRPr>
            </a:lvl2pPr>
            <a:lvl3pPr marL="1645920" indent="0">
              <a:buNone/>
              <a:defRPr sz="3240">
                <a:solidFill>
                  <a:schemeClr val="tx1">
                    <a:tint val="82000"/>
                  </a:schemeClr>
                </a:solidFill>
              </a:defRPr>
            </a:lvl3pPr>
            <a:lvl4pPr marL="2468880" indent="0">
              <a:buNone/>
              <a:defRPr sz="2880">
                <a:solidFill>
                  <a:schemeClr val="tx1">
                    <a:tint val="82000"/>
                  </a:schemeClr>
                </a:solidFill>
              </a:defRPr>
            </a:lvl4pPr>
            <a:lvl5pPr marL="3291840" indent="0">
              <a:buNone/>
              <a:defRPr sz="2880">
                <a:solidFill>
                  <a:schemeClr val="tx1">
                    <a:tint val="82000"/>
                  </a:schemeClr>
                </a:solidFill>
              </a:defRPr>
            </a:lvl5pPr>
            <a:lvl6pPr marL="4114800" indent="0">
              <a:buNone/>
              <a:defRPr sz="2880">
                <a:solidFill>
                  <a:schemeClr val="tx1">
                    <a:tint val="82000"/>
                  </a:schemeClr>
                </a:solidFill>
              </a:defRPr>
            </a:lvl6pPr>
            <a:lvl7pPr marL="4937760" indent="0">
              <a:buNone/>
              <a:defRPr sz="2880">
                <a:solidFill>
                  <a:schemeClr val="tx1">
                    <a:tint val="82000"/>
                  </a:schemeClr>
                </a:solidFill>
              </a:defRPr>
            </a:lvl7pPr>
            <a:lvl8pPr marL="5760720" indent="0">
              <a:buNone/>
              <a:defRPr sz="2880">
                <a:solidFill>
                  <a:schemeClr val="tx1">
                    <a:tint val="82000"/>
                  </a:schemeClr>
                </a:solidFill>
              </a:defRPr>
            </a:lvl8pPr>
            <a:lvl9pPr marL="6583680" indent="0">
              <a:buNone/>
              <a:defRPr sz="28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69806-8DB2-4786-80A3-84018AC78075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116CF-585A-4B36-8137-55750B960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73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0" y="5842000"/>
            <a:ext cx="699516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2470" y="5842000"/>
            <a:ext cx="699516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69806-8DB2-4786-80A3-84018AC78075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116CF-585A-4B36-8137-55750B960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41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1168405"/>
            <a:ext cx="1419606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716" y="5379722"/>
            <a:ext cx="6963012" cy="2636518"/>
          </a:xfrm>
        </p:spPr>
        <p:txBody>
          <a:bodyPr anchor="b"/>
          <a:lstStyle>
            <a:lvl1pPr marL="0" indent="0">
              <a:buNone/>
              <a:defRPr sz="4320" b="1"/>
            </a:lvl1pPr>
            <a:lvl2pPr marL="822960" indent="0">
              <a:buNone/>
              <a:defRPr sz="3600" b="1"/>
            </a:lvl2pPr>
            <a:lvl3pPr marL="1645920" indent="0">
              <a:buNone/>
              <a:defRPr sz="3240" b="1"/>
            </a:lvl3pPr>
            <a:lvl4pPr marL="2468880" indent="0">
              <a:buNone/>
              <a:defRPr sz="2880" b="1"/>
            </a:lvl4pPr>
            <a:lvl5pPr marL="3291840" indent="0">
              <a:buNone/>
              <a:defRPr sz="2880" b="1"/>
            </a:lvl5pPr>
            <a:lvl6pPr marL="4114800" indent="0">
              <a:buNone/>
              <a:defRPr sz="2880" b="1"/>
            </a:lvl6pPr>
            <a:lvl7pPr marL="4937760" indent="0">
              <a:buNone/>
              <a:defRPr sz="2880" b="1"/>
            </a:lvl7pPr>
            <a:lvl8pPr marL="5760720" indent="0">
              <a:buNone/>
              <a:defRPr sz="2880" b="1"/>
            </a:lvl8pPr>
            <a:lvl9pPr marL="6583680" indent="0">
              <a:buNone/>
              <a:defRPr sz="28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716" y="8016240"/>
            <a:ext cx="6963012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2471" y="5379722"/>
            <a:ext cx="6997304" cy="2636518"/>
          </a:xfrm>
        </p:spPr>
        <p:txBody>
          <a:bodyPr anchor="b"/>
          <a:lstStyle>
            <a:lvl1pPr marL="0" indent="0">
              <a:buNone/>
              <a:defRPr sz="4320" b="1"/>
            </a:lvl1pPr>
            <a:lvl2pPr marL="822960" indent="0">
              <a:buNone/>
              <a:defRPr sz="3600" b="1"/>
            </a:lvl2pPr>
            <a:lvl3pPr marL="1645920" indent="0">
              <a:buNone/>
              <a:defRPr sz="3240" b="1"/>
            </a:lvl3pPr>
            <a:lvl4pPr marL="2468880" indent="0">
              <a:buNone/>
              <a:defRPr sz="2880" b="1"/>
            </a:lvl4pPr>
            <a:lvl5pPr marL="3291840" indent="0">
              <a:buNone/>
              <a:defRPr sz="2880" b="1"/>
            </a:lvl5pPr>
            <a:lvl6pPr marL="4114800" indent="0">
              <a:buNone/>
              <a:defRPr sz="2880" b="1"/>
            </a:lvl6pPr>
            <a:lvl7pPr marL="4937760" indent="0">
              <a:buNone/>
              <a:defRPr sz="2880" b="1"/>
            </a:lvl7pPr>
            <a:lvl8pPr marL="5760720" indent="0">
              <a:buNone/>
              <a:defRPr sz="2880" b="1"/>
            </a:lvl8pPr>
            <a:lvl9pPr marL="6583680" indent="0">
              <a:buNone/>
              <a:defRPr sz="28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2471" y="8016240"/>
            <a:ext cx="6997304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69806-8DB2-4786-80A3-84018AC78075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116CF-585A-4B36-8137-55750B960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567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69806-8DB2-4786-80A3-84018AC78075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116CF-585A-4B36-8137-55750B960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25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69806-8DB2-4786-80A3-84018AC78075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116CF-585A-4B36-8137-55750B960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26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1463040"/>
            <a:ext cx="5308520" cy="5120640"/>
          </a:xfrm>
        </p:spPr>
        <p:txBody>
          <a:bodyPr anchor="b"/>
          <a:lstStyle>
            <a:lvl1pPr>
              <a:defRPr sz="5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304" y="3159765"/>
            <a:ext cx="8332470" cy="15595600"/>
          </a:xfrm>
        </p:spPr>
        <p:txBody>
          <a:bodyPr/>
          <a:lstStyle>
            <a:lvl1pPr>
              <a:defRPr sz="5760"/>
            </a:lvl1pPr>
            <a:lvl2pPr>
              <a:defRPr sz="5040"/>
            </a:lvl2pPr>
            <a:lvl3pPr>
              <a:defRPr sz="432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6583680"/>
            <a:ext cx="5308520" cy="12197082"/>
          </a:xfrm>
        </p:spPr>
        <p:txBody>
          <a:bodyPr/>
          <a:lstStyle>
            <a:lvl1pPr marL="0" indent="0">
              <a:buNone/>
              <a:defRPr sz="2880"/>
            </a:lvl1pPr>
            <a:lvl2pPr marL="822960" indent="0">
              <a:buNone/>
              <a:defRPr sz="2520"/>
            </a:lvl2pPr>
            <a:lvl3pPr marL="1645920" indent="0">
              <a:buNone/>
              <a:defRPr sz="2160"/>
            </a:lvl3pPr>
            <a:lvl4pPr marL="2468880" indent="0">
              <a:buNone/>
              <a:defRPr sz="1800"/>
            </a:lvl4pPr>
            <a:lvl5pPr marL="3291840" indent="0">
              <a:buNone/>
              <a:defRPr sz="1800"/>
            </a:lvl5pPr>
            <a:lvl6pPr marL="4114800" indent="0">
              <a:buNone/>
              <a:defRPr sz="1800"/>
            </a:lvl6pPr>
            <a:lvl7pPr marL="4937760" indent="0">
              <a:buNone/>
              <a:defRPr sz="1800"/>
            </a:lvl7pPr>
            <a:lvl8pPr marL="5760720" indent="0">
              <a:buNone/>
              <a:defRPr sz="1800"/>
            </a:lvl8pPr>
            <a:lvl9pPr marL="658368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69806-8DB2-4786-80A3-84018AC78075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116CF-585A-4B36-8137-55750B960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67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1463040"/>
            <a:ext cx="5308520" cy="5120640"/>
          </a:xfrm>
        </p:spPr>
        <p:txBody>
          <a:bodyPr anchor="b"/>
          <a:lstStyle>
            <a:lvl1pPr>
              <a:defRPr sz="5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7304" y="3159765"/>
            <a:ext cx="8332470" cy="15595600"/>
          </a:xfrm>
        </p:spPr>
        <p:txBody>
          <a:bodyPr anchor="t"/>
          <a:lstStyle>
            <a:lvl1pPr marL="0" indent="0">
              <a:buNone/>
              <a:defRPr sz="5760"/>
            </a:lvl1pPr>
            <a:lvl2pPr marL="822960" indent="0">
              <a:buNone/>
              <a:defRPr sz="5040"/>
            </a:lvl2pPr>
            <a:lvl3pPr marL="1645920" indent="0">
              <a:buNone/>
              <a:defRPr sz="4320"/>
            </a:lvl3pPr>
            <a:lvl4pPr marL="2468880" indent="0">
              <a:buNone/>
              <a:defRPr sz="3600"/>
            </a:lvl4pPr>
            <a:lvl5pPr marL="3291840" indent="0">
              <a:buNone/>
              <a:defRPr sz="3600"/>
            </a:lvl5pPr>
            <a:lvl6pPr marL="4114800" indent="0">
              <a:buNone/>
              <a:defRPr sz="3600"/>
            </a:lvl6pPr>
            <a:lvl7pPr marL="4937760" indent="0">
              <a:buNone/>
              <a:defRPr sz="3600"/>
            </a:lvl7pPr>
            <a:lvl8pPr marL="5760720" indent="0">
              <a:buNone/>
              <a:defRPr sz="3600"/>
            </a:lvl8pPr>
            <a:lvl9pPr marL="6583680" indent="0">
              <a:buNone/>
              <a:defRPr sz="3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6583680"/>
            <a:ext cx="5308520" cy="12197082"/>
          </a:xfrm>
        </p:spPr>
        <p:txBody>
          <a:bodyPr/>
          <a:lstStyle>
            <a:lvl1pPr marL="0" indent="0">
              <a:buNone/>
              <a:defRPr sz="2880"/>
            </a:lvl1pPr>
            <a:lvl2pPr marL="822960" indent="0">
              <a:buNone/>
              <a:defRPr sz="2520"/>
            </a:lvl2pPr>
            <a:lvl3pPr marL="1645920" indent="0">
              <a:buNone/>
              <a:defRPr sz="2160"/>
            </a:lvl3pPr>
            <a:lvl4pPr marL="2468880" indent="0">
              <a:buNone/>
              <a:defRPr sz="1800"/>
            </a:lvl4pPr>
            <a:lvl5pPr marL="3291840" indent="0">
              <a:buNone/>
              <a:defRPr sz="1800"/>
            </a:lvl5pPr>
            <a:lvl6pPr marL="4114800" indent="0">
              <a:buNone/>
              <a:defRPr sz="1800"/>
            </a:lvl6pPr>
            <a:lvl7pPr marL="4937760" indent="0">
              <a:buNone/>
              <a:defRPr sz="1800"/>
            </a:lvl7pPr>
            <a:lvl8pPr marL="5760720" indent="0">
              <a:buNone/>
              <a:defRPr sz="1800"/>
            </a:lvl8pPr>
            <a:lvl9pPr marL="658368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69806-8DB2-4786-80A3-84018AC78075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116CF-585A-4B36-8137-55750B960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89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1168405"/>
            <a:ext cx="1419606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5842000"/>
            <a:ext cx="1419606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20340325"/>
            <a:ext cx="370332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169806-8DB2-4786-80A3-84018AC78075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20340325"/>
            <a:ext cx="555498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20340325"/>
            <a:ext cx="370332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E116CF-585A-4B36-8137-55750B960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81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645920" rtl="0" eaLnBrk="1" latinLnBrk="0" hangingPunct="1">
        <a:lnSpc>
          <a:spcPct val="90000"/>
        </a:lnSpc>
        <a:spcBef>
          <a:spcPct val="0"/>
        </a:spcBef>
        <a:buNone/>
        <a:defRPr sz="79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1480" indent="-411480" algn="l" defTabSz="164592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1pPr>
      <a:lvl2pPr marL="123444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05740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88036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4pPr>
      <a:lvl5pPr marL="370332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5pPr>
      <a:lvl6pPr marL="452628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6pPr>
      <a:lvl7pPr marL="534924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7pPr>
      <a:lvl8pPr marL="617220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8pPr>
      <a:lvl9pPr marL="699516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2pPr>
      <a:lvl3pPr marL="164592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3pPr>
      <a:lvl4pPr marL="246888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5pPr>
      <a:lvl6pPr marL="411480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6pPr>
      <a:lvl7pPr marL="493776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7pPr>
      <a:lvl8pPr marL="576072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8pPr>
      <a:lvl9pPr marL="658368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90000"/>
              </a:schemeClr>
            </a:gs>
            <a:gs pos="89000">
              <a:schemeClr val="accent1">
                <a:lumMod val="45000"/>
                <a:lumOff val="55000"/>
              </a:schemeClr>
            </a:gs>
            <a:gs pos="60000">
              <a:schemeClr val="bg2"/>
            </a:gs>
            <a:gs pos="91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other and Baby PNG">
            <a:extLst>
              <a:ext uri="{FF2B5EF4-FFF2-40B4-BE49-F238E27FC236}">
                <a16:creationId xmlns:a16="http://schemas.microsoft.com/office/drawing/2014/main" id="{516BF3E9-B1A3-55BD-CDC3-E9E928B19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114" y="12826980"/>
            <a:ext cx="6468104" cy="7111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FEF1E52-FAF2-F250-373A-A9DBB3976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1960" y="8641188"/>
            <a:ext cx="12344400" cy="767855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Amasis MT Pro Medium" panose="02040604050005020304" pitchFamily="18" charset="0"/>
              </a:rPr>
              <a:t>Childcare Cost is Out of Control at Travis county!!!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5A4E29-1E66-6E5D-55A4-1C35CC0CB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05102"/>
            <a:ext cx="16459200" cy="211182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2CC996B-7AE1-BBB1-BECC-5602D1140EF3}"/>
              </a:ext>
            </a:extLst>
          </p:cNvPr>
          <p:cNvSpPr/>
          <p:nvPr/>
        </p:nvSpPr>
        <p:spPr>
          <a:xfrm>
            <a:off x="353961" y="2006722"/>
            <a:ext cx="15721781" cy="1831655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93A2386E-BC53-ED47-E49A-12D5465EAD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5424254"/>
              </p:ext>
            </p:extLst>
          </p:nvPr>
        </p:nvGraphicFramePr>
        <p:xfrm>
          <a:off x="1152244" y="2222697"/>
          <a:ext cx="13081819" cy="60151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F36F3C6B-48CA-9291-CBCF-F5449C4A8F01}"/>
              </a:ext>
            </a:extLst>
          </p:cNvPr>
          <p:cNvGrpSpPr/>
          <p:nvPr/>
        </p:nvGrpSpPr>
        <p:grpSpPr>
          <a:xfrm>
            <a:off x="5317053" y="9745639"/>
            <a:ext cx="4497194" cy="2246769"/>
            <a:chOff x="5317053" y="9745639"/>
            <a:chExt cx="4497194" cy="224676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8E36CA3-E8BE-1CE4-3361-51A374E87271}"/>
                </a:ext>
              </a:extLst>
            </p:cNvPr>
            <p:cNvSpPr/>
            <p:nvPr/>
          </p:nvSpPr>
          <p:spPr>
            <a:xfrm>
              <a:off x="5317053" y="9745639"/>
              <a:ext cx="2580451" cy="224676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0" b="1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VO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869D7F0-970E-20C5-4003-24A8815A7F70}"/>
                </a:ext>
              </a:extLst>
            </p:cNvPr>
            <p:cNvSpPr/>
            <p:nvPr/>
          </p:nvSpPr>
          <p:spPr>
            <a:xfrm>
              <a:off x="7693153" y="9745639"/>
              <a:ext cx="2121094" cy="224676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0" b="1" cap="none" spc="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TE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D77B56D0-47CA-A067-606B-5DA9B168486F}"/>
              </a:ext>
            </a:extLst>
          </p:cNvPr>
          <p:cNvSpPr/>
          <p:nvPr/>
        </p:nvSpPr>
        <p:spPr>
          <a:xfrm>
            <a:off x="-29497" y="20529755"/>
            <a:ext cx="16488697" cy="14158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VOTECHILDCAREBOND.com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770DD8-9682-EA2F-B73E-69A4DE0B61E6}"/>
              </a:ext>
            </a:extLst>
          </p:cNvPr>
          <p:cNvSpPr/>
          <p:nvPr/>
        </p:nvSpPr>
        <p:spPr>
          <a:xfrm>
            <a:off x="3185652" y="11500332"/>
            <a:ext cx="884903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CHILDCARE BOND</a:t>
            </a:r>
          </a:p>
        </p:txBody>
      </p:sp>
    </p:spTree>
    <p:extLst>
      <p:ext uri="{BB962C8B-B14F-4D97-AF65-F5344CB8AC3E}">
        <p14:creationId xmlns:p14="http://schemas.microsoft.com/office/powerpoint/2010/main" val="88596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Words>28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Amasis MT Pro Medium</vt:lpstr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Daisy Zhan</dc:creator>
  <cp:lastModifiedBy>Daisy Zhan</cp:lastModifiedBy>
  <cp:revision>4</cp:revision>
  <dcterms:created xsi:type="dcterms:W3CDTF">2024-09-02T02:41:03Z</dcterms:created>
  <dcterms:modified xsi:type="dcterms:W3CDTF">2024-09-22T10:12:18Z</dcterms:modified>
</cp:coreProperties>
</file>