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8" r:id="rId16"/>
    <p:sldId id="279" r:id="rId17"/>
    <p:sldId id="280" r:id="rId18"/>
    <p:sldId id="281" r:id="rId19"/>
    <p:sldId id="282" r:id="rId20"/>
    <p:sldId id="283" r:id="rId21"/>
    <p:sldId id="285" r:id="rId22"/>
    <p:sldId id="284" r:id="rId23"/>
    <p:sldId id="271" r:id="rId24"/>
    <p:sldId id="272" r:id="rId25"/>
    <p:sldId id="274" r:id="rId26"/>
    <p:sldId id="275" r:id="rId27"/>
    <p:sldId id="276" r:id="rId28"/>
    <p:sldId id="27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等深淺樣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p:scale>
          <a:sx n="100" d="100"/>
          <a:sy n="100" d="100"/>
        </p:scale>
        <p:origin x="990"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206D04A9-CA9C-4F47-9DDD-A64A96A63A31}" type="datetimeFigureOut">
              <a:rPr lang="zh-TW" altLang="en-US" smtClean="0"/>
              <a:t>2024/12/27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9B2FF97-B0A4-433D-817A-0ACAAA83C2D7}" type="slidenum">
              <a:rPr lang="zh-TW" altLang="en-US" smtClean="0"/>
              <a:t>‹#›</a:t>
            </a:fld>
            <a:endParaRPr lang="zh-TW" altLang="en-US"/>
          </a:p>
        </p:txBody>
      </p:sp>
    </p:spTree>
    <p:extLst>
      <p:ext uri="{BB962C8B-B14F-4D97-AF65-F5344CB8AC3E}">
        <p14:creationId xmlns:p14="http://schemas.microsoft.com/office/powerpoint/2010/main" val="2182836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06D04A9-CA9C-4F47-9DDD-A64A96A63A31}" type="datetimeFigureOut">
              <a:rPr lang="zh-TW" altLang="en-US" smtClean="0"/>
              <a:t>2024/12/27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9B2FF97-B0A4-433D-817A-0ACAAA83C2D7}" type="slidenum">
              <a:rPr lang="zh-TW" altLang="en-US" smtClean="0"/>
              <a:t>‹#›</a:t>
            </a:fld>
            <a:endParaRPr lang="zh-TW" altLang="en-US"/>
          </a:p>
        </p:txBody>
      </p:sp>
    </p:spTree>
    <p:extLst>
      <p:ext uri="{BB962C8B-B14F-4D97-AF65-F5344CB8AC3E}">
        <p14:creationId xmlns:p14="http://schemas.microsoft.com/office/powerpoint/2010/main" val="3332797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06D04A9-CA9C-4F47-9DDD-A64A96A63A31}" type="datetimeFigureOut">
              <a:rPr lang="zh-TW" altLang="en-US" smtClean="0"/>
              <a:t>2024/12/27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9B2FF97-B0A4-433D-817A-0ACAAA83C2D7}" type="slidenum">
              <a:rPr lang="zh-TW" altLang="en-US" smtClean="0"/>
              <a:t>‹#›</a:t>
            </a:fld>
            <a:endParaRPr lang="zh-TW" altLang="en-US"/>
          </a:p>
        </p:txBody>
      </p:sp>
    </p:spTree>
    <p:extLst>
      <p:ext uri="{BB962C8B-B14F-4D97-AF65-F5344CB8AC3E}">
        <p14:creationId xmlns:p14="http://schemas.microsoft.com/office/powerpoint/2010/main" val="420915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06D04A9-CA9C-4F47-9DDD-A64A96A63A31}" type="datetimeFigureOut">
              <a:rPr lang="zh-TW" altLang="en-US" smtClean="0"/>
              <a:t>2024/12/27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9B2FF97-B0A4-433D-817A-0ACAAA83C2D7}" type="slidenum">
              <a:rPr lang="zh-TW" altLang="en-US" smtClean="0"/>
              <a:t>‹#›</a:t>
            </a:fld>
            <a:endParaRPr lang="zh-TW" altLang="en-US"/>
          </a:p>
        </p:txBody>
      </p:sp>
    </p:spTree>
    <p:extLst>
      <p:ext uri="{BB962C8B-B14F-4D97-AF65-F5344CB8AC3E}">
        <p14:creationId xmlns:p14="http://schemas.microsoft.com/office/powerpoint/2010/main" val="1716402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206D04A9-CA9C-4F47-9DDD-A64A96A63A31}" type="datetimeFigureOut">
              <a:rPr lang="zh-TW" altLang="en-US" smtClean="0"/>
              <a:t>2024/12/27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9B2FF97-B0A4-433D-817A-0ACAAA83C2D7}" type="slidenum">
              <a:rPr lang="zh-TW" altLang="en-US" smtClean="0"/>
              <a:t>‹#›</a:t>
            </a:fld>
            <a:endParaRPr lang="zh-TW" altLang="en-US"/>
          </a:p>
        </p:txBody>
      </p:sp>
    </p:spTree>
    <p:extLst>
      <p:ext uri="{BB962C8B-B14F-4D97-AF65-F5344CB8AC3E}">
        <p14:creationId xmlns:p14="http://schemas.microsoft.com/office/powerpoint/2010/main" val="14984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206D04A9-CA9C-4F47-9DDD-A64A96A63A31}" type="datetimeFigureOut">
              <a:rPr lang="zh-TW" altLang="en-US" smtClean="0"/>
              <a:t>2024/12/27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9B2FF97-B0A4-433D-817A-0ACAAA83C2D7}" type="slidenum">
              <a:rPr lang="zh-TW" altLang="en-US" smtClean="0"/>
              <a:t>‹#›</a:t>
            </a:fld>
            <a:endParaRPr lang="zh-TW" altLang="en-US"/>
          </a:p>
        </p:txBody>
      </p:sp>
    </p:spTree>
    <p:extLst>
      <p:ext uri="{BB962C8B-B14F-4D97-AF65-F5344CB8AC3E}">
        <p14:creationId xmlns:p14="http://schemas.microsoft.com/office/powerpoint/2010/main" val="2106370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206D04A9-CA9C-4F47-9DDD-A64A96A63A31}" type="datetimeFigureOut">
              <a:rPr lang="zh-TW" altLang="en-US" smtClean="0"/>
              <a:t>2024/12/27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E9B2FF97-B0A4-433D-817A-0ACAAA83C2D7}" type="slidenum">
              <a:rPr lang="zh-TW" altLang="en-US" smtClean="0"/>
              <a:t>‹#›</a:t>
            </a:fld>
            <a:endParaRPr lang="zh-TW" altLang="en-US"/>
          </a:p>
        </p:txBody>
      </p:sp>
    </p:spTree>
    <p:extLst>
      <p:ext uri="{BB962C8B-B14F-4D97-AF65-F5344CB8AC3E}">
        <p14:creationId xmlns:p14="http://schemas.microsoft.com/office/powerpoint/2010/main" val="3272552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206D04A9-CA9C-4F47-9DDD-A64A96A63A31}" type="datetimeFigureOut">
              <a:rPr lang="zh-TW" altLang="en-US" smtClean="0"/>
              <a:t>2024/12/27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E9B2FF97-B0A4-433D-817A-0ACAAA83C2D7}" type="slidenum">
              <a:rPr lang="zh-TW" altLang="en-US" smtClean="0"/>
              <a:t>‹#›</a:t>
            </a:fld>
            <a:endParaRPr lang="zh-TW" altLang="en-US"/>
          </a:p>
        </p:txBody>
      </p:sp>
    </p:spTree>
    <p:extLst>
      <p:ext uri="{BB962C8B-B14F-4D97-AF65-F5344CB8AC3E}">
        <p14:creationId xmlns:p14="http://schemas.microsoft.com/office/powerpoint/2010/main" val="3637267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6D04A9-CA9C-4F47-9DDD-A64A96A63A31}" type="datetimeFigureOut">
              <a:rPr lang="zh-TW" altLang="en-US" smtClean="0"/>
              <a:t>2024/12/27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E9B2FF97-B0A4-433D-817A-0ACAAA83C2D7}" type="slidenum">
              <a:rPr lang="zh-TW" altLang="en-US" smtClean="0"/>
              <a:t>‹#›</a:t>
            </a:fld>
            <a:endParaRPr lang="zh-TW" altLang="en-US"/>
          </a:p>
        </p:txBody>
      </p:sp>
    </p:spTree>
    <p:extLst>
      <p:ext uri="{BB962C8B-B14F-4D97-AF65-F5344CB8AC3E}">
        <p14:creationId xmlns:p14="http://schemas.microsoft.com/office/powerpoint/2010/main" val="1616116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206D04A9-CA9C-4F47-9DDD-A64A96A63A31}" type="datetimeFigureOut">
              <a:rPr lang="zh-TW" altLang="en-US" smtClean="0"/>
              <a:t>2024/12/27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9B2FF97-B0A4-433D-817A-0ACAAA83C2D7}" type="slidenum">
              <a:rPr lang="zh-TW" altLang="en-US" smtClean="0"/>
              <a:t>‹#›</a:t>
            </a:fld>
            <a:endParaRPr lang="zh-TW" altLang="en-US"/>
          </a:p>
        </p:txBody>
      </p:sp>
    </p:spTree>
    <p:extLst>
      <p:ext uri="{BB962C8B-B14F-4D97-AF65-F5344CB8AC3E}">
        <p14:creationId xmlns:p14="http://schemas.microsoft.com/office/powerpoint/2010/main" val="3782672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206D04A9-CA9C-4F47-9DDD-A64A96A63A31}" type="datetimeFigureOut">
              <a:rPr lang="zh-TW" altLang="en-US" smtClean="0"/>
              <a:t>2024/12/27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9B2FF97-B0A4-433D-817A-0ACAAA83C2D7}" type="slidenum">
              <a:rPr lang="zh-TW" altLang="en-US" smtClean="0"/>
              <a:t>‹#›</a:t>
            </a:fld>
            <a:endParaRPr lang="zh-TW" altLang="en-US"/>
          </a:p>
        </p:txBody>
      </p:sp>
    </p:spTree>
    <p:extLst>
      <p:ext uri="{BB962C8B-B14F-4D97-AF65-F5344CB8AC3E}">
        <p14:creationId xmlns:p14="http://schemas.microsoft.com/office/powerpoint/2010/main" val="1340723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6D04A9-CA9C-4F47-9DDD-A64A96A63A31}" type="datetimeFigureOut">
              <a:rPr lang="zh-TW" altLang="en-US" smtClean="0"/>
              <a:t>2024/12/27</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B2FF97-B0A4-433D-817A-0ACAAA83C2D7}" type="slidenum">
              <a:rPr lang="zh-TW" altLang="en-US" smtClean="0"/>
              <a:t>‹#›</a:t>
            </a:fld>
            <a:endParaRPr lang="zh-TW" altLang="en-US"/>
          </a:p>
        </p:txBody>
      </p:sp>
    </p:spTree>
    <p:extLst>
      <p:ext uri="{BB962C8B-B14F-4D97-AF65-F5344CB8AC3E}">
        <p14:creationId xmlns:p14="http://schemas.microsoft.com/office/powerpoint/2010/main" val="297844839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www.youtube.com/watch?v=7nFsvTaMi1M" TargetMode="External"/><Relationship Id="rId3" Type="http://schemas.openxmlformats.org/officeDocument/2006/relationships/hyperlink" Target="https://www.oanda.com/bvi-ft/lab-education/cryptocurrency/sol/" TargetMode="External"/><Relationship Id="rId7" Type="http://schemas.openxmlformats.org/officeDocument/2006/relationships/hyperlink" Target="https://www.blockchain-council.org/blockchain/what-is-proof-of-history-and-how-does-it-work/" TargetMode="External"/><Relationship Id="rId2" Type="http://schemas.openxmlformats.org/officeDocument/2006/relationships/hyperlink" Target="https://www.linkedin.com/in/anatoly-yakovenko/" TargetMode="External"/><Relationship Id="rId1" Type="http://schemas.openxmlformats.org/officeDocument/2006/relationships/slideLayout" Target="../slideLayouts/slideLayout2.xml"/><Relationship Id="rId6" Type="http://schemas.openxmlformats.org/officeDocument/2006/relationships/hyperlink" Target="https://www.crunchbase.com/organization/solana-io/investor_financials" TargetMode="External"/><Relationship Id="rId11" Type="http://schemas.openxmlformats.org/officeDocument/2006/relationships/hyperlink" Target="https://medium.com/@gate_ventures/%E8%AF%A6%E8%A7%A3solana-%E7%9A%84%E6%8A%80%E6%9C%AF%E6%9E%B6%E6%9E%84-%E5%B0%86%E8%A6%81%E8%BF%8E%E6%9D%A5%E7%AC%AC%E4%BA%8C%E6%98%A5%E5%90%97-47a7d7bb64fd" TargetMode="External"/><Relationship Id="rId5" Type="http://schemas.openxmlformats.org/officeDocument/2006/relationships/hyperlink" Target="https://dailycoin.com/raj-gokal-solanas-right-hand-man/#h-who-is-raj-gokal" TargetMode="External"/><Relationship Id="rId10" Type="http://schemas.openxmlformats.org/officeDocument/2006/relationships/hyperlink" Target="https://www.binance.com/zh-TC/square/post/18005181641170" TargetMode="External"/><Relationship Id="rId4" Type="http://schemas.openxmlformats.org/officeDocument/2006/relationships/hyperlink" Target="https://medium.com/@miixcapital/solana-%E8%B0%83%E7%A0%94%E5%88%86%E6%9E%90%E6%8A%A5%E5%91%8A-59248789aaee" TargetMode="External"/><Relationship Id="rId9" Type="http://schemas.openxmlformats.org/officeDocument/2006/relationships/hyperlink" Target="https://www.rayskyinvest.com/58954/defi-tvl#TVL-%E6%98%AF%E4%BB%80%E9%BA%BC%EF%BC%9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623121-860C-12DD-76AA-B63B878B9B5B}"/>
              </a:ext>
            </a:extLst>
          </p:cNvPr>
          <p:cNvSpPr>
            <a:spLocks noGrp="1"/>
          </p:cNvSpPr>
          <p:nvPr>
            <p:ph type="ctrTitle"/>
          </p:nvPr>
        </p:nvSpPr>
        <p:spPr/>
        <p:txBody>
          <a:bodyPr>
            <a:normAutofit/>
          </a:bodyPr>
          <a:lstStyle/>
          <a:p>
            <a:r>
              <a:rPr lang="en-US" altLang="zh-TW" sz="4800" dirty="0"/>
              <a:t>High Performance L1 - Solana</a:t>
            </a:r>
            <a:endParaRPr lang="zh-TW" altLang="en-US" sz="4800" dirty="0"/>
          </a:p>
        </p:txBody>
      </p:sp>
      <p:sp>
        <p:nvSpPr>
          <p:cNvPr id="3" name="副標題 2">
            <a:extLst>
              <a:ext uri="{FF2B5EF4-FFF2-40B4-BE49-F238E27FC236}">
                <a16:creationId xmlns:a16="http://schemas.microsoft.com/office/drawing/2014/main" id="{0B820829-E746-4A41-3FFB-9A142211AD34}"/>
              </a:ext>
            </a:extLst>
          </p:cNvPr>
          <p:cNvSpPr>
            <a:spLocks noGrp="1"/>
          </p:cNvSpPr>
          <p:nvPr>
            <p:ph type="subTitle" idx="1"/>
          </p:nvPr>
        </p:nvSpPr>
        <p:spPr/>
        <p:txBody>
          <a:bodyPr/>
          <a:lstStyle/>
          <a:p>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資工碩一</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張語棠</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R13922116</a:t>
            </a:r>
            <a:endPar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endParaRPr>
          </a:p>
          <a:p>
            <a:endParaRPr lang="zh-TW" altLang="en-US" dirty="0"/>
          </a:p>
        </p:txBody>
      </p:sp>
    </p:spTree>
    <p:extLst>
      <p:ext uri="{BB962C8B-B14F-4D97-AF65-F5344CB8AC3E}">
        <p14:creationId xmlns:p14="http://schemas.microsoft.com/office/powerpoint/2010/main" val="3475337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F82A63F1-8587-57F7-D971-D0F2144260B6}"/>
              </a:ext>
            </a:extLst>
          </p:cNvPr>
          <p:cNvSpPr>
            <a:spLocks noChangeArrowheads="1"/>
          </p:cNvSpPr>
          <p:nvPr/>
        </p:nvSpPr>
        <p:spPr bwMode="auto">
          <a:xfrm>
            <a:off x="876692" y="2533476"/>
            <a:ext cx="5219307" cy="353741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zh-TW" sz="2000" b="0" i="0" u="none" strike="noStrike" cap="none" normalizeH="0" baseline="0">
                <a:ln>
                  <a:noFill/>
                </a:ln>
                <a:effectLst/>
              </a:rPr>
              <a:t>Solana Funding History</a:t>
            </a:r>
          </a:p>
        </p:txBody>
      </p:sp>
      <p:grpSp>
        <p:nvGrpSpPr>
          <p:cNvPr id="27" name="Group 26">
            <a:extLst>
              <a:ext uri="{FF2B5EF4-FFF2-40B4-BE49-F238E27FC236}">
                <a16:creationId xmlns:a16="http://schemas.microsoft.com/office/drawing/2014/main" id="{C54A2A4D-19EF-3552-F383-6AD9587C8A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28" name="Rectangle 27">
              <a:extLst>
                <a:ext uri="{FF2B5EF4-FFF2-40B4-BE49-F238E27FC236}">
                  <a16:creationId xmlns:a16="http://schemas.microsoft.com/office/drawing/2014/main" id="{A9208F0F-2734-3945-8FD0-EEB19CF41A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2CFF5D9-43B9-9D58-6F3F-25041716D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內容版面配置區 3">
            <a:extLst>
              <a:ext uri="{FF2B5EF4-FFF2-40B4-BE49-F238E27FC236}">
                <a16:creationId xmlns:a16="http://schemas.microsoft.com/office/drawing/2014/main" id="{80FBCA69-A6B6-E1A2-054D-0BFD81960E4F}"/>
              </a:ext>
            </a:extLst>
          </p:cNvPr>
          <p:cNvGraphicFramePr>
            <a:graphicFrameLocks noGrp="1"/>
          </p:cNvGraphicFramePr>
          <p:nvPr>
            <p:ph idx="1"/>
            <p:extLst>
              <p:ext uri="{D42A27DB-BD31-4B8C-83A1-F6EECF244321}">
                <p14:modId xmlns:p14="http://schemas.microsoft.com/office/powerpoint/2010/main" val="266681149"/>
              </p:ext>
            </p:extLst>
          </p:nvPr>
        </p:nvGraphicFramePr>
        <p:xfrm>
          <a:off x="4543426" y="1190626"/>
          <a:ext cx="6738061" cy="4880257"/>
        </p:xfrm>
        <a:graphic>
          <a:graphicData uri="http://schemas.openxmlformats.org/drawingml/2006/table">
            <a:tbl>
              <a:tblPr firstRow="1" firstCol="1" bandRow="1">
                <a:tableStyleId>{5C22544A-7EE6-4342-B048-85BDC9FD1C3A}</a:tableStyleId>
              </a:tblPr>
              <a:tblGrid>
                <a:gridCol w="1251995">
                  <a:extLst>
                    <a:ext uri="{9D8B030D-6E8A-4147-A177-3AD203B41FA5}">
                      <a16:colId xmlns:a16="http://schemas.microsoft.com/office/drawing/2014/main" val="3091076177"/>
                    </a:ext>
                  </a:extLst>
                </a:gridCol>
                <a:gridCol w="1757225">
                  <a:extLst>
                    <a:ext uri="{9D8B030D-6E8A-4147-A177-3AD203B41FA5}">
                      <a16:colId xmlns:a16="http://schemas.microsoft.com/office/drawing/2014/main" val="3503089268"/>
                    </a:ext>
                  </a:extLst>
                </a:gridCol>
                <a:gridCol w="1179605">
                  <a:extLst>
                    <a:ext uri="{9D8B030D-6E8A-4147-A177-3AD203B41FA5}">
                      <a16:colId xmlns:a16="http://schemas.microsoft.com/office/drawing/2014/main" val="3917551133"/>
                    </a:ext>
                  </a:extLst>
                </a:gridCol>
                <a:gridCol w="873450">
                  <a:extLst>
                    <a:ext uri="{9D8B030D-6E8A-4147-A177-3AD203B41FA5}">
                      <a16:colId xmlns:a16="http://schemas.microsoft.com/office/drawing/2014/main" val="3844711934"/>
                    </a:ext>
                  </a:extLst>
                </a:gridCol>
                <a:gridCol w="1675786">
                  <a:extLst>
                    <a:ext uri="{9D8B030D-6E8A-4147-A177-3AD203B41FA5}">
                      <a16:colId xmlns:a16="http://schemas.microsoft.com/office/drawing/2014/main" val="435054342"/>
                    </a:ext>
                  </a:extLst>
                </a:gridCol>
              </a:tblGrid>
              <a:tr h="425024">
                <a:tc>
                  <a:txBody>
                    <a:bodyPr/>
                    <a:lstStyle/>
                    <a:p>
                      <a:pPr>
                        <a:lnSpc>
                          <a:spcPct val="115000"/>
                        </a:lnSpc>
                        <a:spcAft>
                          <a:spcPts val="800"/>
                        </a:spcAft>
                      </a:pPr>
                      <a:r>
                        <a:rPr lang="en-US" sz="1100" kern="100">
                          <a:effectLst/>
                        </a:rPr>
                        <a:t>Announced Date</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a:effectLst/>
                        </a:rPr>
                        <a:t>Transaction Name</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a:effectLst/>
                        </a:rPr>
                        <a:t>Number of Investors</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a:effectLst/>
                        </a:rPr>
                        <a:t>Money Raised</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a:effectLst/>
                        </a:rPr>
                        <a:t>Lead Investors</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extLst>
                  <a:ext uri="{0D108BD9-81ED-4DB2-BD59-A6C34878D82A}">
                    <a16:rowId xmlns:a16="http://schemas.microsoft.com/office/drawing/2014/main" val="3158315323"/>
                  </a:ext>
                </a:extLst>
              </a:tr>
              <a:tr h="425024">
                <a:tc>
                  <a:txBody>
                    <a:bodyPr/>
                    <a:lstStyle/>
                    <a:p>
                      <a:pPr>
                        <a:lnSpc>
                          <a:spcPct val="115000"/>
                        </a:lnSpc>
                        <a:spcAft>
                          <a:spcPts val="800"/>
                        </a:spcAft>
                      </a:pPr>
                      <a:r>
                        <a:rPr lang="en-US" sz="1100" kern="100">
                          <a:effectLst/>
                        </a:rPr>
                        <a:t>Aug 14, 2024</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a:effectLst/>
                        </a:rPr>
                        <a:t>Secondary Market - Solana</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a:effectLst/>
                        </a:rPr>
                        <a:t>1</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a:effectLst/>
                        </a:rPr>
                        <a:t>—</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a:effectLst/>
                        </a:rPr>
                        <a:t>—</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extLst>
                  <a:ext uri="{0D108BD9-81ED-4DB2-BD59-A6C34878D82A}">
                    <a16:rowId xmlns:a16="http://schemas.microsoft.com/office/drawing/2014/main" val="136213233"/>
                  </a:ext>
                </a:extLst>
              </a:tr>
              <a:tr h="425024">
                <a:tc>
                  <a:txBody>
                    <a:bodyPr/>
                    <a:lstStyle/>
                    <a:p>
                      <a:pPr>
                        <a:lnSpc>
                          <a:spcPct val="115000"/>
                        </a:lnSpc>
                        <a:spcAft>
                          <a:spcPts val="800"/>
                        </a:spcAft>
                      </a:pPr>
                      <a:r>
                        <a:rPr lang="en-US" sz="1100" kern="100">
                          <a:effectLst/>
                        </a:rPr>
                        <a:t>Dec 5, 2023</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a:effectLst/>
                        </a:rPr>
                        <a:t>Funding Round - Solana</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a:effectLst/>
                        </a:rPr>
                        <a:t>1</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a:effectLst/>
                        </a:rPr>
                        <a:t>—</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a:effectLst/>
                        </a:rPr>
                        <a:t>—</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extLst>
                  <a:ext uri="{0D108BD9-81ED-4DB2-BD59-A6C34878D82A}">
                    <a16:rowId xmlns:a16="http://schemas.microsoft.com/office/drawing/2014/main" val="1271894858"/>
                  </a:ext>
                </a:extLst>
              </a:tr>
              <a:tr h="425024">
                <a:tc>
                  <a:txBody>
                    <a:bodyPr/>
                    <a:lstStyle/>
                    <a:p>
                      <a:pPr>
                        <a:lnSpc>
                          <a:spcPct val="115000"/>
                        </a:lnSpc>
                        <a:spcAft>
                          <a:spcPts val="800"/>
                        </a:spcAft>
                      </a:pPr>
                      <a:r>
                        <a:rPr lang="en-US" sz="1100" kern="100">
                          <a:effectLst/>
                        </a:rPr>
                        <a:t>Feb 3, 2022</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dirty="0">
                          <a:effectLst/>
                        </a:rPr>
                        <a:t>Seed Round - Solana</a:t>
                      </a:r>
                      <a:endParaRPr lang="zh-TW" sz="1100" kern="100" dirty="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a:effectLst/>
                        </a:rPr>
                        <a:t>7</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a:effectLst/>
                        </a:rPr>
                        <a:t>$3.8M</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a:effectLst/>
                        </a:rPr>
                        <a:t>Lemniscap</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extLst>
                  <a:ext uri="{0D108BD9-81ED-4DB2-BD59-A6C34878D82A}">
                    <a16:rowId xmlns:a16="http://schemas.microsoft.com/office/drawing/2014/main" val="2824452100"/>
                  </a:ext>
                </a:extLst>
              </a:tr>
              <a:tr h="425024">
                <a:tc>
                  <a:txBody>
                    <a:bodyPr/>
                    <a:lstStyle/>
                    <a:p>
                      <a:pPr>
                        <a:lnSpc>
                          <a:spcPct val="115000"/>
                        </a:lnSpc>
                        <a:spcAft>
                          <a:spcPts val="800"/>
                        </a:spcAft>
                      </a:pPr>
                      <a:r>
                        <a:rPr lang="en-US" sz="1100" kern="100">
                          <a:effectLst/>
                        </a:rPr>
                        <a:t>Aug 19, 2021</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a:effectLst/>
                        </a:rPr>
                        <a:t>Corporate Round - Solana</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a:effectLst/>
                        </a:rPr>
                        <a:t>—</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a:effectLst/>
                        </a:rPr>
                        <a:t>$13.8K</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a:effectLst/>
                        </a:rPr>
                        <a:t>—</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extLst>
                  <a:ext uri="{0D108BD9-81ED-4DB2-BD59-A6C34878D82A}">
                    <a16:rowId xmlns:a16="http://schemas.microsoft.com/office/drawing/2014/main" val="2868171266"/>
                  </a:ext>
                </a:extLst>
              </a:tr>
              <a:tr h="630017">
                <a:tc>
                  <a:txBody>
                    <a:bodyPr/>
                    <a:lstStyle/>
                    <a:p>
                      <a:pPr>
                        <a:lnSpc>
                          <a:spcPct val="115000"/>
                        </a:lnSpc>
                        <a:spcAft>
                          <a:spcPts val="800"/>
                        </a:spcAft>
                      </a:pPr>
                      <a:r>
                        <a:rPr lang="en-US" sz="1100" kern="100">
                          <a:effectLst/>
                        </a:rPr>
                        <a:t>Jun 7, 2021</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dirty="0">
                          <a:effectLst/>
                        </a:rPr>
                        <a:t>Initial Coin Offering - Solana</a:t>
                      </a:r>
                      <a:endParaRPr lang="zh-TW" sz="1100" kern="100" dirty="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a:effectLst/>
                        </a:rPr>
                        <a:t>23</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a:effectLst/>
                        </a:rPr>
                        <a:t>$314M</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a:effectLst/>
                        </a:rPr>
                        <a:t>Andreessen Horowitz, Polychain</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extLst>
                  <a:ext uri="{0D108BD9-81ED-4DB2-BD59-A6C34878D82A}">
                    <a16:rowId xmlns:a16="http://schemas.microsoft.com/office/drawing/2014/main" val="3857763095"/>
                  </a:ext>
                </a:extLst>
              </a:tr>
              <a:tr h="425024">
                <a:tc>
                  <a:txBody>
                    <a:bodyPr/>
                    <a:lstStyle/>
                    <a:p>
                      <a:pPr>
                        <a:lnSpc>
                          <a:spcPct val="115000"/>
                        </a:lnSpc>
                        <a:spcAft>
                          <a:spcPts val="800"/>
                        </a:spcAft>
                      </a:pPr>
                      <a:r>
                        <a:rPr lang="en-US" sz="1100" kern="100">
                          <a:effectLst/>
                        </a:rPr>
                        <a:t>Mar 25, 2021</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a:effectLst/>
                        </a:rPr>
                        <a:t>Seed Round - Solana</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a:effectLst/>
                        </a:rPr>
                        <a:t>1</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a:effectLst/>
                        </a:rPr>
                        <a:t>—</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a:effectLst/>
                        </a:rPr>
                        <a:t>—</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extLst>
                  <a:ext uri="{0D108BD9-81ED-4DB2-BD59-A6C34878D82A}">
                    <a16:rowId xmlns:a16="http://schemas.microsoft.com/office/drawing/2014/main" val="1757647261"/>
                  </a:ext>
                </a:extLst>
              </a:tr>
              <a:tr h="425024">
                <a:tc>
                  <a:txBody>
                    <a:bodyPr/>
                    <a:lstStyle/>
                    <a:p>
                      <a:pPr>
                        <a:lnSpc>
                          <a:spcPct val="115000"/>
                        </a:lnSpc>
                        <a:spcAft>
                          <a:spcPts val="800"/>
                        </a:spcAft>
                      </a:pPr>
                      <a:r>
                        <a:rPr lang="en-US" sz="1100" kern="100">
                          <a:effectLst/>
                        </a:rPr>
                        <a:t>Oct 5, 2020</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dirty="0">
                          <a:effectLst/>
                        </a:rPr>
                        <a:t>Initial Coin Offering - Solana</a:t>
                      </a:r>
                      <a:endParaRPr lang="zh-TW" sz="1100" kern="100" dirty="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a:effectLst/>
                        </a:rPr>
                        <a:t>—</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a:effectLst/>
                        </a:rPr>
                        <a:t>—</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a:effectLst/>
                        </a:rPr>
                        <a:t>—</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extLst>
                  <a:ext uri="{0D108BD9-81ED-4DB2-BD59-A6C34878D82A}">
                    <a16:rowId xmlns:a16="http://schemas.microsoft.com/office/drawing/2014/main" val="921095270"/>
                  </a:ext>
                </a:extLst>
              </a:tr>
              <a:tr h="425024">
                <a:tc>
                  <a:txBody>
                    <a:bodyPr/>
                    <a:lstStyle/>
                    <a:p>
                      <a:pPr>
                        <a:lnSpc>
                          <a:spcPct val="115000"/>
                        </a:lnSpc>
                        <a:spcAft>
                          <a:spcPts val="800"/>
                        </a:spcAft>
                      </a:pPr>
                      <a:r>
                        <a:rPr lang="en-US" sz="1100" kern="100">
                          <a:effectLst/>
                        </a:rPr>
                        <a:t>Mar 26, 2020</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a:effectLst/>
                        </a:rPr>
                        <a:t>Initial Coin Offering - Solana</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a:effectLst/>
                        </a:rPr>
                        <a:t>—</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a:effectLst/>
                        </a:rPr>
                        <a:t>$1.8M</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a:effectLst/>
                        </a:rPr>
                        <a:t>—</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extLst>
                  <a:ext uri="{0D108BD9-81ED-4DB2-BD59-A6C34878D82A}">
                    <a16:rowId xmlns:a16="http://schemas.microsoft.com/office/drawing/2014/main" val="1086161705"/>
                  </a:ext>
                </a:extLst>
              </a:tr>
              <a:tr h="425024">
                <a:tc>
                  <a:txBody>
                    <a:bodyPr/>
                    <a:lstStyle/>
                    <a:p>
                      <a:pPr>
                        <a:lnSpc>
                          <a:spcPct val="115000"/>
                        </a:lnSpc>
                        <a:spcAft>
                          <a:spcPts val="800"/>
                        </a:spcAft>
                      </a:pPr>
                      <a:r>
                        <a:rPr lang="en-US" sz="1100" kern="100">
                          <a:effectLst/>
                        </a:rPr>
                        <a:t>Jan 15, 2020</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a:effectLst/>
                        </a:rPr>
                        <a:t>Seed Round - Solana</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a:effectLst/>
                        </a:rPr>
                        <a:t>2</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a:effectLst/>
                        </a:rPr>
                        <a:t>—</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a:effectLst/>
                        </a:rPr>
                        <a:t>—</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extLst>
                  <a:ext uri="{0D108BD9-81ED-4DB2-BD59-A6C34878D82A}">
                    <a16:rowId xmlns:a16="http://schemas.microsoft.com/office/drawing/2014/main" val="37686203"/>
                  </a:ext>
                </a:extLst>
              </a:tr>
              <a:tr h="425024">
                <a:tc>
                  <a:txBody>
                    <a:bodyPr/>
                    <a:lstStyle/>
                    <a:p>
                      <a:pPr>
                        <a:lnSpc>
                          <a:spcPct val="115000"/>
                        </a:lnSpc>
                        <a:spcAft>
                          <a:spcPts val="800"/>
                        </a:spcAft>
                      </a:pPr>
                      <a:r>
                        <a:rPr lang="en-US" sz="1100" kern="100">
                          <a:effectLst/>
                        </a:rPr>
                        <a:t>Jul 30, 2019</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a:effectLst/>
                        </a:rPr>
                        <a:t>Seed Round - Solana</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a:effectLst/>
                        </a:rPr>
                        <a:t>11</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a:effectLst/>
                        </a:rPr>
                        <a:t>—</a:t>
                      </a:r>
                      <a:endParaRPr lang="zh-TW" sz="1100" kern="10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tc>
                  <a:txBody>
                    <a:bodyPr/>
                    <a:lstStyle/>
                    <a:p>
                      <a:pPr>
                        <a:lnSpc>
                          <a:spcPct val="115000"/>
                        </a:lnSpc>
                        <a:spcAft>
                          <a:spcPts val="800"/>
                        </a:spcAft>
                      </a:pPr>
                      <a:r>
                        <a:rPr lang="en-US" sz="1100" kern="100" dirty="0" err="1">
                          <a:effectLst/>
                        </a:rPr>
                        <a:t>Multicoin</a:t>
                      </a:r>
                      <a:r>
                        <a:rPr lang="en-US" sz="1100" kern="100" dirty="0">
                          <a:effectLst/>
                        </a:rPr>
                        <a:t> Capital</a:t>
                      </a:r>
                      <a:endParaRPr lang="zh-TW" sz="1100" kern="100" dirty="0">
                        <a:effectLst/>
                        <a:latin typeface="Aptos" panose="020B0004020202020204" pitchFamily="34" charset="0"/>
                        <a:ea typeface="新細明體" panose="02020500000000000000" pitchFamily="18" charset="-120"/>
                        <a:cs typeface="Times New Roman" panose="02020603050405020304" pitchFamily="18" charset="0"/>
                      </a:endParaRPr>
                    </a:p>
                  </a:txBody>
                  <a:tcPr marL="50195" marR="50195" marT="0" marB="0"/>
                </a:tc>
                <a:extLst>
                  <a:ext uri="{0D108BD9-81ED-4DB2-BD59-A6C34878D82A}">
                    <a16:rowId xmlns:a16="http://schemas.microsoft.com/office/drawing/2014/main" val="2043031898"/>
                  </a:ext>
                </a:extLst>
              </a:tr>
            </a:tbl>
          </a:graphicData>
        </a:graphic>
      </p:graphicFrame>
    </p:spTree>
    <p:extLst>
      <p:ext uri="{BB962C8B-B14F-4D97-AF65-F5344CB8AC3E}">
        <p14:creationId xmlns:p14="http://schemas.microsoft.com/office/powerpoint/2010/main" val="1970975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10C9AF-9842-50A8-33BD-2C7AD7718459}"/>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790C2E7B-C64B-9685-9050-3F1F89A9AA0C}"/>
              </a:ext>
            </a:extLst>
          </p:cNvPr>
          <p:cNvSpPr>
            <a:spLocks noGrp="1"/>
          </p:cNvSpPr>
          <p:nvPr>
            <p:ph idx="1"/>
          </p:nvPr>
        </p:nvSpPr>
        <p:spPr/>
        <p:txBody>
          <a:bodyPr>
            <a:normAutofit fontScale="92500" lnSpcReduction="20000"/>
          </a:bodyPr>
          <a:lstStyle/>
          <a:p>
            <a:pPr>
              <a:lnSpc>
                <a:spcPct val="115000"/>
              </a:lnSpc>
              <a:spcAft>
                <a:spcPts val="800"/>
              </a:spcAft>
            </a:pP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上圖為</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SOL</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幣的代幣分配，初始分配如下：</a:t>
            </a:r>
          </a:p>
          <a:p>
            <a:pPr marL="342900" lvl="0" indent="-342900">
              <a:lnSpc>
                <a:spcPct val="115000"/>
              </a:lnSpc>
              <a:spcAft>
                <a:spcPts val="800"/>
              </a:spcAft>
              <a:buSzPts val="1000"/>
              <a:buFont typeface="Symbol" panose="05050102010706020507" pitchFamily="18" charset="2"/>
              <a:buChar char=""/>
              <a:tabLst>
                <a:tab pos="457200" algn="l"/>
              </a:tabLst>
            </a:pP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15.86% SOL</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幣分配給種子銷售</a:t>
            </a:r>
          </a:p>
          <a:p>
            <a:pPr marL="342900" lvl="0" indent="-342900">
              <a:lnSpc>
                <a:spcPct val="115000"/>
              </a:lnSpc>
              <a:spcAft>
                <a:spcPts val="800"/>
              </a:spcAft>
              <a:buSzPts val="1000"/>
              <a:buFont typeface="Symbol" panose="05050102010706020507" pitchFamily="18" charset="2"/>
              <a:buChar char=""/>
              <a:tabLst>
                <a:tab pos="457200" algn="l"/>
              </a:tabLst>
            </a:pP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12.63% SOL</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幣分配給創始銷售</a:t>
            </a:r>
          </a:p>
          <a:p>
            <a:pPr marL="342900" lvl="0" indent="-342900">
              <a:lnSpc>
                <a:spcPct val="115000"/>
              </a:lnSpc>
              <a:spcAft>
                <a:spcPts val="800"/>
              </a:spcAft>
              <a:buSzPts val="1000"/>
              <a:buFont typeface="Symbol" panose="05050102010706020507" pitchFamily="18" charset="2"/>
              <a:buChar char=""/>
              <a:tabLst>
                <a:tab pos="457200" algn="l"/>
              </a:tabLst>
            </a:pP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5.07%   SOL</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幣分配給驗證者銷售</a:t>
            </a:r>
          </a:p>
          <a:p>
            <a:pPr marL="342900" lvl="0" indent="-342900">
              <a:lnSpc>
                <a:spcPct val="115000"/>
              </a:lnSpc>
              <a:spcAft>
                <a:spcPts val="800"/>
              </a:spcAft>
              <a:buSzPts val="1000"/>
              <a:buFont typeface="Symbol" panose="05050102010706020507" pitchFamily="18" charset="2"/>
              <a:buChar char=""/>
              <a:tabLst>
                <a:tab pos="457200" algn="l"/>
              </a:tabLst>
            </a:pP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1.84%   SOL</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幣分配給策略性銷售</a:t>
            </a:r>
          </a:p>
          <a:p>
            <a:pPr marL="342900" lvl="0" indent="-342900">
              <a:lnSpc>
                <a:spcPct val="115000"/>
              </a:lnSpc>
              <a:spcAft>
                <a:spcPts val="800"/>
              </a:spcAft>
              <a:buSzPts val="1000"/>
              <a:buFont typeface="Symbol" panose="05050102010706020507" pitchFamily="18" charset="2"/>
              <a:buChar char=""/>
              <a:tabLst>
                <a:tab pos="457200" algn="l"/>
              </a:tabLst>
            </a:pP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1.60%   SOL</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幣分配給公開拍賣</a:t>
            </a:r>
          </a:p>
          <a:p>
            <a:pPr marL="342900" lvl="0" indent="-342900">
              <a:lnSpc>
                <a:spcPct val="115000"/>
              </a:lnSpc>
              <a:spcAft>
                <a:spcPts val="800"/>
              </a:spcAft>
              <a:buSzPts val="1000"/>
              <a:buFont typeface="Symbol" panose="05050102010706020507" pitchFamily="18" charset="2"/>
              <a:buChar char=""/>
              <a:tabLst>
                <a:tab pos="457200" algn="l"/>
              </a:tabLst>
            </a:pP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12.50% SOL</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幣分配給團隊</a:t>
            </a:r>
          </a:p>
          <a:p>
            <a:pPr marL="342900" lvl="0" indent="-342900">
              <a:lnSpc>
                <a:spcPct val="115000"/>
              </a:lnSpc>
              <a:spcAft>
                <a:spcPts val="800"/>
              </a:spcAft>
              <a:buSzPts val="1000"/>
              <a:buFont typeface="Symbol" panose="05050102010706020507" pitchFamily="18" charset="2"/>
              <a:buChar char=""/>
              <a:tabLst>
                <a:tab pos="457200" algn="l"/>
              </a:tabLst>
            </a:pP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12.50% SOL</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幣分配給基金會</a:t>
            </a:r>
          </a:p>
          <a:p>
            <a:pPr marL="342900" lvl="0" indent="-342900">
              <a:lnSpc>
                <a:spcPct val="115000"/>
              </a:lnSpc>
              <a:spcAft>
                <a:spcPts val="800"/>
              </a:spcAft>
              <a:buSzPts val="1000"/>
              <a:buFont typeface="Symbol" panose="05050102010706020507" pitchFamily="18" charset="2"/>
              <a:buChar char=""/>
              <a:tabLst>
                <a:tab pos="457200" algn="l"/>
              </a:tabLst>
            </a:pP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38.00% SOL</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幣分配給社區儲備金</a:t>
            </a:r>
          </a:p>
          <a:p>
            <a:endParaRPr lang="zh-TW" altLang="en-US" dirty="0"/>
          </a:p>
        </p:txBody>
      </p:sp>
      <p:pic>
        <p:nvPicPr>
          <p:cNvPr id="4" name="圖片 3" descr="sol幣代幣經濟學">
            <a:extLst>
              <a:ext uri="{FF2B5EF4-FFF2-40B4-BE49-F238E27FC236}">
                <a16:creationId xmlns:a16="http://schemas.microsoft.com/office/drawing/2014/main" id="{818270E9-FC9B-CC09-E61B-2AC4A09584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68288" y="806233"/>
            <a:ext cx="6551661" cy="3451730"/>
          </a:xfrm>
          <a:prstGeom prst="rect">
            <a:avLst/>
          </a:prstGeom>
          <a:noFill/>
          <a:ln>
            <a:noFill/>
          </a:ln>
        </p:spPr>
      </p:pic>
    </p:spTree>
    <p:extLst>
      <p:ext uri="{BB962C8B-B14F-4D97-AF65-F5344CB8AC3E}">
        <p14:creationId xmlns:p14="http://schemas.microsoft.com/office/powerpoint/2010/main" val="2984208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331B14-1198-9118-5D5C-8EF40A50BB74}"/>
              </a:ext>
            </a:extLst>
          </p:cNvPr>
          <p:cNvSpPr>
            <a:spLocks noGrp="1"/>
          </p:cNvSpPr>
          <p:nvPr>
            <p:ph type="title"/>
          </p:nvPr>
        </p:nvSpPr>
        <p:spPr/>
        <p:txBody>
          <a:bodyPr/>
          <a:lstStyle/>
          <a:p>
            <a:r>
              <a:rPr lang="zh-TW" altLang="en-US" dirty="0"/>
              <a:t>技術機制</a:t>
            </a:r>
          </a:p>
        </p:txBody>
      </p:sp>
      <p:sp>
        <p:nvSpPr>
          <p:cNvPr id="3" name="內容版面配置區 2">
            <a:extLst>
              <a:ext uri="{FF2B5EF4-FFF2-40B4-BE49-F238E27FC236}">
                <a16:creationId xmlns:a16="http://schemas.microsoft.com/office/drawing/2014/main" id="{6A822C20-562E-80A7-97DD-69543586854C}"/>
              </a:ext>
            </a:extLst>
          </p:cNvPr>
          <p:cNvSpPr>
            <a:spLocks noGrp="1"/>
          </p:cNvSpPr>
          <p:nvPr>
            <p:ph idx="1"/>
          </p:nvPr>
        </p:nvSpPr>
        <p:spPr/>
        <p:txBody>
          <a:bodyPr/>
          <a:lstStyle/>
          <a:p>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Solana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是一個第三世代的權益證明</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a:t>
            </a:r>
            <a:r>
              <a:rPr lang="en-US" altLang="zh-TW" sz="1800" kern="100" dirty="0" err="1">
                <a:effectLst/>
                <a:latin typeface="Aptos" panose="020B0004020202020204" pitchFamily="34" charset="0"/>
                <a:ea typeface="新細明體" panose="02020500000000000000" pitchFamily="18" charset="-120"/>
                <a:cs typeface="Times New Roman" panose="02020603050405020304" pitchFamily="18" charset="0"/>
              </a:rPr>
              <a:t>PoS</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區塊鏈，採用多種獨特創新技術，達成高流通量、快速交易與低費用等目標：</a:t>
            </a:r>
            <a:endPar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endParaRPr>
          </a:p>
          <a:p>
            <a:pPr>
              <a:lnSpc>
                <a:spcPct val="115000"/>
              </a:lnSpc>
              <a:spcAft>
                <a:spcPts val="800"/>
              </a:spcAft>
            </a:pP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有以下三個主要的技術：</a:t>
            </a:r>
          </a:p>
          <a:p>
            <a:pPr marL="342900" lvl="0" indent="-342900">
              <a:lnSpc>
                <a:spcPct val="115000"/>
              </a:lnSpc>
              <a:spcAft>
                <a:spcPts val="800"/>
              </a:spcAft>
              <a:buFont typeface="+mj-lt"/>
              <a:buAutoNum type="arabicPeriod"/>
              <a:tabLst>
                <a:tab pos="457200" algn="l"/>
              </a:tabLst>
            </a:pPr>
            <a:r>
              <a:rPr lang="en-US" altLang="zh-TW" sz="1800" b="1" kern="100" dirty="0">
                <a:effectLst/>
                <a:latin typeface="Aptos" panose="020B0004020202020204" pitchFamily="34" charset="0"/>
                <a:ea typeface="新細明體" panose="02020500000000000000" pitchFamily="18" charset="-120"/>
                <a:cs typeface="Times New Roman" panose="02020603050405020304" pitchFamily="18" charset="0"/>
              </a:rPr>
              <a:t>Proof of History (</a:t>
            </a:r>
            <a:r>
              <a:rPr lang="en-US" altLang="zh-TW" sz="1800" b="1" kern="100" dirty="0" err="1">
                <a:effectLst/>
                <a:latin typeface="Aptos" panose="020B0004020202020204" pitchFamily="34" charset="0"/>
                <a:ea typeface="新細明體" panose="02020500000000000000" pitchFamily="18" charset="-120"/>
                <a:cs typeface="Times New Roman" panose="02020603050405020304" pitchFamily="18" charset="0"/>
              </a:rPr>
              <a:t>PoH</a:t>
            </a:r>
            <a:r>
              <a:rPr lang="en-US" altLang="zh-TW" sz="1800" b="1" kern="100" dirty="0">
                <a:effectLst/>
                <a:latin typeface="Aptos" panose="020B0004020202020204" pitchFamily="34" charset="0"/>
                <a:ea typeface="新細明體" panose="02020500000000000000" pitchFamily="18" charset="-120"/>
                <a:cs typeface="Times New Roman" panose="02020603050405020304" pitchFamily="18" charset="0"/>
              </a:rPr>
              <a:t>)</a:t>
            </a:r>
            <a:b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A clock before consensus</a:t>
            </a:r>
            <a:endPar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endParaRPr>
          </a:p>
          <a:p>
            <a:pPr marL="342900" lvl="0" indent="-342900">
              <a:lnSpc>
                <a:spcPct val="115000"/>
              </a:lnSpc>
              <a:spcAft>
                <a:spcPts val="800"/>
              </a:spcAft>
              <a:buFont typeface="+mj-lt"/>
              <a:buAutoNum type="arabicPeriod"/>
              <a:tabLst>
                <a:tab pos="457200" algn="l"/>
              </a:tabLst>
            </a:pPr>
            <a:r>
              <a:rPr lang="en-US" altLang="zh-TW" sz="1800" b="1" kern="100" dirty="0">
                <a:effectLst/>
                <a:latin typeface="Aptos" panose="020B0004020202020204" pitchFamily="34" charset="0"/>
                <a:ea typeface="新細明體" panose="02020500000000000000" pitchFamily="18" charset="-120"/>
                <a:cs typeface="Times New Roman" panose="02020603050405020304" pitchFamily="18" charset="0"/>
              </a:rPr>
              <a:t>Tower BFT</a:t>
            </a:r>
            <a:b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A </a:t>
            </a:r>
            <a:r>
              <a:rPr lang="en-US" altLang="zh-TW" sz="1800" kern="100" dirty="0" err="1">
                <a:effectLst/>
                <a:latin typeface="Aptos" panose="020B0004020202020204" pitchFamily="34" charset="0"/>
                <a:ea typeface="新細明體" panose="02020500000000000000" pitchFamily="18" charset="-120"/>
                <a:cs typeface="Times New Roman" panose="02020603050405020304" pitchFamily="18" charset="0"/>
              </a:rPr>
              <a:t>PoH</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-optimized version of PBFT</a:t>
            </a:r>
            <a:endPar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endParaRPr>
          </a:p>
          <a:p>
            <a:pPr marL="342900" lvl="0" indent="-342900">
              <a:lnSpc>
                <a:spcPct val="115000"/>
              </a:lnSpc>
              <a:spcAft>
                <a:spcPts val="800"/>
              </a:spcAft>
              <a:buFont typeface="+mj-lt"/>
              <a:buAutoNum type="arabicPeriod"/>
              <a:tabLst>
                <a:tab pos="457200" algn="l"/>
              </a:tabLst>
            </a:pPr>
            <a:r>
              <a:rPr lang="en-US" altLang="zh-TW" sz="1800" b="1" kern="100" dirty="0">
                <a:effectLst/>
                <a:latin typeface="Aptos" panose="020B0004020202020204" pitchFamily="34" charset="0"/>
                <a:ea typeface="新細明體" panose="02020500000000000000" pitchFamily="18" charset="-120"/>
                <a:cs typeface="Times New Roman" panose="02020603050405020304" pitchFamily="18" charset="0"/>
              </a:rPr>
              <a:t>Turbine</a:t>
            </a:r>
            <a:b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A block propagation protocol</a:t>
            </a:r>
            <a:endParaRPr lang="zh-TW" altLang="zh-TW" sz="1800" kern="100">
              <a:effectLst/>
              <a:latin typeface="Aptos" panose="020B0004020202020204" pitchFamily="34" charset="0"/>
              <a:ea typeface="新細明體" panose="02020500000000000000" pitchFamily="18" charset="-120"/>
              <a:cs typeface="Times New Roman" panose="02020603050405020304" pitchFamily="18" charset="0"/>
            </a:endParaRPr>
          </a:p>
          <a:p>
            <a:endPar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endParaRPr>
          </a:p>
          <a:p>
            <a:endParaRPr lang="zh-TW" altLang="en-US" dirty="0"/>
          </a:p>
        </p:txBody>
      </p:sp>
    </p:spTree>
    <p:extLst>
      <p:ext uri="{BB962C8B-B14F-4D97-AF65-F5344CB8AC3E}">
        <p14:creationId xmlns:p14="http://schemas.microsoft.com/office/powerpoint/2010/main" val="1630634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1FD4FF-8933-8029-0D32-5B7CDA5948C0}"/>
              </a:ext>
            </a:extLst>
          </p:cNvPr>
          <p:cNvSpPr>
            <a:spLocks noGrp="1"/>
          </p:cNvSpPr>
          <p:nvPr>
            <p:ph type="title"/>
          </p:nvPr>
        </p:nvSpPr>
        <p:spPr/>
        <p:txBody>
          <a:bodyPr/>
          <a:lstStyle/>
          <a:p>
            <a:r>
              <a:rPr lang="en-US" altLang="zh-TW" sz="4400" dirty="0">
                <a:effectLst/>
                <a:latin typeface="Aptos" panose="020B0004020202020204" pitchFamily="34" charset="0"/>
                <a:ea typeface="新細明體" panose="02020500000000000000" pitchFamily="18" charset="-120"/>
                <a:cs typeface="Times New Roman" panose="02020603050405020304" pitchFamily="18" charset="0"/>
              </a:rPr>
              <a:t>POH</a:t>
            </a:r>
            <a:r>
              <a:rPr lang="zh-TW" altLang="zh-TW" sz="4400" dirty="0">
                <a:effectLst/>
                <a:latin typeface="Aptos" panose="020B0004020202020204" pitchFamily="34" charset="0"/>
                <a:ea typeface="新細明體" panose="02020500000000000000" pitchFamily="18" charset="-120"/>
                <a:cs typeface="Times New Roman" panose="02020603050405020304" pitchFamily="18" charset="0"/>
              </a:rPr>
              <a:t>演算法</a:t>
            </a:r>
            <a:endParaRPr lang="zh-TW" altLang="en-US" dirty="0"/>
          </a:p>
        </p:txBody>
      </p:sp>
      <p:sp>
        <p:nvSpPr>
          <p:cNvPr id="3" name="內容版面配置區 2">
            <a:extLst>
              <a:ext uri="{FF2B5EF4-FFF2-40B4-BE49-F238E27FC236}">
                <a16:creationId xmlns:a16="http://schemas.microsoft.com/office/drawing/2014/main" id="{BE66EDA3-0E8A-16EC-2B68-E25952F89EEF}"/>
              </a:ext>
            </a:extLst>
          </p:cNvPr>
          <p:cNvSpPr>
            <a:spLocks noGrp="1"/>
          </p:cNvSpPr>
          <p:nvPr>
            <p:ph idx="1"/>
          </p:nvPr>
        </p:nvSpPr>
        <p:spPr/>
        <p:txBody>
          <a:bodyPr/>
          <a:lstStyle/>
          <a:p>
            <a:r>
              <a:rPr lang="en-US" altLang="zh-TW" sz="2000" dirty="0">
                <a:effectLst/>
                <a:latin typeface="Aptos" panose="020B0004020202020204" pitchFamily="34" charset="0"/>
                <a:ea typeface="新細明體" panose="02020500000000000000" pitchFamily="18" charset="-120"/>
                <a:cs typeface="Times New Roman" panose="02020603050405020304" pitchFamily="18" charset="0"/>
              </a:rPr>
              <a:t>POH</a:t>
            </a:r>
            <a:r>
              <a:rPr lang="zh-TW" altLang="zh-TW" sz="2000" dirty="0">
                <a:effectLst/>
                <a:latin typeface="Aptos" panose="020B0004020202020204" pitchFamily="34" charset="0"/>
                <a:ea typeface="新細明體" panose="02020500000000000000" pitchFamily="18" charset="-120"/>
                <a:cs typeface="Times New Roman" panose="02020603050405020304" pitchFamily="18" charset="0"/>
              </a:rPr>
              <a:t>（歷史證明，</a:t>
            </a:r>
            <a:r>
              <a:rPr lang="en-US" altLang="zh-TW" sz="2000" dirty="0">
                <a:effectLst/>
                <a:latin typeface="Aptos" panose="020B0004020202020204" pitchFamily="34" charset="0"/>
                <a:ea typeface="新細明體" panose="02020500000000000000" pitchFamily="18" charset="-120"/>
                <a:cs typeface="Times New Roman" panose="02020603050405020304" pitchFamily="18" charset="0"/>
              </a:rPr>
              <a:t>Proof of History</a:t>
            </a:r>
            <a:r>
              <a:rPr lang="zh-TW" altLang="zh-TW" sz="2000" dirty="0">
                <a:effectLst/>
                <a:latin typeface="Aptos" panose="020B0004020202020204" pitchFamily="34" charset="0"/>
                <a:ea typeface="新細明體" panose="02020500000000000000" pitchFamily="18" charset="-120"/>
                <a:cs typeface="Times New Roman" panose="02020603050405020304" pitchFamily="18" charset="0"/>
              </a:rPr>
              <a:t>）而是一種用來確定交易順序的演算法</a:t>
            </a:r>
            <a:r>
              <a:rPr lang="zh-TW" altLang="en-US" sz="2000" dirty="0">
                <a:effectLst/>
                <a:latin typeface="Aptos" panose="020B0004020202020204" pitchFamily="34" charset="0"/>
                <a:ea typeface="新細明體" panose="02020500000000000000" pitchFamily="18" charset="-120"/>
                <a:cs typeface="Times New Roman" panose="02020603050405020304" pitchFamily="18" charset="0"/>
              </a:rPr>
              <a:t>。</a:t>
            </a:r>
            <a:r>
              <a:rPr lang="zh-TW" altLang="zh-TW" sz="2000" dirty="0">
                <a:effectLst/>
                <a:latin typeface="Aptos" panose="020B0004020202020204" pitchFamily="34" charset="0"/>
                <a:ea typeface="新細明體" panose="02020500000000000000" pitchFamily="18" charset="-120"/>
                <a:cs typeface="Times New Roman" panose="02020603050405020304" pitchFamily="18" charset="0"/>
              </a:rPr>
              <a:t>它並非一種共識機制。</a:t>
            </a:r>
            <a:r>
              <a:rPr lang="en-US" altLang="zh-TW" sz="2000" dirty="0">
                <a:effectLst/>
                <a:latin typeface="Aptos" panose="020B0004020202020204" pitchFamily="34" charset="0"/>
                <a:ea typeface="新細明體" panose="02020500000000000000" pitchFamily="18" charset="-120"/>
                <a:cs typeface="Times New Roman" panose="02020603050405020304" pitchFamily="18" charset="0"/>
              </a:rPr>
              <a:t>POH</a:t>
            </a:r>
            <a:r>
              <a:rPr lang="zh-TW" altLang="zh-TW" sz="2000" dirty="0">
                <a:effectLst/>
                <a:latin typeface="Aptos" panose="020B0004020202020204" pitchFamily="34" charset="0"/>
                <a:ea typeface="新細明體" panose="02020500000000000000" pitchFamily="18" charset="-120"/>
                <a:cs typeface="Times New Roman" panose="02020603050405020304" pitchFamily="18" charset="0"/>
              </a:rPr>
              <a:t>技術源自最基礎的密碼學</a:t>
            </a:r>
            <a:r>
              <a:rPr lang="en-US" altLang="zh-TW" sz="2000" dirty="0">
                <a:effectLst/>
                <a:latin typeface="Aptos" panose="020B0004020202020204" pitchFamily="34" charset="0"/>
                <a:ea typeface="新細明體" panose="02020500000000000000" pitchFamily="18" charset="-120"/>
                <a:cs typeface="Times New Roman" panose="02020603050405020304" pitchFamily="18" charset="0"/>
              </a:rPr>
              <a:t>SHA256</a:t>
            </a:r>
            <a:r>
              <a:rPr lang="zh-TW" altLang="zh-TW" sz="2000" dirty="0">
                <a:effectLst/>
                <a:latin typeface="Aptos" panose="020B0004020202020204" pitchFamily="34" charset="0"/>
                <a:ea typeface="新細明體" panose="02020500000000000000" pitchFamily="18" charset="-120"/>
                <a:cs typeface="Times New Roman" panose="02020603050405020304" pitchFamily="18" charset="0"/>
              </a:rPr>
              <a:t>技術。</a:t>
            </a:r>
            <a:r>
              <a:rPr lang="en-US" altLang="zh-TW" sz="2000" dirty="0">
                <a:effectLst/>
                <a:latin typeface="Aptos" panose="020B0004020202020204" pitchFamily="34" charset="0"/>
                <a:ea typeface="新細明體" panose="02020500000000000000" pitchFamily="18" charset="-120"/>
                <a:cs typeface="Times New Roman" panose="02020603050405020304" pitchFamily="18" charset="0"/>
              </a:rPr>
              <a:t>SHA256</a:t>
            </a:r>
            <a:r>
              <a:rPr lang="zh-TW" altLang="zh-TW" sz="2000" dirty="0">
                <a:effectLst/>
                <a:latin typeface="Aptos" panose="020B0004020202020204" pitchFamily="34" charset="0"/>
                <a:ea typeface="新細明體" panose="02020500000000000000" pitchFamily="18" charset="-120"/>
                <a:cs typeface="Times New Roman" panose="02020603050405020304" pitchFamily="18" charset="0"/>
              </a:rPr>
              <a:t>通常用於計算資料的完整性，給定一個輸入</a:t>
            </a:r>
            <a:r>
              <a:rPr lang="en-US" altLang="zh-TW" sz="2000" dirty="0">
                <a:effectLst/>
                <a:latin typeface="Aptos" panose="020B0004020202020204" pitchFamily="34" charset="0"/>
                <a:ea typeface="新細明體" panose="02020500000000000000" pitchFamily="18" charset="-120"/>
                <a:cs typeface="Times New Roman" panose="02020603050405020304" pitchFamily="18" charset="0"/>
              </a:rPr>
              <a:t>X</a:t>
            </a:r>
            <a:r>
              <a:rPr lang="zh-TW" altLang="zh-TW" sz="2000" dirty="0">
                <a:effectLst/>
                <a:latin typeface="Aptos" panose="020B0004020202020204" pitchFamily="34" charset="0"/>
                <a:ea typeface="新細明體" panose="02020500000000000000" pitchFamily="18" charset="-120"/>
                <a:cs typeface="Times New Roman" panose="02020603050405020304" pitchFamily="18" charset="0"/>
              </a:rPr>
              <a:t>，則會產生且僅產生唯一的輸出</a:t>
            </a:r>
            <a:r>
              <a:rPr lang="en-US" altLang="zh-TW" sz="2000" dirty="0">
                <a:effectLst/>
                <a:latin typeface="Aptos" panose="020B0004020202020204" pitchFamily="34" charset="0"/>
                <a:ea typeface="新細明體" panose="02020500000000000000" pitchFamily="18" charset="-120"/>
                <a:cs typeface="Times New Roman" panose="02020603050405020304" pitchFamily="18" charset="0"/>
              </a:rPr>
              <a:t>Y</a:t>
            </a:r>
            <a:r>
              <a:rPr lang="zh-TW" altLang="zh-TW" sz="2000" dirty="0">
                <a:effectLst/>
                <a:latin typeface="Aptos" panose="020B0004020202020204" pitchFamily="34" charset="0"/>
                <a:ea typeface="新細明體" panose="02020500000000000000" pitchFamily="18" charset="-120"/>
                <a:cs typeface="Times New Roman" panose="02020603050405020304" pitchFamily="18" charset="0"/>
              </a:rPr>
              <a:t>，因此對該</a:t>
            </a:r>
            <a:r>
              <a:rPr lang="en-US" altLang="zh-TW" sz="2000" dirty="0">
                <a:effectLst/>
                <a:latin typeface="Aptos" panose="020B0004020202020204" pitchFamily="34" charset="0"/>
                <a:ea typeface="新細明體" panose="02020500000000000000" pitchFamily="18" charset="-120"/>
                <a:cs typeface="Times New Roman" panose="02020603050405020304" pitchFamily="18" charset="0"/>
              </a:rPr>
              <a:t>X</a:t>
            </a:r>
            <a:r>
              <a:rPr lang="zh-TW" altLang="zh-TW" sz="2000" dirty="0">
                <a:effectLst/>
                <a:latin typeface="Aptos" panose="020B0004020202020204" pitchFamily="34" charset="0"/>
                <a:ea typeface="新細明體" panose="02020500000000000000" pitchFamily="18" charset="-120"/>
                <a:cs typeface="Times New Roman" panose="02020603050405020304" pitchFamily="18" charset="0"/>
              </a:rPr>
              <a:t>的任何改變都會導致</a:t>
            </a:r>
            <a:r>
              <a:rPr lang="en-US" altLang="zh-TW" sz="2000" dirty="0">
                <a:effectLst/>
                <a:latin typeface="Aptos" panose="020B0004020202020204" pitchFamily="34" charset="0"/>
                <a:ea typeface="新細明體" panose="02020500000000000000" pitchFamily="18" charset="-120"/>
                <a:cs typeface="Times New Roman" panose="02020603050405020304" pitchFamily="18" charset="0"/>
              </a:rPr>
              <a:t>Y</a:t>
            </a:r>
            <a:r>
              <a:rPr lang="zh-TW" altLang="zh-TW" sz="2000" dirty="0">
                <a:effectLst/>
                <a:latin typeface="Aptos" panose="020B0004020202020204" pitchFamily="34" charset="0"/>
                <a:ea typeface="新細明體" panose="02020500000000000000" pitchFamily="18" charset="-120"/>
                <a:cs typeface="Times New Roman" panose="02020603050405020304" pitchFamily="18" charset="0"/>
              </a:rPr>
              <a:t>的完全不同。</a:t>
            </a:r>
            <a:endParaRPr lang="zh-TW" altLang="en-US" sz="2000" dirty="0"/>
          </a:p>
          <a:p>
            <a:endParaRPr lang="zh-TW" altLang="en-US" dirty="0"/>
          </a:p>
        </p:txBody>
      </p:sp>
      <p:pic>
        <p:nvPicPr>
          <p:cNvPr id="6" name="圖片 5" descr="一張含有 文字, 收據, 字型, 螢幕擷取畫面 的圖片&#10;&#10;自動產生的描述">
            <a:extLst>
              <a:ext uri="{FF2B5EF4-FFF2-40B4-BE49-F238E27FC236}">
                <a16:creationId xmlns:a16="http://schemas.microsoft.com/office/drawing/2014/main" id="{C0C90504-E5F3-CE37-4430-92CEE481A8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0365" y="3341537"/>
            <a:ext cx="6457384" cy="1392388"/>
          </a:xfrm>
          <a:prstGeom prst="rect">
            <a:avLst/>
          </a:prstGeom>
          <a:noFill/>
          <a:ln>
            <a:noFill/>
          </a:ln>
        </p:spPr>
      </p:pic>
      <p:pic>
        <p:nvPicPr>
          <p:cNvPr id="7" name="圖片 6" descr="一張含有 文字, 螢幕擷取畫面, 圖表, 字型 的圖片&#10;&#10;自動產生的描述">
            <a:extLst>
              <a:ext uri="{FF2B5EF4-FFF2-40B4-BE49-F238E27FC236}">
                <a16:creationId xmlns:a16="http://schemas.microsoft.com/office/drawing/2014/main" id="{DB2E6075-AC98-CD08-9A1B-0EADDD8ED5C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2981" y="3089896"/>
            <a:ext cx="3207344" cy="3211317"/>
          </a:xfrm>
          <a:prstGeom prst="rect">
            <a:avLst/>
          </a:prstGeom>
          <a:noFill/>
          <a:ln>
            <a:noFill/>
          </a:ln>
        </p:spPr>
      </p:pic>
    </p:spTree>
    <p:extLst>
      <p:ext uri="{BB962C8B-B14F-4D97-AF65-F5344CB8AC3E}">
        <p14:creationId xmlns:p14="http://schemas.microsoft.com/office/powerpoint/2010/main" val="1008577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DB7476-5105-E4A6-FD1A-D737A527B0C3}"/>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63C25B0C-7B6A-0380-3994-01224AA1CF0E}"/>
              </a:ext>
            </a:extLst>
          </p:cNvPr>
          <p:cNvSpPr>
            <a:spLocks noGrp="1"/>
          </p:cNvSpPr>
          <p:nvPr>
            <p:ph idx="1"/>
          </p:nvPr>
        </p:nvSpPr>
        <p:spPr/>
        <p:txBody>
          <a:bodyPr/>
          <a:lstStyle/>
          <a:p>
            <a:r>
              <a:rPr lang="en-US" altLang="zh-TW" dirty="0"/>
              <a:t>E.g. </a:t>
            </a:r>
            <a:r>
              <a:rPr lang="zh-TW" altLang="en-US" dirty="0"/>
              <a:t>三筆交易同時發生，先去</a:t>
            </a:r>
            <a:r>
              <a:rPr lang="en-US" altLang="zh-TW" dirty="0"/>
              <a:t>leader</a:t>
            </a:r>
            <a:r>
              <a:rPr lang="zh-TW" altLang="en-US" dirty="0"/>
              <a:t>打 </a:t>
            </a:r>
            <a:r>
              <a:rPr lang="en-US" altLang="zh-TW" dirty="0"/>
              <a:t>Time Stamp</a:t>
            </a:r>
            <a:r>
              <a:rPr lang="zh-TW" altLang="en-US" dirty="0"/>
              <a:t>，然後去權益證明驗證</a:t>
            </a:r>
          </a:p>
        </p:txBody>
      </p:sp>
      <p:pic>
        <p:nvPicPr>
          <p:cNvPr id="4" name="圖片 3" descr="一張含有 文字, 圖表, 螢幕擷取畫面, 行 的圖片&#10;&#10;自動產生的描述">
            <a:extLst>
              <a:ext uri="{FF2B5EF4-FFF2-40B4-BE49-F238E27FC236}">
                <a16:creationId xmlns:a16="http://schemas.microsoft.com/office/drawing/2014/main" id="{C54A4512-5DAC-1DE2-8ECC-67342D67B3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14075" y="2515974"/>
            <a:ext cx="5946600" cy="3514551"/>
          </a:xfrm>
          <a:prstGeom prst="rect">
            <a:avLst/>
          </a:prstGeom>
          <a:noFill/>
          <a:ln>
            <a:noFill/>
          </a:ln>
        </p:spPr>
      </p:pic>
    </p:spTree>
    <p:extLst>
      <p:ext uri="{BB962C8B-B14F-4D97-AF65-F5344CB8AC3E}">
        <p14:creationId xmlns:p14="http://schemas.microsoft.com/office/powerpoint/2010/main" val="1262640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F11136-F776-63B4-4217-073566C45A06}"/>
              </a:ext>
            </a:extLst>
          </p:cNvPr>
          <p:cNvSpPr>
            <a:spLocks noGrp="1"/>
          </p:cNvSpPr>
          <p:nvPr>
            <p:ph type="title"/>
          </p:nvPr>
        </p:nvSpPr>
        <p:spPr/>
        <p:txBody>
          <a:bodyPr/>
          <a:lstStyle/>
          <a:p>
            <a:r>
              <a:rPr lang="en-US" altLang="zh-TW" dirty="0"/>
              <a:t>Tower BFT</a:t>
            </a:r>
            <a:r>
              <a:rPr lang="zh-TW" altLang="en-US" dirty="0"/>
              <a:t>共識機制</a:t>
            </a:r>
          </a:p>
        </p:txBody>
      </p:sp>
      <p:sp>
        <p:nvSpPr>
          <p:cNvPr id="3" name="內容版面配置區 2">
            <a:extLst>
              <a:ext uri="{FF2B5EF4-FFF2-40B4-BE49-F238E27FC236}">
                <a16:creationId xmlns:a16="http://schemas.microsoft.com/office/drawing/2014/main" id="{B6843D32-F1C0-643C-A4FB-46E124265812}"/>
              </a:ext>
            </a:extLst>
          </p:cNvPr>
          <p:cNvSpPr>
            <a:spLocks noGrp="1"/>
          </p:cNvSpPr>
          <p:nvPr>
            <p:ph idx="1"/>
          </p:nvPr>
        </p:nvSpPr>
        <p:spPr/>
        <p:txBody>
          <a:bodyPr/>
          <a:lstStyle/>
          <a:p>
            <a:r>
              <a:rPr lang="zh-TW" altLang="zh-TW" sz="1800" dirty="0">
                <a:effectLst/>
                <a:latin typeface="Aptos" panose="020B0004020202020204" pitchFamily="34" charset="0"/>
                <a:ea typeface="新細明體" panose="02020500000000000000" pitchFamily="18" charset="-120"/>
                <a:cs typeface="Times New Roman" panose="02020603050405020304" pitchFamily="18" charset="0"/>
              </a:rPr>
              <a:t>驗證者需要通過一種機制達成共識，對區塊內的交易以及順序進行確認，該共識機制採用的是</a:t>
            </a:r>
            <a:r>
              <a:rPr lang="en-US" altLang="zh-TW" sz="1800" dirty="0">
                <a:effectLst/>
                <a:latin typeface="Aptos" panose="020B0004020202020204" pitchFamily="34" charset="0"/>
                <a:ea typeface="新細明體" panose="02020500000000000000" pitchFamily="18" charset="-120"/>
                <a:cs typeface="Times New Roman" panose="02020603050405020304" pitchFamily="18" charset="0"/>
              </a:rPr>
              <a:t> Tower BFT </a:t>
            </a:r>
            <a:r>
              <a:rPr lang="zh-TW" altLang="zh-TW" sz="1800" dirty="0">
                <a:effectLst/>
                <a:latin typeface="Aptos" panose="020B0004020202020204" pitchFamily="34" charset="0"/>
                <a:ea typeface="新細明體" panose="02020500000000000000" pitchFamily="18" charset="-120"/>
                <a:cs typeface="Times New Roman" panose="02020603050405020304" pitchFamily="18" charset="0"/>
              </a:rPr>
              <a:t>共識機制</a:t>
            </a:r>
            <a:endParaRPr lang="zh-TW" altLang="en-US" dirty="0"/>
          </a:p>
        </p:txBody>
      </p:sp>
      <p:pic>
        <p:nvPicPr>
          <p:cNvPr id="4" name="圖片 3" descr="一張含有 文字, 螢幕擷取畫面 的圖片&#10;&#10;自動產生的描述">
            <a:extLst>
              <a:ext uri="{FF2B5EF4-FFF2-40B4-BE49-F238E27FC236}">
                <a16:creationId xmlns:a16="http://schemas.microsoft.com/office/drawing/2014/main" id="{8918864F-35FE-15B6-FF94-27A7B67799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82520" y="2582227"/>
            <a:ext cx="6959898" cy="3910648"/>
          </a:xfrm>
          <a:prstGeom prst="rect">
            <a:avLst/>
          </a:prstGeom>
          <a:noFill/>
          <a:ln>
            <a:noFill/>
          </a:ln>
        </p:spPr>
      </p:pic>
    </p:spTree>
    <p:extLst>
      <p:ext uri="{BB962C8B-B14F-4D97-AF65-F5344CB8AC3E}">
        <p14:creationId xmlns:p14="http://schemas.microsoft.com/office/powerpoint/2010/main" val="547875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C1D0FE-06E3-1200-4D86-F4FF7898C40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1BE71B94-4C3A-674A-DE8D-53155EDC8D5E}"/>
              </a:ext>
            </a:extLst>
          </p:cNvPr>
          <p:cNvSpPr>
            <a:spLocks noGrp="1"/>
          </p:cNvSpPr>
          <p:nvPr>
            <p:ph idx="1"/>
          </p:nvPr>
        </p:nvSpPr>
        <p:spPr/>
        <p:txBody>
          <a:bodyPr>
            <a:normAutofit/>
          </a:bodyPr>
          <a:lstStyle/>
          <a:p>
            <a:r>
              <a:rPr lang="zh-TW" altLang="zh-TW" sz="2400" dirty="0">
                <a:effectLst/>
                <a:latin typeface="Aptos" panose="020B0004020202020204" pitchFamily="34" charset="0"/>
                <a:ea typeface="新細明體" panose="02020500000000000000" pitchFamily="18" charset="-120"/>
                <a:cs typeface="Times New Roman" panose="02020603050405020304" pitchFamily="18" charset="0"/>
              </a:rPr>
              <a:t>在</a:t>
            </a:r>
            <a:r>
              <a:rPr lang="zh-TW" altLang="zh-TW" sz="2400" dirty="0">
                <a:effectLst/>
                <a:ea typeface="Aptos" panose="020B0004020202020204" pitchFamily="34" charset="0"/>
                <a:cs typeface="Times New Roman" panose="02020603050405020304" pitchFamily="18" charset="0"/>
              </a:rPr>
              <a:t> </a:t>
            </a:r>
            <a:r>
              <a:rPr lang="en-US" altLang="zh-TW" sz="2400" b="1" dirty="0">
                <a:effectLst/>
                <a:ea typeface="Aptos" panose="020B0004020202020204" pitchFamily="34" charset="0"/>
                <a:cs typeface="Times New Roman" panose="02020603050405020304" pitchFamily="18" charset="0"/>
              </a:rPr>
              <a:t>Tower BFT</a:t>
            </a:r>
            <a:r>
              <a:rPr lang="en-US" altLang="zh-TW" sz="2400" dirty="0">
                <a:effectLst/>
                <a:ea typeface="Aptos" panose="020B0004020202020204" pitchFamily="34" charset="0"/>
                <a:cs typeface="Times New Roman" panose="02020603050405020304" pitchFamily="18" charset="0"/>
              </a:rPr>
              <a:t> </a:t>
            </a:r>
            <a:r>
              <a:rPr lang="zh-TW" altLang="zh-TW" sz="2400" dirty="0">
                <a:effectLst/>
                <a:latin typeface="Aptos" panose="020B0004020202020204" pitchFamily="34" charset="0"/>
                <a:ea typeface="新細明體" panose="02020500000000000000" pitchFamily="18" charset="-120"/>
                <a:cs typeface="Times New Roman" panose="02020603050405020304" pitchFamily="18" charset="0"/>
              </a:rPr>
              <a:t>演算法中規定，若所有驗證者對某個區塊進行投票，且超過</a:t>
            </a:r>
            <a:r>
              <a:rPr lang="en-US" altLang="zh-TW" sz="2400" dirty="0">
                <a:effectLst/>
                <a:latin typeface="Aptos" panose="020B0004020202020204" pitchFamily="34" charset="0"/>
                <a:ea typeface="新細明體" panose="02020500000000000000" pitchFamily="18" charset="-120"/>
                <a:cs typeface="Times New Roman" panose="02020603050405020304" pitchFamily="18" charset="0"/>
              </a:rPr>
              <a:t> 2/3 </a:t>
            </a:r>
            <a:r>
              <a:rPr lang="zh-TW" altLang="zh-TW" sz="2400" dirty="0">
                <a:effectLst/>
                <a:latin typeface="Aptos" panose="020B0004020202020204" pitchFamily="34" charset="0"/>
                <a:ea typeface="新細明體" panose="02020500000000000000" pitchFamily="18" charset="-120"/>
                <a:cs typeface="Times New Roman" panose="02020603050405020304" pitchFamily="18" charset="0"/>
              </a:rPr>
              <a:t>的驗證者投了「批准」（</a:t>
            </a:r>
            <a:r>
              <a:rPr lang="en-US" altLang="zh-TW" sz="2400" dirty="0">
                <a:effectLst/>
                <a:latin typeface="Aptos" panose="020B0004020202020204" pitchFamily="34" charset="0"/>
                <a:ea typeface="新細明體" panose="02020500000000000000" pitchFamily="18" charset="-120"/>
                <a:cs typeface="Times New Roman" panose="02020603050405020304" pitchFamily="18" charset="0"/>
              </a:rPr>
              <a:t>approve</a:t>
            </a:r>
            <a:r>
              <a:rPr lang="zh-TW" altLang="zh-TW" sz="2400" dirty="0">
                <a:effectLst/>
                <a:latin typeface="Aptos" panose="020B0004020202020204" pitchFamily="34" charset="0"/>
                <a:ea typeface="新細明體" panose="02020500000000000000" pitchFamily="18" charset="-120"/>
                <a:cs typeface="Times New Roman" panose="02020603050405020304" pitchFamily="18" charset="0"/>
              </a:rPr>
              <a:t>）票，則該區塊即可被確定下來。</a:t>
            </a:r>
            <a:endParaRPr lang="en-US" altLang="zh-TW" sz="2400" dirty="0">
              <a:effectLst/>
              <a:latin typeface="Aptos" panose="020B0004020202020204" pitchFamily="34" charset="0"/>
              <a:ea typeface="新細明體" panose="02020500000000000000" pitchFamily="18" charset="-120"/>
              <a:cs typeface="Times New Roman" panose="02020603050405020304" pitchFamily="18" charset="0"/>
            </a:endParaRPr>
          </a:p>
          <a:p>
            <a:r>
              <a:rPr lang="zh-TW" altLang="zh-TW" sz="2400" dirty="0">
                <a:effectLst/>
                <a:latin typeface="Aptos" panose="020B0004020202020204" pitchFamily="34" charset="0"/>
                <a:ea typeface="新細明體" panose="02020500000000000000" pitchFamily="18" charset="-120"/>
                <a:cs typeface="Times New Roman" panose="02020603050405020304" pitchFamily="18" charset="0"/>
              </a:rPr>
              <a:t>該機制的優點是節省大量記憶體，因為僅需要對雜湊序列進行投票即可確認區塊。然而，在傳統的共識機制中，通常採用的是區塊泛洪（</a:t>
            </a:r>
            <a:r>
              <a:rPr lang="en-US" altLang="zh-TW" sz="2400" dirty="0">
                <a:effectLst/>
                <a:latin typeface="Aptos" panose="020B0004020202020204" pitchFamily="34" charset="0"/>
                <a:ea typeface="新細明體" panose="02020500000000000000" pitchFamily="18" charset="-120"/>
                <a:cs typeface="Times New Roman" panose="02020603050405020304" pitchFamily="18" charset="0"/>
              </a:rPr>
              <a:t>Block Flooding</a:t>
            </a:r>
            <a:r>
              <a:rPr lang="zh-TW" altLang="zh-TW" sz="2400" dirty="0">
                <a:effectLst/>
                <a:latin typeface="Aptos" panose="020B0004020202020204" pitchFamily="34" charset="0"/>
                <a:ea typeface="新細明體" panose="02020500000000000000" pitchFamily="18" charset="-120"/>
                <a:cs typeface="Times New Roman" panose="02020603050405020304" pitchFamily="18" charset="0"/>
              </a:rPr>
              <a:t>）的方式，即驗證者接收到區塊後會將其傳送給周圍的其他驗證者，這會導致網路中的大量冗餘，因為驗證者可能接收到多次相同的區塊。</a:t>
            </a:r>
            <a:endParaRPr lang="zh-TW" altLang="en-US" sz="3600" dirty="0"/>
          </a:p>
        </p:txBody>
      </p:sp>
    </p:spTree>
    <p:extLst>
      <p:ext uri="{BB962C8B-B14F-4D97-AF65-F5344CB8AC3E}">
        <p14:creationId xmlns:p14="http://schemas.microsoft.com/office/powerpoint/2010/main" val="4072756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0E7986-4F33-3F91-154D-BD5F72DAB35A}"/>
              </a:ext>
            </a:extLst>
          </p:cNvPr>
          <p:cNvSpPr>
            <a:spLocks noGrp="1"/>
          </p:cNvSpPr>
          <p:nvPr>
            <p:ph type="title"/>
          </p:nvPr>
        </p:nvSpPr>
        <p:spPr/>
        <p:txBody>
          <a:bodyPr>
            <a:normAutofit/>
          </a:bodyPr>
          <a:lstStyle/>
          <a:p>
            <a:r>
              <a:rPr lang="en-US" altLang="zh-TW" sz="4000" dirty="0"/>
              <a:t>Turbine</a:t>
            </a:r>
            <a:r>
              <a:rPr lang="zh-TW" altLang="en-US" sz="4000" dirty="0"/>
              <a:t>機制</a:t>
            </a:r>
            <a:r>
              <a:rPr lang="en-US" altLang="zh-TW" sz="4000" dirty="0"/>
              <a:t>:</a:t>
            </a:r>
            <a:endParaRPr lang="zh-TW" altLang="en-US" sz="4000" dirty="0"/>
          </a:p>
        </p:txBody>
      </p:sp>
      <p:sp>
        <p:nvSpPr>
          <p:cNvPr id="3" name="內容版面配置區 2">
            <a:extLst>
              <a:ext uri="{FF2B5EF4-FFF2-40B4-BE49-F238E27FC236}">
                <a16:creationId xmlns:a16="http://schemas.microsoft.com/office/drawing/2014/main" id="{CF431E88-CF27-E2E8-6D5F-FC3DACC7F178}"/>
              </a:ext>
            </a:extLst>
          </p:cNvPr>
          <p:cNvSpPr>
            <a:spLocks noGrp="1"/>
          </p:cNvSpPr>
          <p:nvPr>
            <p:ph idx="1"/>
          </p:nvPr>
        </p:nvSpPr>
        <p:spPr/>
        <p:txBody>
          <a:bodyPr/>
          <a:lstStyle/>
          <a:p>
            <a:r>
              <a:rPr lang="zh-TW" altLang="en-US" dirty="0"/>
              <a:t>在 </a:t>
            </a:r>
            <a:r>
              <a:rPr lang="en-US" altLang="zh-TW" dirty="0"/>
              <a:t>Solana </a:t>
            </a:r>
            <a:r>
              <a:rPr lang="zh-TW" altLang="en-US" dirty="0"/>
              <a:t>中，由於存在大量驗證者的投票交易，並且因為 </a:t>
            </a:r>
            <a:r>
              <a:rPr lang="en-US" altLang="zh-TW" dirty="0"/>
              <a:t>Leader </a:t>
            </a:r>
            <a:r>
              <a:rPr lang="zh-TW" altLang="en-US" dirty="0"/>
              <a:t>節點的中心化帶來的高效性以及 </a:t>
            </a:r>
            <a:r>
              <a:rPr lang="en-US" altLang="zh-TW" dirty="0"/>
              <a:t>400 </a:t>
            </a:r>
            <a:r>
              <a:rPr lang="zh-TW" altLang="en-US" dirty="0"/>
              <a:t>毫秒的 </a:t>
            </a:r>
            <a:r>
              <a:rPr lang="en-US" altLang="zh-TW" dirty="0"/>
              <a:t>Slot </a:t>
            </a:r>
            <a:r>
              <a:rPr lang="zh-TW" altLang="en-US" dirty="0"/>
              <a:t>時間，導致整體區塊大小以及出塊頻率都特別高。大區塊在傳播過程中，會對網路造成很大的壓力。</a:t>
            </a:r>
            <a:r>
              <a:rPr lang="en-US" altLang="zh-TW" dirty="0"/>
              <a:t>Solana </a:t>
            </a:r>
            <a:r>
              <a:rPr lang="zh-TW" altLang="en-US" dirty="0"/>
              <a:t>採用了 </a:t>
            </a:r>
            <a:r>
              <a:rPr lang="en-US" altLang="zh-TW" dirty="0"/>
              <a:t>Turbine </a:t>
            </a:r>
            <a:r>
              <a:rPr lang="zh-TW" altLang="en-US" dirty="0"/>
              <a:t>機制 來解決大區塊的傳播問題。</a:t>
            </a:r>
          </a:p>
        </p:txBody>
      </p:sp>
    </p:spTree>
    <p:extLst>
      <p:ext uri="{BB962C8B-B14F-4D97-AF65-F5344CB8AC3E}">
        <p14:creationId xmlns:p14="http://schemas.microsoft.com/office/powerpoint/2010/main" val="4062672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BC76A2-7025-35FB-AC19-ACD2FCA943ED}"/>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6F231B4B-03E3-A387-184D-D2F25343D42C}"/>
              </a:ext>
            </a:extLst>
          </p:cNvPr>
          <p:cNvSpPr>
            <a:spLocks noGrp="1"/>
          </p:cNvSpPr>
          <p:nvPr>
            <p:ph idx="1"/>
          </p:nvPr>
        </p:nvSpPr>
        <p:spPr/>
        <p:txBody>
          <a:bodyPr/>
          <a:lstStyle/>
          <a:p>
            <a:r>
              <a:rPr lang="en-US" altLang="zh-TW" sz="2000" kern="100" dirty="0">
                <a:effectLst/>
                <a:latin typeface="Aptos" panose="020B0004020202020204" pitchFamily="34" charset="0"/>
                <a:ea typeface="新細明體" panose="02020500000000000000" pitchFamily="18" charset="-120"/>
                <a:cs typeface="Times New Roman" panose="02020603050405020304" pitchFamily="18" charset="0"/>
              </a:rPr>
              <a:t>Leader </a:t>
            </a:r>
            <a:r>
              <a:rPr lang="zh-TW" altLang="zh-TW" sz="2000" kern="100" dirty="0">
                <a:effectLst/>
                <a:latin typeface="Aptos" panose="020B0004020202020204" pitchFamily="34" charset="0"/>
                <a:ea typeface="新細明體" panose="02020500000000000000" pitchFamily="18" charset="-120"/>
                <a:cs typeface="Times New Roman" panose="02020603050405020304" pitchFamily="18" charset="0"/>
              </a:rPr>
              <a:t>節點透過一個稱為 </a:t>
            </a:r>
            <a:r>
              <a:rPr lang="en-US" altLang="zh-TW" sz="2000" b="1" kern="100" dirty="0">
                <a:effectLst/>
                <a:latin typeface="Aptos" panose="020B0004020202020204" pitchFamily="34" charset="0"/>
                <a:ea typeface="新細明體" panose="02020500000000000000" pitchFamily="18" charset="-120"/>
                <a:cs typeface="Times New Roman" panose="02020603050405020304" pitchFamily="18" charset="0"/>
              </a:rPr>
              <a:t>Sharding</a:t>
            </a:r>
            <a:r>
              <a:rPr lang="en-US" altLang="zh-TW" sz="2000" kern="100" dirty="0">
                <a:effectLst/>
                <a:latin typeface="Aptos" panose="020B0004020202020204" pitchFamily="34" charset="0"/>
                <a:ea typeface="新細明體" panose="02020500000000000000" pitchFamily="18" charset="-120"/>
                <a:cs typeface="Times New Roman" panose="02020603050405020304" pitchFamily="18" charset="0"/>
              </a:rPr>
              <a:t> </a:t>
            </a:r>
            <a:r>
              <a:rPr lang="zh-TW" altLang="zh-TW" sz="2000" kern="100" dirty="0">
                <a:effectLst/>
                <a:latin typeface="Aptos" panose="020B0004020202020204" pitchFamily="34" charset="0"/>
                <a:ea typeface="新細明體" panose="02020500000000000000" pitchFamily="18" charset="-120"/>
                <a:cs typeface="Times New Roman" panose="02020603050405020304" pitchFamily="18" charset="0"/>
              </a:rPr>
              <a:t>的過程，將區塊拆分為 </a:t>
            </a:r>
            <a:r>
              <a:rPr lang="en-US" altLang="zh-TW" sz="2000" b="1" kern="100" dirty="0">
                <a:effectLst/>
                <a:latin typeface="Aptos" panose="020B0004020202020204" pitchFamily="34" charset="0"/>
                <a:ea typeface="新細明體" panose="02020500000000000000" pitchFamily="18" charset="-120"/>
                <a:cs typeface="Times New Roman" panose="02020603050405020304" pitchFamily="18" charset="0"/>
              </a:rPr>
              <a:t>shred</a:t>
            </a:r>
            <a:r>
              <a:rPr lang="zh-TW" altLang="zh-TW" sz="2000" kern="100" dirty="0">
                <a:effectLst/>
                <a:latin typeface="Aptos" panose="020B0004020202020204" pitchFamily="34" charset="0"/>
                <a:ea typeface="新細明體" panose="02020500000000000000" pitchFamily="18" charset="-120"/>
                <a:cs typeface="Times New Roman" panose="02020603050405020304" pitchFamily="18" charset="0"/>
              </a:rPr>
              <a:t>（子區塊）。這些子區塊的大小以 </a:t>
            </a:r>
            <a:r>
              <a:rPr lang="en-US" altLang="zh-TW" sz="2000" b="1" kern="100" dirty="0">
                <a:effectLst/>
                <a:latin typeface="Aptos" panose="020B0004020202020204" pitchFamily="34" charset="0"/>
                <a:ea typeface="新細明體" panose="02020500000000000000" pitchFamily="18" charset="-120"/>
                <a:cs typeface="Times New Roman" panose="02020603050405020304" pitchFamily="18" charset="0"/>
              </a:rPr>
              <a:t>MTU</a:t>
            </a:r>
            <a:r>
              <a:rPr lang="zh-TW" altLang="zh-TW" sz="2000" kern="100" dirty="0">
                <a:effectLst/>
                <a:latin typeface="Aptos" panose="020B0004020202020204" pitchFamily="34" charset="0"/>
                <a:ea typeface="新細明體" panose="02020500000000000000" pitchFamily="18" charset="-120"/>
                <a:cs typeface="Times New Roman" panose="02020603050405020304" pitchFamily="18" charset="0"/>
              </a:rPr>
              <a:t>（最大傳輸單元，指無需進一步分割即可從一個節點傳輸到下一個節點的最大數據量）為單位進行規範。</a:t>
            </a:r>
          </a:p>
          <a:p>
            <a:endParaRPr lang="zh-TW" altLang="en-US" dirty="0"/>
          </a:p>
        </p:txBody>
      </p:sp>
      <p:pic>
        <p:nvPicPr>
          <p:cNvPr id="6" name="圖片 5">
            <a:extLst>
              <a:ext uri="{FF2B5EF4-FFF2-40B4-BE49-F238E27FC236}">
                <a16:creationId xmlns:a16="http://schemas.microsoft.com/office/drawing/2014/main" id="{2234CA83-1CFC-13AC-A614-DDE72CD5265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18422" y="2710094"/>
            <a:ext cx="6792278" cy="4022323"/>
          </a:xfrm>
          <a:prstGeom prst="rect">
            <a:avLst/>
          </a:prstGeom>
          <a:noFill/>
          <a:ln>
            <a:noFill/>
          </a:ln>
        </p:spPr>
      </p:pic>
    </p:spTree>
    <p:extLst>
      <p:ext uri="{BB962C8B-B14F-4D97-AF65-F5344CB8AC3E}">
        <p14:creationId xmlns:p14="http://schemas.microsoft.com/office/powerpoint/2010/main" val="1547678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5236F0-6BA5-27F5-7A83-E0609F1F263F}"/>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8856548E-1B72-9346-34FB-88B70EA79EB3}"/>
              </a:ext>
            </a:extLst>
          </p:cNvPr>
          <p:cNvSpPr>
            <a:spLocks noGrp="1"/>
          </p:cNvSpPr>
          <p:nvPr>
            <p:ph idx="1"/>
          </p:nvPr>
        </p:nvSpPr>
        <p:spPr/>
        <p:txBody>
          <a:bodyPr/>
          <a:lstStyle/>
          <a:p>
            <a:r>
              <a:rPr lang="en-US" altLang="zh-TW" sz="1800" b="1" kern="100" dirty="0">
                <a:effectLst/>
                <a:latin typeface="Aptos" panose="020B0004020202020204" pitchFamily="34" charset="0"/>
                <a:ea typeface="新細明體" panose="02020500000000000000" pitchFamily="18" charset="-120"/>
                <a:cs typeface="Times New Roman" panose="02020603050405020304" pitchFamily="18" charset="0"/>
              </a:rPr>
              <a:t>Turbine</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將數據分片後，採用多層傳播機制進行數據傳播。</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Leader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節點會在每個 </a:t>
            </a:r>
            <a:r>
              <a:rPr lang="en-US" altLang="zh-TW" sz="1800" b="1" kern="100" dirty="0">
                <a:effectLst/>
                <a:latin typeface="Aptos" panose="020B0004020202020204" pitchFamily="34" charset="0"/>
                <a:ea typeface="新細明體" panose="02020500000000000000" pitchFamily="18" charset="-120"/>
                <a:cs typeface="Times New Roman" panose="02020603050405020304" pitchFamily="18" charset="0"/>
              </a:rPr>
              <a:t>Slot</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結束之前，將區塊交給任意一個區塊驗證者，該驗證者會將區塊分片成 </a:t>
            </a:r>
            <a:r>
              <a:rPr lang="en-US" altLang="zh-TW" sz="1800" b="1" kern="100" dirty="0">
                <a:effectLst/>
                <a:latin typeface="Aptos" panose="020B0004020202020204" pitchFamily="34" charset="0"/>
                <a:ea typeface="新細明體" panose="02020500000000000000" pitchFamily="18" charset="-120"/>
                <a:cs typeface="Times New Roman" panose="02020603050405020304" pitchFamily="18" charset="0"/>
              </a:rPr>
              <a:t>Shreds</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，，然後啟動 </a:t>
            </a:r>
            <a:r>
              <a:rPr lang="en-US" altLang="zh-TW" sz="1800" b="1" kern="100" dirty="0">
                <a:effectLst/>
                <a:latin typeface="Aptos" panose="020B0004020202020204" pitchFamily="34" charset="0"/>
                <a:ea typeface="新細明體" panose="02020500000000000000" pitchFamily="18" charset="-120"/>
                <a:cs typeface="Times New Roman" panose="02020603050405020304" pitchFamily="18" charset="0"/>
              </a:rPr>
              <a:t>Turbine </a:t>
            </a:r>
            <a:r>
              <a:rPr lang="zh-TW" altLang="zh-TW" sz="1800" b="1" kern="100" dirty="0">
                <a:effectLst/>
                <a:latin typeface="Aptos" panose="020B0004020202020204" pitchFamily="34" charset="0"/>
                <a:ea typeface="新細明體" panose="02020500000000000000" pitchFamily="18" charset="-120"/>
                <a:cs typeface="Times New Roman" panose="02020603050405020304" pitchFamily="18" charset="0"/>
              </a:rPr>
              <a:t>傳播</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。傳播過程如下：</a:t>
            </a:r>
          </a:p>
          <a:p>
            <a:endParaRPr lang="zh-TW" altLang="en-US" dirty="0"/>
          </a:p>
        </p:txBody>
      </p:sp>
      <p:pic>
        <p:nvPicPr>
          <p:cNvPr id="4" name="圖片 3" descr="一張含有 文字, 圖表, 行, 繪圖 的圖片&#10;&#10;自動產生的描述">
            <a:extLst>
              <a:ext uri="{FF2B5EF4-FFF2-40B4-BE49-F238E27FC236}">
                <a16:creationId xmlns:a16="http://schemas.microsoft.com/office/drawing/2014/main" id="{CCA75BE9-1659-5169-D868-CF9221474A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86262" y="2652712"/>
            <a:ext cx="6497614" cy="3840163"/>
          </a:xfrm>
          <a:prstGeom prst="rect">
            <a:avLst/>
          </a:prstGeom>
          <a:noFill/>
          <a:ln>
            <a:noFill/>
          </a:ln>
        </p:spPr>
      </p:pic>
    </p:spTree>
    <p:extLst>
      <p:ext uri="{BB962C8B-B14F-4D97-AF65-F5344CB8AC3E}">
        <p14:creationId xmlns:p14="http://schemas.microsoft.com/office/powerpoint/2010/main" val="2844744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08CFAA-993D-04FC-5E75-FBA3BFEC7D26}"/>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44BA2DCF-6073-EEE6-B1D1-991A90938D80}"/>
              </a:ext>
            </a:extLst>
          </p:cNvPr>
          <p:cNvSpPr>
            <a:spLocks noGrp="1"/>
          </p:cNvSpPr>
          <p:nvPr>
            <p:ph idx="1"/>
          </p:nvPr>
        </p:nvSpPr>
        <p:spPr/>
        <p:txBody>
          <a:bodyPr>
            <a:normAutofit/>
          </a:bodyPr>
          <a:lstStyle/>
          <a:p>
            <a:pPr marL="0" indent="0">
              <a:lnSpc>
                <a:spcPct val="115000"/>
              </a:lnSpc>
              <a:spcAft>
                <a:spcPts val="800"/>
              </a:spcAft>
              <a:buNone/>
            </a:pP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大綱：</a:t>
            </a:r>
          </a:p>
          <a:p>
            <a:pPr marL="342900" lvl="0" indent="-342900">
              <a:lnSpc>
                <a:spcPct val="115000"/>
              </a:lnSpc>
              <a:buFont typeface="Wingdings" panose="05000000000000000000" pitchFamily="2" charset="2"/>
              <a:buChar char=""/>
            </a:pP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Solana</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介紹</a:t>
            </a:r>
          </a:p>
          <a:p>
            <a:pPr marL="342900" lvl="0" indent="-342900">
              <a:lnSpc>
                <a:spcPct val="115000"/>
              </a:lnSpc>
              <a:buFont typeface="Wingdings" panose="05000000000000000000" pitchFamily="2" charset="2"/>
              <a:buChar char=""/>
            </a:pP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Solana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的團隊背景</a:t>
            </a:r>
          </a:p>
          <a:p>
            <a:pPr marL="342900" lvl="0" indent="-342900">
              <a:lnSpc>
                <a:spcPct val="115000"/>
              </a:lnSpc>
              <a:buFont typeface="Wingdings" panose="05000000000000000000" pitchFamily="2" charset="2"/>
              <a:buChar char=""/>
            </a:pP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融資情況</a:t>
            </a:r>
          </a:p>
          <a:p>
            <a:pPr marL="342900" lvl="0" indent="-342900">
              <a:lnSpc>
                <a:spcPct val="115000"/>
              </a:lnSpc>
              <a:buFont typeface="Wingdings" panose="05000000000000000000" pitchFamily="2" charset="2"/>
              <a:buChar char=""/>
            </a:pP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技術機制</a:t>
            </a:r>
          </a:p>
          <a:p>
            <a:pPr marL="342900" lvl="0" indent="-342900">
              <a:lnSpc>
                <a:spcPct val="115000"/>
              </a:lnSpc>
              <a:buFont typeface="Wingdings" panose="05000000000000000000" pitchFamily="2" charset="2"/>
              <a:buChar char=""/>
            </a:pP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Solana TVL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數據</a:t>
            </a:r>
          </a:p>
          <a:p>
            <a:pPr marL="342900" lvl="0" indent="-342900">
              <a:lnSpc>
                <a:spcPct val="115000"/>
              </a:lnSpc>
              <a:buFont typeface="Wingdings" panose="05000000000000000000" pitchFamily="2" charset="2"/>
              <a:buChar char=""/>
            </a:pP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近期發展更新</a:t>
            </a:r>
          </a:p>
          <a:p>
            <a:pPr marL="342900" lvl="0" indent="-342900">
              <a:lnSpc>
                <a:spcPct val="115000"/>
              </a:lnSpc>
              <a:spcAft>
                <a:spcPts val="800"/>
              </a:spcAft>
              <a:buFont typeface="Wingdings" panose="05000000000000000000" pitchFamily="2" charset="2"/>
              <a:buChar char=""/>
            </a:pP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總結：爲什麼</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Solana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能夠改變未來？</a:t>
            </a:r>
          </a:p>
          <a:p>
            <a:endParaRPr lang="zh-TW" altLang="en-US" dirty="0"/>
          </a:p>
        </p:txBody>
      </p:sp>
    </p:spTree>
    <p:extLst>
      <p:ext uri="{BB962C8B-B14F-4D97-AF65-F5344CB8AC3E}">
        <p14:creationId xmlns:p14="http://schemas.microsoft.com/office/powerpoint/2010/main" val="1162630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9CB274-0CFB-CF5F-968D-5BE74F956802}"/>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C8DA526-3E02-97FE-282F-862A8C41916A}"/>
              </a:ext>
            </a:extLst>
          </p:cNvPr>
          <p:cNvSpPr>
            <a:spLocks noGrp="1"/>
          </p:cNvSpPr>
          <p:nvPr>
            <p:ph idx="1"/>
          </p:nvPr>
        </p:nvSpPr>
        <p:spPr/>
        <p:txBody>
          <a:bodyPr>
            <a:normAutofit/>
          </a:bodyPr>
          <a:lstStyle/>
          <a:p>
            <a:r>
              <a:rPr lang="en-US" altLang="zh-TW" sz="2000" dirty="0"/>
              <a:t>1. </a:t>
            </a:r>
            <a:r>
              <a:rPr lang="zh-TW" altLang="en-US" sz="2000" dirty="0"/>
              <a:t>傳播到根節點：</a:t>
            </a:r>
          </a:p>
          <a:p>
            <a:pPr marL="0" indent="0">
              <a:buNone/>
            </a:pPr>
            <a:r>
              <a:rPr lang="zh-TW" altLang="en-US" sz="2000" dirty="0"/>
              <a:t>根節點確定哪些驗證者位於哪一層，整個過程分為以下步驟：</a:t>
            </a:r>
          </a:p>
          <a:p>
            <a:pPr marL="0" indent="0">
              <a:buNone/>
            </a:pPr>
            <a:r>
              <a:rPr lang="zh-TW" altLang="en-US" sz="2000" dirty="0"/>
              <a:t>創建節點列表：根節點將所有活躍驗證者彙總到一個列表中，並根據每個驗證者在網絡中的權益（即質押的 </a:t>
            </a:r>
            <a:r>
              <a:rPr lang="en-US" altLang="zh-TW" sz="2000" dirty="0"/>
              <a:t>SOL </a:t>
            </a:r>
            <a:r>
              <a:rPr lang="zh-TW" altLang="en-US" sz="2000" dirty="0"/>
              <a:t>數量）進行排序，權重較高的驗證者位於第一層，以此類推。</a:t>
            </a:r>
          </a:p>
          <a:p>
            <a:pPr marL="0" indent="0">
              <a:buNone/>
            </a:pPr>
            <a:r>
              <a:rPr lang="zh-TW" altLang="en-US" sz="2000" dirty="0"/>
              <a:t>節點分組：每個位於第一層的驗證者也會創建屬於自己的節點列表，以構建其自己的第一層。</a:t>
            </a:r>
          </a:p>
          <a:p>
            <a:pPr marL="0" indent="0">
              <a:buNone/>
            </a:pPr>
            <a:r>
              <a:rPr lang="zh-TW" altLang="en-US" sz="2000" dirty="0"/>
              <a:t>層級形成：從節點列表頂部開始劃分層級，通過確定深度和廣度兩個值，就可以確定整棵樹的形狀。這些參數會影響 </a:t>
            </a:r>
            <a:r>
              <a:rPr lang="en-US" altLang="zh-TW" sz="2000" dirty="0"/>
              <a:t>Shreds </a:t>
            </a:r>
            <a:r>
              <a:rPr lang="zh-TW" altLang="en-US" sz="2000" dirty="0"/>
              <a:t>的傳播速率。</a:t>
            </a:r>
          </a:p>
          <a:p>
            <a:endParaRPr lang="zh-TW" altLang="en-US" dirty="0"/>
          </a:p>
        </p:txBody>
      </p:sp>
    </p:spTree>
    <p:extLst>
      <p:ext uri="{BB962C8B-B14F-4D97-AF65-F5344CB8AC3E}">
        <p14:creationId xmlns:p14="http://schemas.microsoft.com/office/powerpoint/2010/main" val="1737676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B7B5D5-B5F7-B248-0BB8-E4931B92486A}"/>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2E21B2B-3223-A993-9520-BF9F5A76D918}"/>
              </a:ext>
            </a:extLst>
          </p:cNvPr>
          <p:cNvSpPr>
            <a:spLocks noGrp="1"/>
          </p:cNvSpPr>
          <p:nvPr>
            <p:ph idx="1"/>
          </p:nvPr>
        </p:nvSpPr>
        <p:spPr/>
        <p:txBody>
          <a:bodyPr/>
          <a:lstStyle/>
          <a:p>
            <a:r>
              <a:rPr lang="en-US" altLang="zh-TW" sz="2000" b="1" kern="100" dirty="0">
                <a:effectLst/>
                <a:latin typeface="Aptos" panose="020B0004020202020204" pitchFamily="34" charset="0"/>
                <a:ea typeface="新細明體" panose="02020500000000000000" pitchFamily="18" charset="-120"/>
                <a:cs typeface="Times New Roman" panose="02020603050405020304" pitchFamily="18" charset="0"/>
              </a:rPr>
              <a:t>2. </a:t>
            </a:r>
            <a:r>
              <a:rPr lang="zh-TW" altLang="zh-TW" sz="2000" b="1" kern="100" dirty="0">
                <a:effectLst/>
                <a:latin typeface="Aptos" panose="020B0004020202020204" pitchFamily="34" charset="0"/>
                <a:ea typeface="新細明體" panose="02020500000000000000" pitchFamily="18" charset="-120"/>
                <a:cs typeface="Times New Roman" panose="02020603050405020304" pitchFamily="18" charset="0"/>
              </a:rPr>
              <a:t>節點層級優勢</a:t>
            </a:r>
            <a:r>
              <a:rPr lang="zh-TW" altLang="zh-TW" sz="2000" kern="100" dirty="0">
                <a:effectLst/>
                <a:latin typeface="Aptos" panose="020B0004020202020204" pitchFamily="34" charset="0"/>
                <a:ea typeface="新細明體" panose="02020500000000000000" pitchFamily="18" charset="-120"/>
                <a:cs typeface="Times New Roman" panose="02020603050405020304" pitchFamily="18" charset="0"/>
              </a:rPr>
              <a:t>：</a:t>
            </a:r>
            <a:br>
              <a:rPr lang="en-US" altLang="zh-TW" sz="2000" kern="100" dirty="0">
                <a:effectLst/>
                <a:latin typeface="Aptos" panose="020B0004020202020204" pitchFamily="34" charset="0"/>
                <a:ea typeface="新細明體" panose="02020500000000000000" pitchFamily="18" charset="-120"/>
                <a:cs typeface="Times New Roman" panose="02020603050405020304" pitchFamily="18" charset="0"/>
              </a:rPr>
            </a:br>
            <a:r>
              <a:rPr lang="zh-TW" altLang="zh-TW" sz="2000" kern="100" dirty="0">
                <a:effectLst/>
                <a:latin typeface="Aptos" panose="020B0004020202020204" pitchFamily="34" charset="0"/>
                <a:ea typeface="新細明體" panose="02020500000000000000" pitchFamily="18" charset="-120"/>
                <a:cs typeface="Times New Roman" panose="02020603050405020304" pitchFamily="18" charset="0"/>
              </a:rPr>
              <a:t>權益佔比較高的驗證者在層級劃分中會位於更高層級，因此能夠更早獲取完整的 </a:t>
            </a:r>
            <a:r>
              <a:rPr lang="en-US" altLang="zh-TW" sz="2000" b="1" kern="100" dirty="0">
                <a:effectLst/>
                <a:latin typeface="Aptos" panose="020B0004020202020204" pitchFamily="34" charset="0"/>
                <a:ea typeface="新細明體" panose="02020500000000000000" pitchFamily="18" charset="-120"/>
                <a:cs typeface="Times New Roman" panose="02020603050405020304" pitchFamily="18" charset="0"/>
              </a:rPr>
              <a:t>Shreds</a:t>
            </a:r>
            <a:r>
              <a:rPr lang="zh-TW" altLang="zh-TW" sz="2000" kern="100" dirty="0">
                <a:effectLst/>
                <a:latin typeface="Aptos" panose="020B0004020202020204" pitchFamily="34" charset="0"/>
                <a:ea typeface="新細明體" panose="02020500000000000000" pitchFamily="18" charset="-120"/>
                <a:cs typeface="Times New Roman" panose="02020603050405020304" pitchFamily="18" charset="0"/>
              </a:rPr>
              <a:t>，並恢復完整區塊。而後面層級的節點，由於傳輸損耗，其獲得完整 </a:t>
            </a:r>
            <a:r>
              <a:rPr lang="en-US" altLang="zh-TW" sz="2000" b="1" kern="100" dirty="0">
                <a:effectLst/>
                <a:latin typeface="Aptos" panose="020B0004020202020204" pitchFamily="34" charset="0"/>
                <a:ea typeface="新細明體" panose="02020500000000000000" pitchFamily="18" charset="-120"/>
                <a:cs typeface="Times New Roman" panose="02020603050405020304" pitchFamily="18" charset="0"/>
              </a:rPr>
              <a:t>Shreds</a:t>
            </a:r>
            <a:r>
              <a:rPr lang="en-US" altLang="zh-TW" sz="2000" kern="100" dirty="0">
                <a:effectLst/>
                <a:latin typeface="Aptos" panose="020B0004020202020204" pitchFamily="34" charset="0"/>
                <a:ea typeface="新細明體" panose="02020500000000000000" pitchFamily="18" charset="-120"/>
                <a:cs typeface="Times New Roman" panose="02020603050405020304" pitchFamily="18" charset="0"/>
              </a:rPr>
              <a:t> </a:t>
            </a:r>
            <a:r>
              <a:rPr lang="zh-TW" altLang="zh-TW" sz="2000" kern="100" dirty="0">
                <a:effectLst/>
                <a:latin typeface="Aptos" panose="020B0004020202020204" pitchFamily="34" charset="0"/>
                <a:ea typeface="新細明體" panose="02020500000000000000" pitchFamily="18" charset="-120"/>
                <a:cs typeface="Times New Roman" panose="02020603050405020304" pitchFamily="18" charset="0"/>
              </a:rPr>
              <a:t>的概率會降低。如果這些 </a:t>
            </a:r>
            <a:r>
              <a:rPr lang="en-US" altLang="zh-TW" sz="2000" b="1" kern="100" dirty="0">
                <a:effectLst/>
                <a:latin typeface="Aptos" panose="020B0004020202020204" pitchFamily="34" charset="0"/>
                <a:ea typeface="新細明體" panose="02020500000000000000" pitchFamily="18" charset="-120"/>
                <a:cs typeface="Times New Roman" panose="02020603050405020304" pitchFamily="18" charset="0"/>
              </a:rPr>
              <a:t>Shreds</a:t>
            </a:r>
            <a:r>
              <a:rPr lang="en-US" altLang="zh-TW" sz="2000" kern="100" dirty="0">
                <a:effectLst/>
                <a:latin typeface="Aptos" panose="020B0004020202020204" pitchFamily="34" charset="0"/>
                <a:ea typeface="新細明體" panose="02020500000000000000" pitchFamily="18" charset="-120"/>
                <a:cs typeface="Times New Roman" panose="02020603050405020304" pitchFamily="18" charset="0"/>
              </a:rPr>
              <a:t> </a:t>
            </a:r>
            <a:r>
              <a:rPr lang="zh-TW" altLang="zh-TW" sz="2000" kern="100" dirty="0">
                <a:effectLst/>
                <a:latin typeface="Aptos" panose="020B0004020202020204" pitchFamily="34" charset="0"/>
                <a:ea typeface="新細明體" panose="02020500000000000000" pitchFamily="18" charset="-120"/>
                <a:cs typeface="Times New Roman" panose="02020603050405020304" pitchFamily="18" charset="0"/>
              </a:rPr>
              <a:t>不足以構建完整的碎片，這些節點會要求</a:t>
            </a:r>
            <a:r>
              <a:rPr lang="en-US" altLang="zh-TW" sz="2000" kern="100" dirty="0">
                <a:effectLst/>
                <a:latin typeface="Aptos" panose="020B0004020202020204" pitchFamily="34" charset="0"/>
                <a:ea typeface="新細明體" panose="02020500000000000000" pitchFamily="18" charset="-120"/>
                <a:cs typeface="Times New Roman" panose="02020603050405020304" pitchFamily="18" charset="0"/>
              </a:rPr>
              <a:t> Leader </a:t>
            </a:r>
            <a:r>
              <a:rPr lang="zh-TW" altLang="zh-TW" sz="2000" kern="100" dirty="0">
                <a:effectLst/>
                <a:latin typeface="Aptos" panose="020B0004020202020204" pitchFamily="34" charset="0"/>
                <a:ea typeface="新細明體" panose="02020500000000000000" pitchFamily="18" charset="-120"/>
                <a:cs typeface="Times New Roman" panose="02020603050405020304" pitchFamily="18" charset="0"/>
              </a:rPr>
              <a:t>節點重新傳輸數據。此時，數據傳輸將從樹內部傳播，而第一層的節點已經提前完成完整區塊的確認。後面層級的節點完成區塊構建的時間會更久。</a:t>
            </a:r>
          </a:p>
          <a:p>
            <a:endParaRPr lang="zh-TW" altLang="en-US" dirty="0"/>
          </a:p>
        </p:txBody>
      </p:sp>
    </p:spTree>
    <p:extLst>
      <p:ext uri="{BB962C8B-B14F-4D97-AF65-F5344CB8AC3E}">
        <p14:creationId xmlns:p14="http://schemas.microsoft.com/office/powerpoint/2010/main" val="1920187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B68769-9F44-4810-A92C-83A1FBEAB626}"/>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01E3E7AC-6BF2-6851-DC3C-7A7481D78B99}"/>
              </a:ext>
            </a:extLst>
          </p:cNvPr>
          <p:cNvSpPr>
            <a:spLocks noGrp="1"/>
          </p:cNvSpPr>
          <p:nvPr>
            <p:ph idx="1"/>
          </p:nvPr>
        </p:nvSpPr>
        <p:spPr/>
        <p:txBody>
          <a:bodyPr>
            <a:normAutofit/>
          </a:bodyPr>
          <a:lstStyle/>
          <a:p>
            <a:r>
              <a:rPr lang="zh-TW" altLang="en-US" sz="2000" dirty="0"/>
              <a:t>這套機制的核心思想類似於 </a:t>
            </a:r>
            <a:r>
              <a:rPr lang="en-US" altLang="zh-TW" sz="2000" dirty="0"/>
              <a:t>Leader </a:t>
            </a:r>
            <a:r>
              <a:rPr lang="zh-TW" altLang="en-US" sz="2000" dirty="0"/>
              <a:t>節點的單節點機制。在區塊傳播過程中，一些優先節點（通常是權益較高的節點）會首先獲得 </a:t>
            </a:r>
            <a:r>
              <a:rPr lang="en-US" altLang="zh-TW" sz="2000" dirty="0"/>
              <a:t>Shreds </a:t>
            </a:r>
            <a:r>
              <a:rPr lang="zh-TW" altLang="en-US" sz="2000" dirty="0"/>
              <a:t>並組建完整區塊以達成投票共識。將冗餘數據推向更深層級，能顯著加快 </a:t>
            </a:r>
            <a:r>
              <a:rPr lang="en-US" altLang="zh-TW" sz="2000" dirty="0"/>
              <a:t>Finality </a:t>
            </a:r>
            <a:r>
              <a:rPr lang="zh-TW" altLang="en-US" sz="2000" dirty="0"/>
              <a:t>的進程，並最大化網絡的吞吐量與效率。實際上，前幾層的節點可能已經覆蓋了 </a:t>
            </a:r>
            <a:r>
              <a:rPr lang="en-US" altLang="zh-TW" sz="2000" dirty="0"/>
              <a:t>2/3 </a:t>
            </a:r>
            <a:r>
              <a:rPr lang="zh-TW" altLang="en-US" sz="2000" dirty="0"/>
              <a:t>的網絡節點，因此後續節點的投票對最終共識影響不大。</a:t>
            </a:r>
          </a:p>
        </p:txBody>
      </p:sp>
    </p:spTree>
    <p:extLst>
      <p:ext uri="{BB962C8B-B14F-4D97-AF65-F5344CB8AC3E}">
        <p14:creationId xmlns:p14="http://schemas.microsoft.com/office/powerpoint/2010/main" val="1087066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6701A6-CBBD-4C1C-11EE-6C4AF06ECE23}"/>
              </a:ext>
            </a:extLst>
          </p:cNvPr>
          <p:cNvSpPr>
            <a:spLocks noGrp="1"/>
          </p:cNvSpPr>
          <p:nvPr>
            <p:ph type="title"/>
          </p:nvPr>
        </p:nvSpPr>
        <p:spPr/>
        <p:txBody>
          <a:bodyPr>
            <a:normAutofit/>
          </a:bodyPr>
          <a:lstStyle/>
          <a:p>
            <a:r>
              <a:rPr lang="en-US" altLang="zh-TW" sz="4000" dirty="0"/>
              <a:t>Solana TVL </a:t>
            </a:r>
            <a:r>
              <a:rPr lang="zh-TW" altLang="en-US" sz="4000" dirty="0"/>
              <a:t>數據</a:t>
            </a:r>
          </a:p>
        </p:txBody>
      </p:sp>
      <p:sp>
        <p:nvSpPr>
          <p:cNvPr id="3" name="內容版面配置區 2">
            <a:extLst>
              <a:ext uri="{FF2B5EF4-FFF2-40B4-BE49-F238E27FC236}">
                <a16:creationId xmlns:a16="http://schemas.microsoft.com/office/drawing/2014/main" id="{1D4F0448-EDBA-5EF4-4778-B8D36D405DE7}"/>
              </a:ext>
            </a:extLst>
          </p:cNvPr>
          <p:cNvSpPr>
            <a:spLocks noGrp="1"/>
          </p:cNvSpPr>
          <p:nvPr>
            <p:ph idx="1"/>
          </p:nvPr>
        </p:nvSpPr>
        <p:spPr/>
        <p:txBody>
          <a:bodyPr/>
          <a:lstStyle/>
          <a:p>
            <a:pPr>
              <a:lnSpc>
                <a:spcPct val="115000"/>
              </a:lnSpc>
              <a:spcAft>
                <a:spcPts val="800"/>
              </a:spcAft>
            </a:pP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總鎖倉價值（</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TVL</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），全名為</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Total Value Locked</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，指的是</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DeFi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協議（平台）的流動性資產總量，是常被用來衡量在資金池裡鎖定的代幣資產總量的指標，通常以美元為單位。</a:t>
            </a:r>
          </a:p>
          <a:p>
            <a:pPr>
              <a:lnSpc>
                <a:spcPct val="115000"/>
              </a:lnSpc>
              <a:spcAft>
                <a:spcPts val="800"/>
              </a:spcAft>
            </a:pP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有些投資者會透過此指標來快速地判斷</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DeFi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項目的市場整體狀況與市佔率，亦或者直接與其他不同</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DeFi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協議的</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TVL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指標做比較，評估該協議是否有價值或潛力。</a:t>
            </a:r>
          </a:p>
          <a:p>
            <a:endParaRPr lang="zh-TW" altLang="en-US" dirty="0"/>
          </a:p>
        </p:txBody>
      </p:sp>
    </p:spTree>
    <p:extLst>
      <p:ext uri="{BB962C8B-B14F-4D97-AF65-F5344CB8AC3E}">
        <p14:creationId xmlns:p14="http://schemas.microsoft.com/office/powerpoint/2010/main" val="669826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594C82-15EC-6435-4D5A-5A5425AD1837}"/>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0705FDD7-742B-976A-A542-EAF6060D365D}"/>
              </a:ext>
            </a:extLst>
          </p:cNvPr>
          <p:cNvSpPr>
            <a:spLocks noGrp="1"/>
          </p:cNvSpPr>
          <p:nvPr>
            <p:ph idx="1"/>
          </p:nvPr>
        </p:nvSpPr>
        <p:spPr/>
        <p:txBody>
          <a:bodyPr/>
          <a:lstStyle/>
          <a:p>
            <a:r>
              <a:rPr lang="en-US" altLang="zh-TW" sz="2400" kern="100" dirty="0">
                <a:effectLst/>
                <a:latin typeface="Aptos" panose="020B0004020202020204" pitchFamily="34" charset="0"/>
                <a:ea typeface="新細明體" panose="02020500000000000000" pitchFamily="18" charset="-120"/>
                <a:cs typeface="Times New Roman" panose="02020603050405020304" pitchFamily="18" charset="0"/>
              </a:rPr>
              <a:t>Solana TVL: $8.587b (2024/12/26)</a:t>
            </a:r>
          </a:p>
          <a:p>
            <a:pPr>
              <a:lnSpc>
                <a:spcPct val="115000"/>
              </a:lnSpc>
              <a:spcAft>
                <a:spcPts val="800"/>
              </a:spcAft>
            </a:pPr>
            <a:r>
              <a:rPr lang="zh-TW" altLang="zh-TW" sz="1800" b="1" kern="100" dirty="0">
                <a:effectLst/>
                <a:latin typeface="Aptos" panose="020B0004020202020204" pitchFamily="34" charset="0"/>
                <a:ea typeface="新細明體" panose="02020500000000000000" pitchFamily="18" charset="-120"/>
                <a:cs typeface="Times New Roman" panose="02020603050405020304" pitchFamily="18" charset="0"/>
              </a:rPr>
              <a:t>分析：</a:t>
            </a:r>
            <a:endPar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endParaRPr>
          </a:p>
          <a:p>
            <a:pPr marL="0" indent="0">
              <a:lnSpc>
                <a:spcPct val="115000"/>
              </a:lnSpc>
              <a:spcAft>
                <a:spcPts val="800"/>
              </a:spcAft>
              <a:buNone/>
            </a:pPr>
            <a:r>
              <a:rPr lang="zh-TW" altLang="en-US" sz="1800" kern="100" dirty="0">
                <a:effectLst/>
                <a:latin typeface="Aptos" panose="020B0004020202020204" pitchFamily="34" charset="0"/>
                <a:ea typeface="新細明體" panose="02020500000000000000" pitchFamily="18" charset="-120"/>
                <a:cs typeface="Times New Roman" panose="02020603050405020304" pitchFamily="18" charset="0"/>
              </a:rPr>
              <a:t>    </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Solana</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的</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TLV</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基本上跟著大盤走，之前</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2021-2022</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和這次</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2024~</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的牛市</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Solana</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的</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TLV</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也跟著漲與跌。</a:t>
            </a:r>
          </a:p>
          <a:p>
            <a:endParaRPr lang="zh-TW" altLang="zh-TW" sz="2400" kern="100" dirty="0">
              <a:effectLst/>
              <a:latin typeface="Aptos" panose="020B0004020202020204" pitchFamily="34" charset="0"/>
              <a:ea typeface="新細明體" panose="02020500000000000000" pitchFamily="18" charset="-120"/>
              <a:cs typeface="Times New Roman" panose="02020603050405020304" pitchFamily="18" charset="0"/>
            </a:endParaRPr>
          </a:p>
          <a:p>
            <a:endParaRPr lang="zh-TW" altLang="en-US" dirty="0"/>
          </a:p>
        </p:txBody>
      </p:sp>
      <p:pic>
        <p:nvPicPr>
          <p:cNvPr id="4" name="圖片 3" descr="一張含有 螢幕擷取畫面, 文字, 繪圖, 圖表 的圖片&#10;&#10;自動產生的描述">
            <a:extLst>
              <a:ext uri="{FF2B5EF4-FFF2-40B4-BE49-F238E27FC236}">
                <a16:creationId xmlns:a16="http://schemas.microsoft.com/office/drawing/2014/main" id="{5BB442B3-D49A-CD76-708E-7F69B608FDF8}"/>
              </a:ext>
            </a:extLst>
          </p:cNvPr>
          <p:cNvPicPr>
            <a:picLocks noChangeAspect="1"/>
          </p:cNvPicPr>
          <p:nvPr/>
        </p:nvPicPr>
        <p:blipFill>
          <a:blip r:embed="rId2"/>
          <a:stretch>
            <a:fillRect/>
          </a:stretch>
        </p:blipFill>
        <p:spPr>
          <a:xfrm>
            <a:off x="947060" y="3429000"/>
            <a:ext cx="7186676" cy="2822410"/>
          </a:xfrm>
          <a:prstGeom prst="rect">
            <a:avLst/>
          </a:prstGeom>
        </p:spPr>
      </p:pic>
    </p:spTree>
    <p:extLst>
      <p:ext uri="{BB962C8B-B14F-4D97-AF65-F5344CB8AC3E}">
        <p14:creationId xmlns:p14="http://schemas.microsoft.com/office/powerpoint/2010/main" val="4024514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554B12-BDC9-E528-EE52-6D6B6993E609}"/>
              </a:ext>
            </a:extLst>
          </p:cNvPr>
          <p:cNvSpPr>
            <a:spLocks noGrp="1"/>
          </p:cNvSpPr>
          <p:nvPr>
            <p:ph type="title"/>
          </p:nvPr>
        </p:nvSpPr>
        <p:spPr/>
        <p:txBody>
          <a:bodyPr/>
          <a:lstStyle/>
          <a:p>
            <a:r>
              <a:rPr lang="zh-TW" altLang="en-US" dirty="0"/>
              <a:t>近期發展更新：</a:t>
            </a:r>
          </a:p>
        </p:txBody>
      </p:sp>
      <p:sp>
        <p:nvSpPr>
          <p:cNvPr id="3" name="內容版面配置區 2">
            <a:extLst>
              <a:ext uri="{FF2B5EF4-FFF2-40B4-BE49-F238E27FC236}">
                <a16:creationId xmlns:a16="http://schemas.microsoft.com/office/drawing/2014/main" id="{0C948360-E6EC-4D26-97E2-D8CF83497424}"/>
              </a:ext>
            </a:extLst>
          </p:cNvPr>
          <p:cNvSpPr>
            <a:spLocks noGrp="1"/>
          </p:cNvSpPr>
          <p:nvPr>
            <p:ph idx="1"/>
          </p:nvPr>
        </p:nvSpPr>
        <p:spPr/>
        <p:txBody>
          <a:bodyPr/>
          <a:lstStyle/>
          <a:p>
            <a:pPr marL="0" indent="0">
              <a:buNone/>
            </a:pPr>
            <a:r>
              <a:rPr lang="zh-TW" altLang="en-US" sz="1800" b="1" kern="100" dirty="0">
                <a:effectLst/>
                <a:latin typeface="Aptos" panose="020B0004020202020204" pitchFamily="34" charset="0"/>
                <a:ea typeface="新細明體" panose="02020500000000000000" pitchFamily="18" charset="-120"/>
                <a:cs typeface="Times New Roman" panose="02020603050405020304" pitchFamily="18" charset="0"/>
              </a:rPr>
              <a:t>     </a:t>
            </a:r>
            <a:r>
              <a:rPr lang="zh-TW" altLang="zh-TW" sz="1800" b="1" kern="100" dirty="0">
                <a:effectLst/>
                <a:latin typeface="Aptos" panose="020B0004020202020204" pitchFamily="34" charset="0"/>
                <a:ea typeface="新細明體" panose="02020500000000000000" pitchFamily="18" charset="-120"/>
                <a:cs typeface="Times New Roman" panose="02020603050405020304" pitchFamily="18" charset="0"/>
              </a:rPr>
              <a:t>主要挑戰：</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a:t>
            </a:r>
          </a:p>
          <a:p>
            <a:pPr>
              <a:lnSpc>
                <a:spcPct val="115000"/>
              </a:lnSpc>
              <a:spcAft>
                <a:spcPts val="800"/>
              </a:spcAft>
            </a:pP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1. Solana</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有時候會停機</a:t>
            </a:r>
          </a:p>
          <a:p>
            <a:pPr marL="0" indent="0">
              <a:lnSpc>
                <a:spcPct val="115000"/>
              </a:lnSpc>
              <a:spcAft>
                <a:spcPts val="800"/>
              </a:spcAft>
              <a:buNone/>
            </a:pPr>
            <a:r>
              <a:rPr lang="zh-TW" altLang="en-US" sz="1800" kern="100" dirty="0">
                <a:latin typeface="Aptos" panose="020B0004020202020204" pitchFamily="34" charset="0"/>
                <a:ea typeface="新細明體" panose="02020500000000000000" pitchFamily="18" charset="-120"/>
                <a:cs typeface="Times New Roman" panose="02020603050405020304" pitchFamily="18" charset="0"/>
              </a:rPr>
              <a:t>           </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Solana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網絡有時會崩潰。每一次網絡故障都是對社區信任的打擊，必須儘快解決這個問題。</a:t>
            </a:r>
          </a:p>
          <a:p>
            <a:pPr>
              <a:lnSpc>
                <a:spcPct val="115000"/>
              </a:lnSpc>
              <a:spcAft>
                <a:spcPts val="800"/>
              </a:spcAft>
            </a:pP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2.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競爭對手也在進步</a:t>
            </a:r>
          </a:p>
          <a:p>
            <a:pPr marL="0" indent="0">
              <a:lnSpc>
                <a:spcPct val="115000"/>
              </a:lnSpc>
              <a:spcAft>
                <a:spcPts val="800"/>
              </a:spcAft>
              <a:buNone/>
            </a:pPr>
            <a:r>
              <a:rPr lang="zh-TW" altLang="en-US" sz="1800" kern="100" dirty="0">
                <a:effectLst/>
                <a:latin typeface="Aptos" panose="020B0004020202020204" pitchFamily="34" charset="0"/>
                <a:ea typeface="新細明體" panose="02020500000000000000" pitchFamily="18" charset="-120"/>
                <a:cs typeface="Times New Roman" panose="02020603050405020304" pitchFamily="18" charset="0"/>
              </a:rPr>
              <a:t>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更新</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2.0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的以太坊、</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Avalanche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和</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a:t>
            </a:r>
            <a:r>
              <a:rPr lang="en-US" altLang="zh-TW" sz="1800" kern="100" dirty="0" err="1">
                <a:effectLst/>
                <a:latin typeface="Aptos" panose="020B0004020202020204" pitchFamily="34" charset="0"/>
                <a:ea typeface="新細明體" panose="02020500000000000000" pitchFamily="18" charset="-120"/>
                <a:cs typeface="Times New Roman" panose="02020603050405020304" pitchFamily="18" charset="0"/>
              </a:rPr>
              <a:t>Polkadot</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是強有力的競爭者。爲了生存，</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Solana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不僅要保持發展</a:t>
            </a:r>
            <a:r>
              <a:rPr lang="zh-TW" altLang="en-US" sz="1800" kern="100" dirty="0">
                <a:effectLst/>
                <a:latin typeface="Aptos" panose="020B0004020202020204" pitchFamily="34" charset="0"/>
                <a:ea typeface="新細明體" panose="02020500000000000000" pitchFamily="18" charset="-120"/>
                <a:cs typeface="Times New Roman" panose="02020603050405020304" pitchFamily="18" charset="0"/>
              </a:rPr>
              <a:t>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勢頭，還要提供獨特的東西。</a:t>
            </a:r>
          </a:p>
          <a:p>
            <a:pPr>
              <a:lnSpc>
                <a:spcPct val="115000"/>
              </a:lnSpc>
              <a:spcAft>
                <a:spcPts val="800"/>
              </a:spcAft>
            </a:pP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3</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、加密貨幣市場受到監管機構密切關注。</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Solana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必須迅速適應新規則，以避免失去優勢。</a:t>
            </a:r>
          </a:p>
          <a:p>
            <a:endParaRPr lang="zh-TW" altLang="en-US" dirty="0"/>
          </a:p>
        </p:txBody>
      </p:sp>
    </p:spTree>
    <p:extLst>
      <p:ext uri="{BB962C8B-B14F-4D97-AF65-F5344CB8AC3E}">
        <p14:creationId xmlns:p14="http://schemas.microsoft.com/office/powerpoint/2010/main" val="1794245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68B640-55AF-ADB7-27FE-F71B83E7B7B0}"/>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56DA1654-08E5-F7C3-58D0-AFBED2B1FCF0}"/>
              </a:ext>
            </a:extLst>
          </p:cNvPr>
          <p:cNvSpPr>
            <a:spLocks noGrp="1"/>
          </p:cNvSpPr>
          <p:nvPr>
            <p:ph idx="1"/>
          </p:nvPr>
        </p:nvSpPr>
        <p:spPr/>
        <p:txBody>
          <a:bodyPr/>
          <a:lstStyle/>
          <a:p>
            <a:pPr>
              <a:lnSpc>
                <a:spcPct val="115000"/>
              </a:lnSpc>
              <a:spcAft>
                <a:spcPts val="800"/>
              </a:spcAft>
            </a:pPr>
            <a:r>
              <a:rPr lang="en-US" altLang="zh-TW" sz="1800" b="1" kern="100" dirty="0">
                <a:effectLst/>
                <a:latin typeface="Aptos" panose="020B0004020202020204" pitchFamily="34" charset="0"/>
                <a:ea typeface="新細明體" panose="02020500000000000000" pitchFamily="18" charset="-120"/>
                <a:cs typeface="Times New Roman" panose="02020603050405020304" pitchFamily="18" charset="0"/>
              </a:rPr>
              <a:t>2025 </a:t>
            </a:r>
            <a:r>
              <a:rPr lang="zh-TW" altLang="zh-TW" sz="1800" b="1" kern="100" dirty="0">
                <a:effectLst/>
                <a:latin typeface="Aptos" panose="020B0004020202020204" pitchFamily="34" charset="0"/>
                <a:ea typeface="新細明體" panose="02020500000000000000" pitchFamily="18" charset="-120"/>
                <a:cs typeface="Times New Roman" panose="02020603050405020304" pitchFamily="18" charset="0"/>
              </a:rPr>
              <a:t>年預測</a:t>
            </a:r>
            <a:endPar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endParaRPr>
          </a:p>
          <a:p>
            <a:pPr marL="0" indent="0">
              <a:lnSpc>
                <a:spcPct val="115000"/>
              </a:lnSpc>
              <a:spcAft>
                <a:spcPts val="800"/>
              </a:spcAft>
              <a:buNone/>
            </a:pP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SOL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價格：如果生態系統繼續發展，</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SOL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可能會達到</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150-300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美元。如果大規模實施</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甚至更高。</a:t>
            </a:r>
          </a:p>
          <a:p>
            <a:pPr marL="0" indent="0">
              <a:lnSpc>
                <a:spcPct val="115000"/>
              </a:lnSpc>
              <a:spcAft>
                <a:spcPts val="800"/>
              </a:spcAft>
              <a:buNone/>
            </a:pP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生態系統增長：平臺上的</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a:t>
            </a:r>
            <a:r>
              <a:rPr lang="en-US" altLang="zh-TW" sz="1800" kern="100" dirty="0" err="1">
                <a:effectLst/>
                <a:latin typeface="Aptos" panose="020B0004020202020204" pitchFamily="34" charset="0"/>
                <a:ea typeface="新細明體" panose="02020500000000000000" pitchFamily="18" charset="-120"/>
                <a:cs typeface="Times New Roman" panose="02020603050405020304" pitchFamily="18" charset="0"/>
              </a:rPr>
              <a:t>dApp</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和項目數量將增加一倍甚至三倍。</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Solana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將成爲</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Web3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開發人員的中心。</a:t>
            </a:r>
            <a:endPar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endParaRPr>
          </a:p>
          <a:p>
            <a:pPr marL="0" indent="0">
              <a:lnSpc>
                <a:spcPct val="115000"/>
              </a:lnSpc>
              <a:spcAft>
                <a:spcPts val="800"/>
              </a:spcAft>
              <a:buNone/>
            </a:pP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Metaverses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和</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a:t>
            </a:r>
            <a:r>
              <a:rPr lang="en-US" altLang="zh-TW" sz="1800" kern="100" dirty="0" err="1">
                <a:effectLst/>
                <a:latin typeface="Aptos" panose="020B0004020202020204" pitchFamily="34" charset="0"/>
                <a:ea typeface="新細明體" panose="02020500000000000000" pitchFamily="18" charset="-120"/>
                <a:cs typeface="Times New Roman" panose="02020603050405020304" pitchFamily="18" charset="0"/>
              </a:rPr>
              <a:t>GameFi</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Solana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可能成爲遊戲和虛擬世界的關鍵區塊鏈。</a:t>
            </a:r>
          </a:p>
          <a:p>
            <a:pPr marL="0" indent="0">
              <a:lnSpc>
                <a:spcPct val="115000"/>
              </a:lnSpc>
              <a:spcAft>
                <a:spcPts val="800"/>
              </a:spcAft>
              <a:buNone/>
            </a:pPr>
            <a:endPar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endParaRPr>
          </a:p>
          <a:p>
            <a:endParaRPr lang="zh-TW" altLang="en-US" dirty="0"/>
          </a:p>
        </p:txBody>
      </p:sp>
    </p:spTree>
    <p:extLst>
      <p:ext uri="{BB962C8B-B14F-4D97-AF65-F5344CB8AC3E}">
        <p14:creationId xmlns:p14="http://schemas.microsoft.com/office/powerpoint/2010/main" val="760679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85EC93-92B5-FE21-E181-BADCFB30BF34}"/>
              </a:ext>
            </a:extLst>
          </p:cNvPr>
          <p:cNvSpPr>
            <a:spLocks noGrp="1"/>
          </p:cNvSpPr>
          <p:nvPr>
            <p:ph type="title"/>
          </p:nvPr>
        </p:nvSpPr>
        <p:spPr/>
        <p:txBody>
          <a:bodyPr>
            <a:normAutofit/>
          </a:bodyPr>
          <a:lstStyle/>
          <a:p>
            <a:r>
              <a:rPr lang="zh-TW" altLang="en-US" sz="3600" dirty="0"/>
              <a:t>總結：爲什麼 </a:t>
            </a:r>
            <a:r>
              <a:rPr lang="en-US" altLang="zh-TW" sz="3600" dirty="0"/>
              <a:t>Solana </a:t>
            </a:r>
            <a:r>
              <a:rPr lang="zh-TW" altLang="en-US" sz="3600" dirty="0"/>
              <a:t>能夠改變未來？</a:t>
            </a:r>
          </a:p>
        </p:txBody>
      </p:sp>
      <p:sp>
        <p:nvSpPr>
          <p:cNvPr id="3" name="內容版面配置區 2">
            <a:extLst>
              <a:ext uri="{FF2B5EF4-FFF2-40B4-BE49-F238E27FC236}">
                <a16:creationId xmlns:a16="http://schemas.microsoft.com/office/drawing/2014/main" id="{11A7B584-91BA-C162-5C62-F7D3B22460E6}"/>
              </a:ext>
            </a:extLst>
          </p:cNvPr>
          <p:cNvSpPr>
            <a:spLocks noGrp="1"/>
          </p:cNvSpPr>
          <p:nvPr>
            <p:ph idx="1"/>
          </p:nvPr>
        </p:nvSpPr>
        <p:spPr/>
        <p:txBody>
          <a:bodyPr/>
          <a:lstStyle/>
          <a:p>
            <a:pPr>
              <a:lnSpc>
                <a:spcPct val="115000"/>
              </a:lnSpc>
              <a:spcAft>
                <a:spcPts val="800"/>
              </a:spcAft>
            </a:pP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Solana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不僅僅是一個平臺。這是對既定標準的挑戰。它的速度和創新爲創造一個讓區塊鏈成爲日常生活一部分的世界帶來了希望。如果能夠克服其弱點，</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Solana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可能會在</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2025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年成爲下一次加密貨幣革命的領導者。</a:t>
            </a:r>
          </a:p>
          <a:p>
            <a:endParaRPr lang="zh-TW" altLang="en-US" dirty="0"/>
          </a:p>
        </p:txBody>
      </p:sp>
    </p:spTree>
    <p:extLst>
      <p:ext uri="{BB962C8B-B14F-4D97-AF65-F5344CB8AC3E}">
        <p14:creationId xmlns:p14="http://schemas.microsoft.com/office/powerpoint/2010/main" val="3104621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260426-3DDA-5A76-0311-3E534724C73E}"/>
              </a:ext>
            </a:extLst>
          </p:cNvPr>
          <p:cNvSpPr>
            <a:spLocks noGrp="1"/>
          </p:cNvSpPr>
          <p:nvPr>
            <p:ph type="title"/>
          </p:nvPr>
        </p:nvSpPr>
        <p:spPr/>
        <p:txBody>
          <a:bodyPr>
            <a:normAutofit/>
          </a:bodyPr>
          <a:lstStyle/>
          <a:p>
            <a:r>
              <a:rPr lang="zh-TW" altLang="zh-TW" sz="2400" kern="100" dirty="0">
                <a:effectLst/>
                <a:latin typeface="Aptos" panose="020B0004020202020204" pitchFamily="34" charset="0"/>
                <a:ea typeface="新細明體" panose="02020500000000000000" pitchFamily="18" charset="-120"/>
                <a:cs typeface="Times New Roman" panose="02020603050405020304" pitchFamily="18" charset="0"/>
              </a:rPr>
              <a:t>參考資料：</a:t>
            </a:r>
            <a:endParaRPr lang="zh-TW" altLang="en-US" sz="5400" dirty="0"/>
          </a:p>
        </p:txBody>
      </p:sp>
      <p:sp>
        <p:nvSpPr>
          <p:cNvPr id="3" name="內容版面配置區 2">
            <a:extLst>
              <a:ext uri="{FF2B5EF4-FFF2-40B4-BE49-F238E27FC236}">
                <a16:creationId xmlns:a16="http://schemas.microsoft.com/office/drawing/2014/main" id="{C89C2858-3B0F-97E7-DED9-8755A4C5CC41}"/>
              </a:ext>
            </a:extLst>
          </p:cNvPr>
          <p:cNvSpPr>
            <a:spLocks noGrp="1"/>
          </p:cNvSpPr>
          <p:nvPr>
            <p:ph idx="1"/>
          </p:nvPr>
        </p:nvSpPr>
        <p:spPr/>
        <p:txBody>
          <a:bodyPr>
            <a:normAutofit fontScale="47500" lnSpcReduction="20000"/>
          </a:bodyPr>
          <a:lstStyle/>
          <a:p>
            <a:pPr>
              <a:lnSpc>
                <a:spcPct val="115000"/>
              </a:lnSpc>
              <a:spcAft>
                <a:spcPts val="800"/>
              </a:spcAft>
            </a:pPr>
            <a:r>
              <a:rPr lang="en-US" altLang="zh-TW" sz="1800" u="sng" kern="100" dirty="0">
                <a:solidFill>
                  <a:srgbClr val="467886"/>
                </a:solidFill>
                <a:effectLst/>
                <a:latin typeface="Aptos" panose="020B0004020202020204" pitchFamily="34" charset="0"/>
                <a:ea typeface="新細明體" panose="02020500000000000000" pitchFamily="18" charset="-120"/>
                <a:cs typeface="Times New Roman" panose="02020603050405020304" pitchFamily="18" charset="0"/>
                <a:hlinkClick r:id="rId2"/>
              </a:rPr>
              <a:t>https://www.linkedin.com/in/anatoly-yakovenko/</a:t>
            </a:r>
            <a:endPar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endParaRPr>
          </a:p>
          <a:p>
            <a:pPr>
              <a:lnSpc>
                <a:spcPct val="115000"/>
              </a:lnSpc>
              <a:spcAft>
                <a:spcPts val="800"/>
              </a:spcAft>
            </a:pP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https://dailycoin.com/anatoly-yakovenko-founder-of-solana/</a:t>
            </a:r>
            <a:endPar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endParaRPr>
          </a:p>
          <a:p>
            <a:pPr>
              <a:lnSpc>
                <a:spcPct val="115000"/>
              </a:lnSpc>
              <a:spcAft>
                <a:spcPts val="800"/>
              </a:spcAft>
            </a:pP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https://www.ccn.com/news/solana-ethereum-killer-anatoly-yakovenko/</a:t>
            </a:r>
            <a:endPar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endParaRPr>
          </a:p>
          <a:p>
            <a:pPr>
              <a:lnSpc>
                <a:spcPct val="115000"/>
              </a:lnSpc>
              <a:spcAft>
                <a:spcPts val="800"/>
              </a:spcAft>
            </a:pPr>
            <a:r>
              <a:rPr lang="en-US" altLang="zh-TW" sz="1800" u="sng" kern="100" dirty="0">
                <a:solidFill>
                  <a:srgbClr val="467886"/>
                </a:solidFill>
                <a:effectLst/>
                <a:latin typeface="Aptos" panose="020B0004020202020204" pitchFamily="34" charset="0"/>
                <a:ea typeface="新細明體" panose="02020500000000000000" pitchFamily="18" charset="-120"/>
                <a:cs typeface="Times New Roman" panose="02020603050405020304" pitchFamily="18" charset="0"/>
                <a:hlinkClick r:id="rId3"/>
              </a:rPr>
              <a:t>https://www.oanda.com/bvi-ft/lab-education/cryptocurrency/sol/</a:t>
            </a:r>
            <a:endPar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endParaRPr>
          </a:p>
          <a:p>
            <a:pPr>
              <a:lnSpc>
                <a:spcPct val="115000"/>
              </a:lnSpc>
              <a:spcAft>
                <a:spcPts val="800"/>
              </a:spcAft>
            </a:pPr>
            <a:r>
              <a:rPr lang="en-US" altLang="zh-TW" sz="1800" u="sng" kern="100" dirty="0">
                <a:solidFill>
                  <a:srgbClr val="467886"/>
                </a:solidFill>
                <a:effectLst/>
                <a:latin typeface="Aptos" panose="020B0004020202020204" pitchFamily="34" charset="0"/>
                <a:ea typeface="新細明體" panose="02020500000000000000" pitchFamily="18" charset="-120"/>
                <a:cs typeface="Times New Roman" panose="02020603050405020304" pitchFamily="18" charset="0"/>
                <a:hlinkClick r:id="rId4"/>
              </a:rPr>
              <a:t>https://medium.com/@miixcapital/solana-%E8%B0%83%E7%A0%94%E5%88%86%E6%9E%90%E6%8A%A5%E5%91%8A-59248789aaee</a:t>
            </a:r>
            <a:endPar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endParaRPr>
          </a:p>
          <a:p>
            <a:pPr>
              <a:lnSpc>
                <a:spcPct val="115000"/>
              </a:lnSpc>
              <a:spcAft>
                <a:spcPts val="800"/>
              </a:spcAft>
            </a:pPr>
            <a:r>
              <a:rPr lang="en-US" altLang="zh-TW" sz="1800" u="sng" kern="100" dirty="0">
                <a:solidFill>
                  <a:srgbClr val="467886"/>
                </a:solidFill>
                <a:effectLst/>
                <a:latin typeface="Aptos" panose="020B0004020202020204" pitchFamily="34" charset="0"/>
                <a:ea typeface="新細明體" panose="02020500000000000000" pitchFamily="18" charset="-120"/>
                <a:cs typeface="Times New Roman" panose="02020603050405020304" pitchFamily="18" charset="0"/>
                <a:hlinkClick r:id="rId5"/>
              </a:rPr>
              <a:t>https://dailycoin.com/raj-gokal-solanas-right-hand-man/#h-who-is-raj-gokal</a:t>
            </a:r>
            <a:endPar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endParaRPr>
          </a:p>
          <a:p>
            <a:pPr>
              <a:lnSpc>
                <a:spcPct val="115000"/>
              </a:lnSpc>
              <a:spcAft>
                <a:spcPts val="800"/>
              </a:spcAft>
            </a:pPr>
            <a:r>
              <a:rPr lang="en-US" altLang="zh-TW" sz="1800" u="sng" kern="100" dirty="0">
                <a:solidFill>
                  <a:srgbClr val="467886"/>
                </a:solidFill>
                <a:effectLst/>
                <a:latin typeface="Aptos" panose="020B0004020202020204" pitchFamily="34" charset="0"/>
                <a:ea typeface="新細明體" panose="02020500000000000000" pitchFamily="18" charset="-120"/>
                <a:cs typeface="Times New Roman" panose="02020603050405020304" pitchFamily="18" charset="0"/>
                <a:hlinkClick r:id="rId6"/>
              </a:rPr>
              <a:t>https://www.crunchbase.com/organization/solana-io/investor_financials</a:t>
            </a:r>
            <a:endPar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endParaRPr>
          </a:p>
          <a:p>
            <a:pPr>
              <a:lnSpc>
                <a:spcPct val="115000"/>
              </a:lnSpc>
              <a:spcAft>
                <a:spcPts val="800"/>
              </a:spcAft>
            </a:pPr>
            <a:r>
              <a:rPr lang="en-US" altLang="zh-TW" sz="1800" u="sng" kern="100" dirty="0">
                <a:solidFill>
                  <a:srgbClr val="467886"/>
                </a:solidFill>
                <a:effectLst/>
                <a:latin typeface="Aptos" panose="020B0004020202020204" pitchFamily="34" charset="0"/>
                <a:ea typeface="新細明體" panose="02020500000000000000" pitchFamily="18" charset="-120"/>
                <a:cs typeface="Times New Roman" panose="02020603050405020304" pitchFamily="18" charset="0"/>
                <a:hlinkClick r:id="rId7"/>
              </a:rPr>
              <a:t>https://www.blockchain-council.org/blockchain/what-is-proof-of-history-and-how-does-it-work/</a:t>
            </a:r>
            <a:endPar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endParaRPr>
          </a:p>
          <a:p>
            <a:pPr>
              <a:lnSpc>
                <a:spcPct val="115000"/>
              </a:lnSpc>
              <a:spcAft>
                <a:spcPts val="800"/>
              </a:spcAft>
            </a:pPr>
            <a:r>
              <a:rPr lang="en-US" altLang="zh-TW" sz="1800" u="sng" kern="100" dirty="0">
                <a:solidFill>
                  <a:srgbClr val="467886"/>
                </a:solidFill>
                <a:effectLst/>
                <a:latin typeface="Aptos" panose="020B0004020202020204" pitchFamily="34" charset="0"/>
                <a:ea typeface="新細明體" panose="02020500000000000000" pitchFamily="18" charset="-120"/>
                <a:cs typeface="Times New Roman" panose="02020603050405020304" pitchFamily="18" charset="0"/>
                <a:hlinkClick r:id="rId8"/>
              </a:rPr>
              <a:t>https://www.youtube.com/watch?v=7nFsvTaMi1M</a:t>
            </a:r>
            <a:endPar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endParaRPr>
          </a:p>
          <a:p>
            <a:pPr>
              <a:lnSpc>
                <a:spcPct val="115000"/>
              </a:lnSpc>
              <a:spcAft>
                <a:spcPts val="800"/>
              </a:spcAft>
            </a:pPr>
            <a:r>
              <a:rPr lang="en-US" altLang="zh-TW" sz="1800" u="sng" kern="100" dirty="0">
                <a:solidFill>
                  <a:srgbClr val="467886"/>
                </a:solidFill>
                <a:effectLst/>
                <a:latin typeface="Aptos" panose="020B0004020202020204" pitchFamily="34" charset="0"/>
                <a:ea typeface="新細明體" panose="02020500000000000000" pitchFamily="18" charset="-120"/>
                <a:cs typeface="Times New Roman" panose="02020603050405020304" pitchFamily="18" charset="0"/>
                <a:hlinkClick r:id="rId9"/>
              </a:rPr>
              <a:t>https://www.rayskyinvest.com/58954/defi-tvl#TVL-%E6%98%AF%E4%BB%80%E9%BA%BC%EF%BC%9F</a:t>
            </a:r>
            <a:endPar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endParaRPr>
          </a:p>
          <a:p>
            <a:pPr>
              <a:lnSpc>
                <a:spcPct val="115000"/>
              </a:lnSpc>
              <a:spcAft>
                <a:spcPts val="800"/>
              </a:spcAft>
            </a:pPr>
            <a:r>
              <a:rPr lang="en-US" altLang="zh-TW" sz="1800" u="sng" kern="100" dirty="0">
                <a:solidFill>
                  <a:srgbClr val="467886"/>
                </a:solidFill>
                <a:effectLst/>
                <a:latin typeface="Aptos" panose="020B0004020202020204" pitchFamily="34" charset="0"/>
                <a:ea typeface="新細明體" panose="02020500000000000000" pitchFamily="18" charset="-120"/>
                <a:cs typeface="Times New Roman" panose="02020603050405020304" pitchFamily="18" charset="0"/>
                <a:hlinkClick r:id="rId10"/>
              </a:rPr>
              <a:t>https://www.binance.com/zh-TC/square/post/18005181641170</a:t>
            </a:r>
            <a:endPar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endParaRPr>
          </a:p>
          <a:p>
            <a:pPr>
              <a:lnSpc>
                <a:spcPct val="115000"/>
              </a:lnSpc>
              <a:spcAft>
                <a:spcPts val="800"/>
              </a:spcAft>
            </a:pPr>
            <a:r>
              <a:rPr lang="en-US" altLang="zh-TW" sz="1800" u="sng" kern="100" dirty="0">
                <a:solidFill>
                  <a:srgbClr val="467886"/>
                </a:solidFill>
                <a:effectLst/>
                <a:latin typeface="Aptos" panose="020B0004020202020204" pitchFamily="34" charset="0"/>
                <a:ea typeface="新細明體" panose="02020500000000000000" pitchFamily="18" charset="-120"/>
                <a:cs typeface="Times New Roman" panose="02020603050405020304" pitchFamily="18" charset="0"/>
                <a:hlinkClick r:id="rId11"/>
              </a:rPr>
              <a:t>https://medium.com/@gate_ventures/%E8%AF%A6%E8%A7%A3solana-%E7%9A%84%E6%8A%80%E6%9C%AF%E6%9E%B6%E6%9E%84-%E5%B0%86%E8%A6%81%E8%BF%8E%E6%9D%A5%E7%AC%AC%E4%BA%8C%E6%98%A5%E5%90%97-47a7d7bb64fd</a:t>
            </a:r>
            <a:endPar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1497740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4A8114-4EB7-0CF9-1318-4C07639122C8}"/>
              </a:ext>
            </a:extLst>
          </p:cNvPr>
          <p:cNvSpPr>
            <a:spLocks noGrp="1"/>
          </p:cNvSpPr>
          <p:nvPr>
            <p:ph type="title"/>
          </p:nvPr>
        </p:nvSpPr>
        <p:spPr/>
        <p:txBody>
          <a:bodyPr/>
          <a:lstStyle/>
          <a:p>
            <a:r>
              <a:rPr lang="en-US" altLang="zh-TW" dirty="0"/>
              <a:t>Solana</a:t>
            </a:r>
            <a:r>
              <a:rPr lang="zh-TW" altLang="en-US" dirty="0"/>
              <a:t>介紹</a:t>
            </a:r>
          </a:p>
        </p:txBody>
      </p:sp>
      <p:sp>
        <p:nvSpPr>
          <p:cNvPr id="3" name="內容版面配置區 2">
            <a:extLst>
              <a:ext uri="{FF2B5EF4-FFF2-40B4-BE49-F238E27FC236}">
                <a16:creationId xmlns:a16="http://schemas.microsoft.com/office/drawing/2014/main" id="{4E153689-C74A-A301-BE14-708E13EBB078}"/>
              </a:ext>
            </a:extLst>
          </p:cNvPr>
          <p:cNvSpPr>
            <a:spLocks noGrp="1"/>
          </p:cNvSpPr>
          <p:nvPr>
            <p:ph idx="1"/>
          </p:nvPr>
        </p:nvSpPr>
        <p:spPr/>
        <p:txBody>
          <a:bodyPr>
            <a:normAutofit/>
          </a:bodyPr>
          <a:lstStyle/>
          <a:p>
            <a:r>
              <a:rPr lang="en-US" altLang="zh-TW" sz="1800" dirty="0">
                <a:effectLst/>
                <a:latin typeface="Aptos" panose="020B0004020202020204" pitchFamily="34" charset="0"/>
                <a:ea typeface="新細明體" panose="02020500000000000000" pitchFamily="18" charset="-120"/>
                <a:cs typeface="Times New Roman" panose="02020603050405020304" pitchFamily="18" charset="0"/>
              </a:rPr>
              <a:t>Solana </a:t>
            </a:r>
            <a:r>
              <a:rPr lang="zh-TW" altLang="zh-TW" sz="1800" dirty="0">
                <a:effectLst/>
                <a:latin typeface="Aptos" panose="020B0004020202020204" pitchFamily="34" charset="0"/>
                <a:ea typeface="新細明體" panose="02020500000000000000" pitchFamily="18" charset="-120"/>
                <a:cs typeface="Times New Roman" panose="02020603050405020304" pitchFamily="18" charset="0"/>
              </a:rPr>
              <a:t>是由</a:t>
            </a:r>
            <a:r>
              <a:rPr lang="en-US" altLang="zh-TW" sz="1800" dirty="0">
                <a:effectLst/>
                <a:latin typeface="Aptos" panose="020B0004020202020204" pitchFamily="34" charset="0"/>
                <a:ea typeface="新細明體" panose="02020500000000000000" pitchFamily="18" charset="-120"/>
                <a:cs typeface="Times New Roman" panose="02020603050405020304" pitchFamily="18" charset="0"/>
              </a:rPr>
              <a:t> Anatoly Yakovenko </a:t>
            </a:r>
            <a:r>
              <a:rPr lang="zh-TW" altLang="zh-TW" sz="1800" dirty="0">
                <a:effectLst/>
                <a:latin typeface="Aptos" panose="020B0004020202020204" pitchFamily="34" charset="0"/>
                <a:ea typeface="新細明體" panose="02020500000000000000" pitchFamily="18" charset="-120"/>
                <a:cs typeface="Times New Roman" panose="02020603050405020304" pitchFamily="18" charset="0"/>
              </a:rPr>
              <a:t>所創立，</a:t>
            </a:r>
            <a:r>
              <a:rPr lang="en-US" altLang="zh-TW" sz="1800" dirty="0">
                <a:effectLst/>
                <a:latin typeface="Aptos" panose="020B0004020202020204" pitchFamily="34" charset="0"/>
                <a:ea typeface="新細明體" panose="02020500000000000000" pitchFamily="18" charset="-120"/>
                <a:cs typeface="Times New Roman" panose="02020603050405020304" pitchFamily="18" charset="0"/>
              </a:rPr>
              <a:t>Anatoly Yakovenko </a:t>
            </a:r>
            <a:r>
              <a:rPr lang="zh-TW" altLang="zh-TW" sz="1800" dirty="0">
                <a:effectLst/>
                <a:latin typeface="Aptos" panose="020B0004020202020204" pitchFamily="34" charset="0"/>
                <a:ea typeface="新細明體" panose="02020500000000000000" pitchFamily="18" charset="-120"/>
                <a:cs typeface="Times New Roman" panose="02020603050405020304" pitchFamily="18" charset="0"/>
              </a:rPr>
              <a:t>在</a:t>
            </a:r>
            <a:r>
              <a:rPr lang="en-US" altLang="zh-TW" sz="1800" dirty="0">
                <a:effectLst/>
                <a:latin typeface="Aptos" panose="020B0004020202020204" pitchFamily="34" charset="0"/>
                <a:ea typeface="新細明體" panose="02020500000000000000" pitchFamily="18" charset="-120"/>
                <a:cs typeface="Times New Roman" panose="02020603050405020304" pitchFamily="18" charset="0"/>
              </a:rPr>
              <a:t> 2017 </a:t>
            </a:r>
            <a:r>
              <a:rPr lang="zh-TW" altLang="zh-TW" sz="1800" dirty="0">
                <a:effectLst/>
                <a:latin typeface="Aptos" panose="020B0004020202020204" pitchFamily="34" charset="0"/>
                <a:ea typeface="新細明體" panose="02020500000000000000" pitchFamily="18" charset="-120"/>
                <a:cs typeface="Times New Roman" panose="02020603050405020304" pitchFamily="18" charset="0"/>
              </a:rPr>
              <a:t>年提出</a:t>
            </a:r>
            <a:r>
              <a:rPr lang="en-US" altLang="zh-TW" sz="1800" dirty="0">
                <a:effectLst/>
                <a:latin typeface="Aptos" panose="020B0004020202020204" pitchFamily="34" charset="0"/>
                <a:ea typeface="新細明體" panose="02020500000000000000" pitchFamily="18" charset="-120"/>
                <a:cs typeface="Times New Roman" panose="02020603050405020304" pitchFamily="18" charset="0"/>
              </a:rPr>
              <a:t> Solana </a:t>
            </a:r>
            <a:r>
              <a:rPr lang="zh-TW" altLang="zh-TW" sz="1800" dirty="0">
                <a:effectLst/>
                <a:latin typeface="Aptos" panose="020B0004020202020204" pitchFamily="34" charset="0"/>
                <a:ea typeface="新細明體" panose="02020500000000000000" pitchFamily="18" charset="-120"/>
                <a:cs typeface="Times New Roman" panose="02020603050405020304" pitchFamily="18" charset="0"/>
              </a:rPr>
              <a:t>的白皮書，並隨後在</a:t>
            </a:r>
            <a:r>
              <a:rPr lang="en-US" altLang="zh-TW" sz="1800" dirty="0">
                <a:effectLst/>
                <a:latin typeface="Aptos" panose="020B0004020202020204" pitchFamily="34" charset="0"/>
                <a:ea typeface="新細明體" panose="02020500000000000000" pitchFamily="18" charset="-120"/>
                <a:cs typeface="Times New Roman" panose="02020603050405020304" pitchFamily="18" charset="0"/>
              </a:rPr>
              <a:t> 2018 </a:t>
            </a:r>
            <a:r>
              <a:rPr lang="zh-TW" altLang="zh-TW" sz="1800" dirty="0">
                <a:effectLst/>
                <a:latin typeface="Aptos" panose="020B0004020202020204" pitchFamily="34" charset="0"/>
                <a:ea typeface="新細明體" panose="02020500000000000000" pitchFamily="18" charset="-120"/>
                <a:cs typeface="Times New Roman" panose="02020603050405020304" pitchFamily="18" charset="0"/>
              </a:rPr>
              <a:t>年與在高通的前同事完成測試網的開發工作，</a:t>
            </a:r>
            <a:r>
              <a:rPr lang="en-US" altLang="zh-TW" sz="1800" dirty="0">
                <a:effectLst/>
                <a:latin typeface="Aptos" panose="020B0004020202020204" pitchFamily="34" charset="0"/>
                <a:ea typeface="新細明體" panose="02020500000000000000" pitchFamily="18" charset="-120"/>
                <a:cs typeface="Times New Roman" panose="02020603050405020304" pitchFamily="18" charset="0"/>
              </a:rPr>
              <a:t>2019 </a:t>
            </a:r>
            <a:r>
              <a:rPr lang="zh-TW" altLang="zh-TW" sz="1800" dirty="0">
                <a:effectLst/>
                <a:latin typeface="Aptos" panose="020B0004020202020204" pitchFamily="34" charset="0"/>
                <a:ea typeface="新細明體" panose="02020500000000000000" pitchFamily="18" charset="-120"/>
                <a:cs typeface="Times New Roman" panose="02020603050405020304" pitchFamily="18" charset="0"/>
              </a:rPr>
              <a:t>年開始陸續創投機構獲得數千萬到數億美元的投資。</a:t>
            </a:r>
            <a:endParaRPr lang="en-US" altLang="zh-TW" sz="1800" dirty="0">
              <a:effectLst/>
              <a:latin typeface="Aptos" panose="020B0004020202020204" pitchFamily="34" charset="0"/>
              <a:ea typeface="新細明體" panose="02020500000000000000" pitchFamily="18" charset="-120"/>
              <a:cs typeface="Times New Roman" panose="02020603050405020304" pitchFamily="18" charset="0"/>
            </a:endParaRPr>
          </a:p>
          <a:p>
            <a:endParaRPr lang="en-US" altLang="zh-TW" sz="1800" dirty="0">
              <a:effectLst/>
              <a:latin typeface="Aptos" panose="020B0004020202020204" pitchFamily="34" charset="0"/>
              <a:ea typeface="新細明體" panose="02020500000000000000" pitchFamily="18" charset="-120"/>
              <a:cs typeface="Times New Roman" panose="02020603050405020304" pitchFamily="18" charset="0"/>
            </a:endParaRPr>
          </a:p>
          <a:p>
            <a:r>
              <a:rPr lang="en-US" altLang="zh-TW" sz="1800" dirty="0">
                <a:effectLst/>
                <a:latin typeface="Aptos" panose="020B0004020202020204" pitchFamily="34" charset="0"/>
                <a:ea typeface="新細明體" panose="02020500000000000000" pitchFamily="18" charset="-120"/>
                <a:cs typeface="Times New Roman" panose="02020603050405020304" pitchFamily="18" charset="0"/>
              </a:rPr>
              <a:t>Solana </a:t>
            </a:r>
            <a:r>
              <a:rPr lang="zh-TW" altLang="zh-TW" sz="1800" dirty="0">
                <a:effectLst/>
                <a:latin typeface="Aptos" panose="020B0004020202020204" pitchFamily="34" charset="0"/>
                <a:ea typeface="新細明體" panose="02020500000000000000" pitchFamily="18" charset="-120"/>
                <a:cs typeface="Times New Roman" panose="02020603050405020304" pitchFamily="18" charset="0"/>
              </a:rPr>
              <a:t>順利在</a:t>
            </a:r>
            <a:r>
              <a:rPr lang="en-US" altLang="zh-TW" sz="1800" dirty="0">
                <a:effectLst/>
                <a:latin typeface="Aptos" panose="020B0004020202020204" pitchFamily="34" charset="0"/>
                <a:ea typeface="新細明體" panose="02020500000000000000" pitchFamily="18" charset="-120"/>
                <a:cs typeface="Times New Roman" panose="02020603050405020304" pitchFamily="18" charset="0"/>
              </a:rPr>
              <a:t> 2020 </a:t>
            </a:r>
            <a:r>
              <a:rPr lang="zh-TW" altLang="zh-TW" sz="1800" dirty="0">
                <a:effectLst/>
                <a:latin typeface="Aptos" panose="020B0004020202020204" pitchFamily="34" charset="0"/>
                <a:ea typeface="新細明體" panose="02020500000000000000" pitchFamily="18" charset="-120"/>
                <a:cs typeface="Times New Roman" panose="02020603050405020304" pitchFamily="18" charset="0"/>
              </a:rPr>
              <a:t>年三月上線，號稱是「世界上最快的高性能公鏈」，也由於</a:t>
            </a:r>
            <a:r>
              <a:rPr lang="en-US" altLang="zh-TW" sz="1800" dirty="0">
                <a:effectLst/>
                <a:latin typeface="Aptos" panose="020B0004020202020204" pitchFamily="34" charset="0"/>
                <a:ea typeface="新細明體" panose="02020500000000000000" pitchFamily="18" charset="-120"/>
                <a:cs typeface="Times New Roman" panose="02020603050405020304" pitchFamily="18" charset="0"/>
              </a:rPr>
              <a:t> Solana </a:t>
            </a:r>
            <a:r>
              <a:rPr lang="zh-TW" altLang="zh-TW" sz="1800" dirty="0">
                <a:effectLst/>
                <a:latin typeface="Aptos" panose="020B0004020202020204" pitchFamily="34" charset="0"/>
                <a:ea typeface="新細明體" panose="02020500000000000000" pitchFamily="18" charset="-120"/>
                <a:cs typeface="Times New Roman" panose="02020603050405020304" pitchFamily="18" charset="0"/>
              </a:rPr>
              <a:t>交易速度快速、手續費低廉，故很大程度上彌補了以太坊的缺陷，這也是為何加密貨幣社群將</a:t>
            </a:r>
            <a:r>
              <a:rPr lang="en-US" altLang="zh-TW" sz="1800" dirty="0">
                <a:effectLst/>
                <a:latin typeface="Aptos" panose="020B0004020202020204" pitchFamily="34" charset="0"/>
                <a:ea typeface="新細明體" panose="02020500000000000000" pitchFamily="18" charset="-120"/>
                <a:cs typeface="Times New Roman" panose="02020603050405020304" pitchFamily="18" charset="0"/>
              </a:rPr>
              <a:t> Solana </a:t>
            </a:r>
            <a:r>
              <a:rPr lang="zh-TW" altLang="zh-TW" sz="1800" dirty="0">
                <a:effectLst/>
                <a:latin typeface="Aptos" panose="020B0004020202020204" pitchFamily="34" charset="0"/>
                <a:ea typeface="新細明體" panose="02020500000000000000" pitchFamily="18" charset="-120"/>
                <a:cs typeface="Times New Roman" panose="02020603050405020304" pitchFamily="18" charset="0"/>
              </a:rPr>
              <a:t>稱為「以太坊殺手」的主要原因。</a:t>
            </a:r>
            <a:endParaRPr lang="en-US" altLang="zh-TW" sz="1800" dirty="0">
              <a:effectLst/>
              <a:latin typeface="Aptos" panose="020B0004020202020204" pitchFamily="34" charset="0"/>
              <a:ea typeface="新細明體" panose="02020500000000000000" pitchFamily="18" charset="-120"/>
              <a:cs typeface="Times New Roman" panose="02020603050405020304" pitchFamily="18" charset="0"/>
            </a:endParaRPr>
          </a:p>
          <a:p>
            <a:endParaRPr lang="en-US" altLang="zh-TW" sz="1800" dirty="0">
              <a:latin typeface="Aptos" panose="020B0004020202020204" pitchFamily="34" charset="0"/>
              <a:ea typeface="新細明體" panose="02020500000000000000" pitchFamily="18" charset="-120"/>
              <a:cs typeface="Times New Roman" panose="02020603050405020304" pitchFamily="18" charset="0"/>
            </a:endParaRPr>
          </a:p>
          <a:p>
            <a:r>
              <a:rPr lang="zh-TW" altLang="zh-TW" sz="1800" dirty="0">
                <a:effectLst/>
                <a:latin typeface="Aptos" panose="020B0004020202020204" pitchFamily="34" charset="0"/>
                <a:ea typeface="新細明體" panose="02020500000000000000" pitchFamily="18" charset="-120"/>
                <a:cs typeface="Times New Roman" panose="02020603050405020304" pitchFamily="18" charset="0"/>
              </a:rPr>
              <a:t>由於功能的不斷完善，以太坊早已成為僅次於比特幣的主流區塊鏈平台，擁有大量的用戶和交易量，但隨著以太坊的廣泛使用，許多問題也開始顯現，例如最主要的就是網路擁塞、手續費高昂、交易速度緩慢等三大問題。</a:t>
            </a:r>
            <a:endParaRPr lang="zh-TW" altLang="en-US" dirty="0"/>
          </a:p>
        </p:txBody>
      </p:sp>
    </p:spTree>
    <p:extLst>
      <p:ext uri="{BB962C8B-B14F-4D97-AF65-F5344CB8AC3E}">
        <p14:creationId xmlns:p14="http://schemas.microsoft.com/office/powerpoint/2010/main" val="1251259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F477DB-7114-2CD8-52BB-93A89657E5FD}"/>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33687265-F38B-FBF5-79E3-E70E5264EC07}"/>
              </a:ext>
            </a:extLst>
          </p:cNvPr>
          <p:cNvSpPr>
            <a:spLocks noGrp="1"/>
          </p:cNvSpPr>
          <p:nvPr>
            <p:ph idx="1"/>
          </p:nvPr>
        </p:nvSpPr>
        <p:spPr/>
        <p:txBody>
          <a:bodyPr/>
          <a:lstStyle/>
          <a:p>
            <a:r>
              <a:rPr lang="zh-TW" altLang="zh-TW" sz="1800" dirty="0">
                <a:effectLst/>
                <a:latin typeface="Aptos" panose="020B0004020202020204" pitchFamily="34" charset="0"/>
                <a:ea typeface="新細明體" panose="02020500000000000000" pitchFamily="18" charset="-120"/>
                <a:cs typeface="Times New Roman" panose="02020603050405020304" pitchFamily="18" charset="0"/>
              </a:rPr>
              <a:t>由於進入以太坊的使用者越來越多，這導致了以太坊網路的擁塞十分影響使用者的體驗，儘管以太坊正向更高級的</a:t>
            </a:r>
            <a:r>
              <a:rPr lang="en-US" altLang="zh-TW" sz="1800" dirty="0">
                <a:effectLst/>
                <a:latin typeface="Aptos" panose="020B0004020202020204" pitchFamily="34" charset="0"/>
                <a:ea typeface="新細明體" panose="02020500000000000000" pitchFamily="18" charset="-120"/>
                <a:cs typeface="Times New Roman" panose="02020603050405020304" pitchFamily="18" charset="0"/>
              </a:rPr>
              <a:t> ETH 2.0 </a:t>
            </a:r>
            <a:r>
              <a:rPr lang="zh-TW" altLang="zh-TW" sz="1800" dirty="0">
                <a:effectLst/>
                <a:latin typeface="Aptos" panose="020B0004020202020204" pitchFamily="34" charset="0"/>
                <a:ea typeface="新細明體" panose="02020500000000000000" pitchFamily="18" charset="-120"/>
                <a:cs typeface="Times New Roman" panose="02020603050405020304" pitchFamily="18" charset="0"/>
              </a:rPr>
              <a:t>邁進，但開發進展卻十分緩慢，故這使得大量的以太坊使用者開始尋找新的公鏈來替代以太坊。</a:t>
            </a:r>
            <a:endParaRPr lang="en-US" altLang="zh-TW" sz="1800" dirty="0">
              <a:effectLst/>
              <a:latin typeface="Aptos" panose="020B0004020202020204" pitchFamily="34" charset="0"/>
              <a:ea typeface="新細明體" panose="02020500000000000000" pitchFamily="18" charset="-120"/>
              <a:cs typeface="Times New Roman" panose="02020603050405020304" pitchFamily="18" charset="0"/>
            </a:endParaRPr>
          </a:p>
          <a:p>
            <a:endParaRPr lang="en-US" altLang="zh-TW" sz="1800" dirty="0">
              <a:latin typeface="Aptos" panose="020B0004020202020204" pitchFamily="34" charset="0"/>
              <a:ea typeface="新細明體" panose="02020500000000000000" pitchFamily="18" charset="-120"/>
              <a:cs typeface="Times New Roman" panose="02020603050405020304" pitchFamily="18" charset="0"/>
            </a:endParaRPr>
          </a:p>
          <a:p>
            <a:r>
              <a:rPr lang="zh-TW" altLang="zh-TW" sz="1800" dirty="0">
                <a:effectLst/>
                <a:latin typeface="Aptos" panose="020B0004020202020204" pitchFamily="34" charset="0"/>
                <a:ea typeface="新細明體" panose="02020500000000000000" pitchFamily="18" charset="-120"/>
                <a:cs typeface="Times New Roman" panose="02020603050405020304" pitchFamily="18" charset="0"/>
              </a:rPr>
              <a:t>而</a:t>
            </a:r>
            <a:r>
              <a:rPr lang="en-US" altLang="zh-TW" sz="1800" dirty="0">
                <a:effectLst/>
                <a:latin typeface="Aptos" panose="020B0004020202020204" pitchFamily="34" charset="0"/>
                <a:ea typeface="新細明體" panose="02020500000000000000" pitchFamily="18" charset="-120"/>
                <a:cs typeface="Times New Roman" panose="02020603050405020304" pitchFamily="18" charset="0"/>
              </a:rPr>
              <a:t> Solana </a:t>
            </a:r>
            <a:r>
              <a:rPr lang="zh-TW" altLang="zh-TW" sz="1800" dirty="0">
                <a:effectLst/>
                <a:latin typeface="Aptos" panose="020B0004020202020204" pitchFamily="34" charset="0"/>
                <a:ea typeface="新細明體" panose="02020500000000000000" pitchFamily="18" charset="-120"/>
                <a:cs typeface="Times New Roman" panose="02020603050405020304" pitchFamily="18" charset="0"/>
              </a:rPr>
              <a:t>就是為了解決以太坊網路擁塞、手續費高昂、交易速度緩慢三大痛點而生的新區塊鏈。</a:t>
            </a:r>
            <a:endParaRPr lang="zh-TW" altLang="en-US" dirty="0"/>
          </a:p>
        </p:txBody>
      </p:sp>
    </p:spTree>
    <p:extLst>
      <p:ext uri="{BB962C8B-B14F-4D97-AF65-F5344CB8AC3E}">
        <p14:creationId xmlns:p14="http://schemas.microsoft.com/office/powerpoint/2010/main" val="694005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FC52FF-4C39-A8F6-9761-6E1E8B7280EC}"/>
              </a:ext>
            </a:extLst>
          </p:cNvPr>
          <p:cNvSpPr>
            <a:spLocks noGrp="1"/>
          </p:cNvSpPr>
          <p:nvPr>
            <p:ph type="title"/>
          </p:nvPr>
        </p:nvSpPr>
        <p:spPr/>
        <p:txBody>
          <a:bodyPr/>
          <a:lstStyle/>
          <a:p>
            <a:r>
              <a:rPr lang="en-US" altLang="zh-TW" dirty="0"/>
              <a:t>Solana </a:t>
            </a:r>
            <a:r>
              <a:rPr lang="zh-TW" altLang="en-US" dirty="0"/>
              <a:t>特色</a:t>
            </a:r>
          </a:p>
        </p:txBody>
      </p:sp>
      <p:sp>
        <p:nvSpPr>
          <p:cNvPr id="3" name="內容版面配置區 2">
            <a:extLst>
              <a:ext uri="{FF2B5EF4-FFF2-40B4-BE49-F238E27FC236}">
                <a16:creationId xmlns:a16="http://schemas.microsoft.com/office/drawing/2014/main" id="{816E6700-CCD9-1161-5DF2-34C81EC94059}"/>
              </a:ext>
            </a:extLst>
          </p:cNvPr>
          <p:cNvSpPr>
            <a:spLocks noGrp="1"/>
          </p:cNvSpPr>
          <p:nvPr>
            <p:ph idx="1"/>
          </p:nvPr>
        </p:nvSpPr>
        <p:spPr/>
        <p:txBody>
          <a:bodyPr>
            <a:normAutofit lnSpcReduction="10000"/>
          </a:bodyPr>
          <a:lstStyle/>
          <a:p>
            <a:r>
              <a:rPr lang="zh-TW" altLang="zh-TW" sz="1800" b="1" dirty="0">
                <a:effectLst/>
                <a:latin typeface="Aptos" panose="020B0004020202020204" pitchFamily="34" charset="0"/>
                <a:ea typeface="新細明體" panose="02020500000000000000" pitchFamily="18" charset="-120"/>
                <a:cs typeface="Times New Roman" panose="02020603050405020304" pitchFamily="18" charset="0"/>
              </a:rPr>
              <a:t>傳輸效能高</a:t>
            </a:r>
            <a:endParaRPr lang="en-US" altLang="zh-TW" sz="1800" b="1" dirty="0">
              <a:effectLst/>
              <a:latin typeface="Aptos" panose="020B0004020202020204" pitchFamily="34" charset="0"/>
              <a:ea typeface="新細明體" panose="02020500000000000000" pitchFamily="18" charset="-120"/>
              <a:cs typeface="Times New Roman" panose="02020603050405020304" pitchFamily="18" charset="0"/>
            </a:endParaRPr>
          </a:p>
          <a:p>
            <a:r>
              <a:rPr lang="en-US" altLang="zh-TW" sz="1800" dirty="0">
                <a:effectLst/>
                <a:latin typeface="Aptos" panose="020B0004020202020204" pitchFamily="34" charset="0"/>
                <a:ea typeface="新細明體" panose="02020500000000000000" pitchFamily="18" charset="-120"/>
                <a:cs typeface="Times New Roman" panose="02020603050405020304" pitchFamily="18" charset="0"/>
              </a:rPr>
              <a:t>Solana </a:t>
            </a:r>
            <a:r>
              <a:rPr lang="zh-TW" altLang="zh-TW" sz="1800" dirty="0">
                <a:effectLst/>
                <a:latin typeface="Aptos" panose="020B0004020202020204" pitchFamily="34" charset="0"/>
                <a:ea typeface="新細明體" panose="02020500000000000000" pitchFamily="18" charset="-120"/>
                <a:cs typeface="Times New Roman" panose="02020603050405020304" pitchFamily="18" charset="0"/>
              </a:rPr>
              <a:t>在每秒交易吞吐量</a:t>
            </a:r>
            <a:r>
              <a:rPr lang="en-US" altLang="zh-TW" sz="1800" dirty="0">
                <a:effectLst/>
                <a:latin typeface="Aptos" panose="020B0004020202020204" pitchFamily="34" charset="0"/>
                <a:ea typeface="新細明體" panose="02020500000000000000" pitchFamily="18" charset="-120"/>
                <a:cs typeface="Times New Roman" panose="02020603050405020304" pitchFamily="18" charset="0"/>
              </a:rPr>
              <a:t> (TPS) </a:t>
            </a:r>
            <a:r>
              <a:rPr lang="zh-TW" altLang="zh-TW" sz="1800" dirty="0">
                <a:effectLst/>
                <a:latin typeface="Aptos" panose="020B0004020202020204" pitchFamily="34" charset="0"/>
                <a:ea typeface="新細明體" panose="02020500000000000000" pitchFamily="18" charset="-120"/>
                <a:cs typeface="Times New Roman" panose="02020603050405020304" pitchFamily="18" charset="0"/>
              </a:rPr>
              <a:t>上可以處理多達</a:t>
            </a:r>
            <a:r>
              <a:rPr lang="en-US" altLang="zh-TW" sz="1800" dirty="0">
                <a:effectLst/>
                <a:latin typeface="Aptos" panose="020B0004020202020204" pitchFamily="34" charset="0"/>
                <a:ea typeface="新細明體" panose="02020500000000000000" pitchFamily="18" charset="-120"/>
                <a:cs typeface="Times New Roman" panose="02020603050405020304" pitchFamily="18" charset="0"/>
              </a:rPr>
              <a:t> 6 </a:t>
            </a:r>
            <a:r>
              <a:rPr lang="zh-TW" altLang="zh-TW" sz="1800" dirty="0">
                <a:effectLst/>
                <a:latin typeface="Aptos" panose="020B0004020202020204" pitchFamily="34" charset="0"/>
                <a:ea typeface="新細明體" panose="02020500000000000000" pitchFamily="18" charset="-120"/>
                <a:cs typeface="Times New Roman" panose="02020603050405020304" pitchFamily="18" charset="0"/>
              </a:rPr>
              <a:t>萬多筆的交易資訊，相當於以太坊的四千多倍，如此快速的交易處理速度，使得</a:t>
            </a:r>
            <a:r>
              <a:rPr lang="en-US" altLang="zh-TW" sz="1800" dirty="0">
                <a:effectLst/>
                <a:latin typeface="Aptos" panose="020B0004020202020204" pitchFamily="34" charset="0"/>
                <a:ea typeface="新細明體" panose="02020500000000000000" pitchFamily="18" charset="-120"/>
                <a:cs typeface="Times New Roman" panose="02020603050405020304" pitchFamily="18" charset="0"/>
              </a:rPr>
              <a:t> Solana </a:t>
            </a:r>
            <a:r>
              <a:rPr lang="zh-TW" altLang="zh-TW" sz="1800" dirty="0">
                <a:effectLst/>
                <a:latin typeface="Aptos" panose="020B0004020202020204" pitchFamily="34" charset="0"/>
                <a:ea typeface="新細明體" panose="02020500000000000000" pitchFamily="18" charset="-120"/>
                <a:cs typeface="Times New Roman" panose="02020603050405020304" pitchFamily="18" charset="0"/>
              </a:rPr>
              <a:t>成為加密世界當中最快的區塊鏈之一。</a:t>
            </a:r>
            <a:r>
              <a:rPr lang="en-US" altLang="zh-TW" sz="1800" dirty="0">
                <a:effectLst/>
                <a:latin typeface="Aptos" panose="020B0004020202020204" pitchFamily="34" charset="0"/>
                <a:ea typeface="新細明體" panose="02020500000000000000" pitchFamily="18" charset="-120"/>
                <a:cs typeface="Times New Roman" panose="02020603050405020304" pitchFamily="18" charset="0"/>
              </a:rPr>
              <a:t>Solana </a:t>
            </a:r>
            <a:r>
              <a:rPr lang="zh-TW" altLang="zh-TW" sz="1800" dirty="0">
                <a:effectLst/>
                <a:latin typeface="Aptos" panose="020B0004020202020204" pitchFamily="34" charset="0"/>
                <a:ea typeface="新細明體" panose="02020500000000000000" pitchFamily="18" charset="-120"/>
                <a:cs typeface="Times New Roman" panose="02020603050405020304" pitchFamily="18" charset="0"/>
              </a:rPr>
              <a:t>透過歷史證明機制</a:t>
            </a:r>
            <a:r>
              <a:rPr lang="en-US" altLang="zh-TW" sz="1800" dirty="0">
                <a:effectLst/>
                <a:latin typeface="Aptos" panose="020B0004020202020204" pitchFamily="34" charset="0"/>
                <a:ea typeface="新細明體" panose="02020500000000000000" pitchFamily="18" charset="-120"/>
                <a:cs typeface="Times New Roman" panose="02020603050405020304" pitchFamily="18" charset="0"/>
              </a:rPr>
              <a:t> (</a:t>
            </a:r>
            <a:r>
              <a:rPr lang="en-US" altLang="zh-TW" sz="1800" dirty="0" err="1">
                <a:effectLst/>
                <a:latin typeface="Aptos" panose="020B0004020202020204" pitchFamily="34" charset="0"/>
                <a:ea typeface="新細明體" panose="02020500000000000000" pitchFamily="18" charset="-120"/>
                <a:cs typeface="Times New Roman" panose="02020603050405020304" pitchFamily="18" charset="0"/>
              </a:rPr>
              <a:t>PoH</a:t>
            </a:r>
            <a:r>
              <a:rPr lang="en-US" altLang="zh-TW" sz="1800" dirty="0">
                <a:effectLst/>
                <a:latin typeface="Aptos" panose="020B0004020202020204" pitchFamily="34" charset="0"/>
                <a:ea typeface="新細明體" panose="02020500000000000000" pitchFamily="18" charset="-120"/>
                <a:cs typeface="Times New Roman" panose="02020603050405020304" pitchFamily="18" charset="0"/>
              </a:rPr>
              <a:t>)</a:t>
            </a:r>
            <a:r>
              <a:rPr lang="zh-TW" altLang="zh-TW" sz="1800" dirty="0">
                <a:effectLst/>
                <a:latin typeface="Aptos" panose="020B0004020202020204" pitchFamily="34" charset="0"/>
                <a:ea typeface="新細明體" panose="02020500000000000000" pitchFamily="18" charset="-120"/>
                <a:cs typeface="Times New Roman" panose="02020603050405020304" pitchFamily="18" charset="0"/>
              </a:rPr>
              <a:t>，就不需要等待所有節點驗證就能夠通過該筆交易，既節省資源也節省時間，如此一來</a:t>
            </a:r>
            <a:r>
              <a:rPr lang="en-US" altLang="zh-TW" sz="1800" dirty="0">
                <a:effectLst/>
                <a:latin typeface="Aptos" panose="020B0004020202020204" pitchFamily="34" charset="0"/>
                <a:ea typeface="新細明體" panose="02020500000000000000" pitchFamily="18" charset="-120"/>
                <a:cs typeface="Times New Roman" panose="02020603050405020304" pitchFamily="18" charset="0"/>
              </a:rPr>
              <a:t> Solana </a:t>
            </a:r>
            <a:r>
              <a:rPr lang="zh-TW" altLang="zh-TW" sz="1800" dirty="0">
                <a:effectLst/>
                <a:latin typeface="Aptos" panose="020B0004020202020204" pitchFamily="34" charset="0"/>
                <a:ea typeface="新細明體" panose="02020500000000000000" pitchFamily="18" charset="-120"/>
                <a:cs typeface="Times New Roman" panose="02020603050405020304" pitchFamily="18" charset="0"/>
              </a:rPr>
              <a:t>得以實現高交易速度的目標。</a:t>
            </a:r>
            <a:endParaRPr lang="en-US" altLang="zh-TW" sz="1800" dirty="0">
              <a:effectLst/>
              <a:latin typeface="Aptos" panose="020B0004020202020204" pitchFamily="34" charset="0"/>
              <a:ea typeface="新細明體" panose="02020500000000000000" pitchFamily="18" charset="-120"/>
              <a:cs typeface="Times New Roman" panose="02020603050405020304" pitchFamily="18" charset="0"/>
            </a:endParaRPr>
          </a:p>
          <a:p>
            <a:endParaRPr lang="en-US" altLang="zh-TW" sz="1800" dirty="0">
              <a:effectLst/>
              <a:latin typeface="Aptos" panose="020B0004020202020204" pitchFamily="34" charset="0"/>
              <a:ea typeface="新細明體" panose="02020500000000000000" pitchFamily="18" charset="-120"/>
              <a:cs typeface="Times New Roman" panose="02020603050405020304" pitchFamily="18" charset="0"/>
            </a:endParaRPr>
          </a:p>
          <a:p>
            <a:r>
              <a:rPr lang="zh-TW" altLang="zh-TW" sz="1800" dirty="0">
                <a:effectLst/>
                <a:latin typeface="Aptos" panose="020B0004020202020204" pitchFamily="34" charset="0"/>
                <a:ea typeface="新細明體" panose="02020500000000000000" pitchFamily="18" charset="-120"/>
                <a:cs typeface="Times New Roman" panose="02020603050405020304" pitchFamily="18" charset="0"/>
              </a:rPr>
              <a:t>而且在平均所需的交易費用中，</a:t>
            </a:r>
            <a:r>
              <a:rPr lang="en-US" altLang="zh-TW" sz="1800" dirty="0">
                <a:effectLst/>
                <a:latin typeface="Aptos" panose="020B0004020202020204" pitchFamily="34" charset="0"/>
                <a:ea typeface="新細明體" panose="02020500000000000000" pitchFamily="18" charset="-120"/>
                <a:cs typeface="Times New Roman" panose="02020603050405020304" pitchFamily="18" charset="0"/>
              </a:rPr>
              <a:t>Solana </a:t>
            </a:r>
            <a:r>
              <a:rPr lang="zh-TW" altLang="zh-TW" sz="1800" dirty="0">
                <a:effectLst/>
                <a:latin typeface="Aptos" panose="020B0004020202020204" pitchFamily="34" charset="0"/>
                <a:ea typeface="新細明體" panose="02020500000000000000" pitchFamily="18" charset="-120"/>
                <a:cs typeface="Times New Roman" panose="02020603050405020304" pitchFamily="18" charset="0"/>
              </a:rPr>
              <a:t>每筆交易也只需要</a:t>
            </a:r>
            <a:r>
              <a:rPr lang="en-US" altLang="zh-TW" sz="1800" dirty="0">
                <a:effectLst/>
                <a:latin typeface="Aptos" panose="020B0004020202020204" pitchFamily="34" charset="0"/>
                <a:ea typeface="新細明體" panose="02020500000000000000" pitchFamily="18" charset="-120"/>
                <a:cs typeface="Times New Roman" panose="02020603050405020304" pitchFamily="18" charset="0"/>
              </a:rPr>
              <a:t> 0.0015 </a:t>
            </a:r>
            <a:r>
              <a:rPr lang="zh-TW" altLang="zh-TW" sz="1800" dirty="0">
                <a:effectLst/>
                <a:latin typeface="Aptos" panose="020B0004020202020204" pitchFamily="34" charset="0"/>
                <a:ea typeface="新細明體" panose="02020500000000000000" pitchFamily="18" charset="-120"/>
                <a:cs typeface="Times New Roman" panose="02020603050405020304" pitchFamily="18" charset="0"/>
              </a:rPr>
              <a:t>美元，因此和其他區塊鏈相比，</a:t>
            </a:r>
            <a:r>
              <a:rPr lang="en-US" altLang="zh-TW" sz="1800" dirty="0">
                <a:effectLst/>
                <a:latin typeface="Aptos" panose="020B0004020202020204" pitchFamily="34" charset="0"/>
                <a:ea typeface="新細明體" panose="02020500000000000000" pitchFamily="18" charset="-120"/>
                <a:cs typeface="Times New Roman" panose="02020603050405020304" pitchFamily="18" charset="0"/>
              </a:rPr>
              <a:t>Solana </a:t>
            </a:r>
            <a:r>
              <a:rPr lang="zh-TW" altLang="zh-TW" sz="1800" dirty="0">
                <a:effectLst/>
                <a:latin typeface="Aptos" panose="020B0004020202020204" pitchFamily="34" charset="0"/>
                <a:ea typeface="新細明體" panose="02020500000000000000" pitchFamily="18" charset="-120"/>
                <a:cs typeface="Times New Roman" panose="02020603050405020304" pitchFamily="18" charset="0"/>
              </a:rPr>
              <a:t>在高效性能和低成本等優勢的展現之下，進而增加了許多加密貨幣的莫大興趣。</a:t>
            </a:r>
            <a:endParaRPr lang="en-US" altLang="zh-TW" sz="1800" dirty="0">
              <a:effectLst/>
              <a:latin typeface="Aptos" panose="020B0004020202020204" pitchFamily="34" charset="0"/>
              <a:ea typeface="新細明體" panose="02020500000000000000" pitchFamily="18" charset="-120"/>
              <a:cs typeface="Times New Roman" panose="02020603050405020304" pitchFamily="18" charset="0"/>
            </a:endParaRPr>
          </a:p>
          <a:p>
            <a:endParaRPr lang="en-US" altLang="zh-TW" sz="1800" dirty="0">
              <a:latin typeface="Aptos" panose="020B0004020202020204" pitchFamily="34" charset="0"/>
              <a:ea typeface="新細明體" panose="02020500000000000000" pitchFamily="18" charset="-120"/>
              <a:cs typeface="Times New Roman" panose="02020603050405020304" pitchFamily="18" charset="0"/>
            </a:endParaRPr>
          </a:p>
          <a:p>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Solana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之所以能夠那麼快地崛起，很大一部分的原因是</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Solana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實現了被稱為區塊鏈不可能的三角，即「安全性、去中心化、效率」，由於</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Solana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在每秒可以處理的交易量、平均交易手續費、交易延遲時間都勝過以以太坊為頭的其他智能合約區塊鏈，在驗證者數量上也有顧及到去中心化程度。</a:t>
            </a:r>
          </a:p>
          <a:p>
            <a:pPr marL="0" indent="0">
              <a:buNone/>
            </a:pPr>
            <a:br>
              <a:rPr lang="en-US" altLang="zh-TW" sz="1800" dirty="0">
                <a:effectLst/>
                <a:latin typeface="Aptos" panose="020B0004020202020204" pitchFamily="34" charset="0"/>
                <a:ea typeface="新細明體" panose="02020500000000000000" pitchFamily="18" charset="-120"/>
                <a:cs typeface="Times New Roman" panose="02020603050405020304" pitchFamily="18" charset="0"/>
              </a:rPr>
            </a:br>
            <a:endParaRPr lang="zh-TW" altLang="en-US" dirty="0"/>
          </a:p>
        </p:txBody>
      </p:sp>
    </p:spTree>
    <p:extLst>
      <p:ext uri="{BB962C8B-B14F-4D97-AF65-F5344CB8AC3E}">
        <p14:creationId xmlns:p14="http://schemas.microsoft.com/office/powerpoint/2010/main" val="3218328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D0543F-E7E7-50F5-9B7A-79C20381987D}"/>
              </a:ext>
            </a:extLst>
          </p:cNvPr>
          <p:cNvSpPr>
            <a:spLocks noGrp="1"/>
          </p:cNvSpPr>
          <p:nvPr>
            <p:ph type="title"/>
          </p:nvPr>
        </p:nvSpPr>
        <p:spPr/>
        <p:txBody>
          <a:bodyPr/>
          <a:lstStyle/>
          <a:p>
            <a:r>
              <a:rPr lang="en-US" altLang="zh-TW" dirty="0"/>
              <a:t>Solana </a:t>
            </a:r>
            <a:r>
              <a:rPr lang="zh-TW" altLang="en-US" dirty="0"/>
              <a:t>的團隊背景</a:t>
            </a:r>
          </a:p>
        </p:txBody>
      </p:sp>
      <p:sp>
        <p:nvSpPr>
          <p:cNvPr id="3" name="內容版面配置區 2">
            <a:extLst>
              <a:ext uri="{FF2B5EF4-FFF2-40B4-BE49-F238E27FC236}">
                <a16:creationId xmlns:a16="http://schemas.microsoft.com/office/drawing/2014/main" id="{8FFCF853-34D7-6E2C-FB78-313ECFD1FDAF}"/>
              </a:ext>
            </a:extLst>
          </p:cNvPr>
          <p:cNvSpPr>
            <a:spLocks noGrp="1"/>
          </p:cNvSpPr>
          <p:nvPr>
            <p:ph idx="1"/>
          </p:nvPr>
        </p:nvSpPr>
        <p:spPr/>
        <p:txBody>
          <a:bodyPr>
            <a:normAutofit/>
          </a:bodyPr>
          <a:lstStyle/>
          <a:p>
            <a:r>
              <a:rPr lang="en-US" altLang="zh-TW" sz="2400" dirty="0"/>
              <a:t>Solana </a:t>
            </a:r>
            <a:r>
              <a:rPr lang="zh-TW" altLang="en-US" sz="2400" dirty="0"/>
              <a:t>團隊由一群在高性能計算、分散式系統和密碼學領域擁有豐富經驗的工程師和企業家組成。他們的專業背景涵蓋了科技、金融和軟體工程，特別是在 </a:t>
            </a:r>
            <a:r>
              <a:rPr lang="en-US" altLang="zh-TW" sz="2400" dirty="0"/>
              <a:t>Qualcomm </a:t>
            </a:r>
            <a:r>
              <a:rPr lang="zh-TW" altLang="en-US" sz="2400" dirty="0"/>
              <a:t>等大型科技公司的工作經驗，為 </a:t>
            </a:r>
            <a:r>
              <a:rPr lang="en-US" altLang="zh-TW" sz="2400" dirty="0"/>
              <a:t>Solana </a:t>
            </a:r>
            <a:r>
              <a:rPr lang="zh-TW" altLang="en-US" sz="2400" dirty="0"/>
              <a:t>提供了高性能區塊鏈設計的基礎。</a:t>
            </a:r>
          </a:p>
        </p:txBody>
      </p:sp>
    </p:spTree>
    <p:extLst>
      <p:ext uri="{BB962C8B-B14F-4D97-AF65-F5344CB8AC3E}">
        <p14:creationId xmlns:p14="http://schemas.microsoft.com/office/powerpoint/2010/main" val="2047583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A7D4EA-1178-3555-2D80-ED6A40B8C942}"/>
              </a:ext>
            </a:extLst>
          </p:cNvPr>
          <p:cNvSpPr>
            <a:spLocks noGrp="1"/>
          </p:cNvSpPr>
          <p:nvPr>
            <p:ph type="title"/>
          </p:nvPr>
        </p:nvSpPr>
        <p:spPr/>
        <p:txBody>
          <a:bodyPr>
            <a:normAutofit/>
          </a:bodyPr>
          <a:lstStyle/>
          <a:p>
            <a:r>
              <a:rPr lang="en-US" altLang="zh-TW" sz="3600" dirty="0"/>
              <a:t>Anatoly Yakovenko</a:t>
            </a:r>
            <a:r>
              <a:rPr lang="zh-TW" altLang="en-US" sz="3600" dirty="0"/>
              <a:t>（</a:t>
            </a:r>
            <a:r>
              <a:rPr lang="en-US" altLang="zh-TW" sz="3600" dirty="0"/>
              <a:t>Founder and CEO at Solana</a:t>
            </a:r>
            <a:r>
              <a:rPr lang="zh-TW" altLang="en-US" sz="3600" dirty="0"/>
              <a:t>）</a:t>
            </a:r>
          </a:p>
        </p:txBody>
      </p:sp>
      <p:sp>
        <p:nvSpPr>
          <p:cNvPr id="3" name="內容版面配置區 2">
            <a:extLst>
              <a:ext uri="{FF2B5EF4-FFF2-40B4-BE49-F238E27FC236}">
                <a16:creationId xmlns:a16="http://schemas.microsoft.com/office/drawing/2014/main" id="{3135806B-AF5A-1D49-AC33-F3A815B0D4A4}"/>
              </a:ext>
            </a:extLst>
          </p:cNvPr>
          <p:cNvSpPr>
            <a:spLocks noGrp="1"/>
          </p:cNvSpPr>
          <p:nvPr>
            <p:ph idx="1"/>
          </p:nvPr>
        </p:nvSpPr>
        <p:spPr/>
        <p:txBody>
          <a:bodyPr/>
          <a:lstStyle/>
          <a:p>
            <a:pPr>
              <a:lnSpc>
                <a:spcPct val="115000"/>
              </a:lnSpc>
              <a:spcAft>
                <a:spcPts val="800"/>
              </a:spcAft>
            </a:pP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背景：</a:t>
            </a:r>
          </a:p>
          <a:p>
            <a:pPr marL="0" indent="0">
              <a:lnSpc>
                <a:spcPct val="115000"/>
              </a:lnSpc>
              <a:spcAft>
                <a:spcPts val="800"/>
              </a:spcAft>
              <a:buNone/>
            </a:pP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在創辦</a:t>
            </a:r>
            <a:r>
              <a:rPr lang="en-US" altLang="zh-TW" sz="1800" kern="100" dirty="0" err="1">
                <a:effectLst/>
                <a:latin typeface="Aptos" panose="020B0004020202020204" pitchFamily="34" charset="0"/>
                <a:ea typeface="新細明體" panose="02020500000000000000" pitchFamily="18" charset="-120"/>
                <a:cs typeface="Times New Roman" panose="02020603050405020304" pitchFamily="18" charset="0"/>
              </a:rPr>
              <a:t>solana</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以前，主要在</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Qualcomm</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工作超過</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12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年，專注於分散式系統</a:t>
            </a:r>
            <a:endPar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endParaRPr>
          </a:p>
          <a:p>
            <a:pPr marL="0" indent="0">
              <a:lnSpc>
                <a:spcPct val="115000"/>
              </a:lnSpc>
              <a:spcAft>
                <a:spcPts val="800"/>
              </a:spcAft>
              <a:buNone/>
            </a:pP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設計和高效運算。有十年以上建構高效能作業系統的經驗。</a:t>
            </a:r>
            <a:endPar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endParaRPr>
          </a:p>
          <a:p>
            <a:pPr marL="0" indent="0">
              <a:lnSpc>
                <a:spcPct val="115000"/>
              </a:lnSpc>
              <a:spcAft>
                <a:spcPts val="800"/>
              </a:spcAft>
              <a:buNone/>
            </a:pPr>
            <a:endPar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endParaRPr>
          </a:p>
          <a:p>
            <a:pPr>
              <a:lnSpc>
                <a:spcPct val="115000"/>
              </a:lnSpc>
              <a:spcAft>
                <a:spcPts val="800"/>
              </a:spcAft>
            </a:pP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在</a:t>
            </a:r>
            <a:r>
              <a:rPr lang="en-US" altLang="zh-TW" sz="1800" kern="100" dirty="0" err="1">
                <a:effectLst/>
                <a:latin typeface="Aptos" panose="020B0004020202020204" pitchFamily="34" charset="0"/>
                <a:ea typeface="新細明體" panose="02020500000000000000" pitchFamily="18" charset="-120"/>
                <a:cs typeface="Times New Roman" panose="02020603050405020304" pitchFamily="18" charset="0"/>
              </a:rPr>
              <a:t>solana</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的貢獻：</a:t>
            </a:r>
          </a:p>
          <a:p>
            <a:pPr marL="0" indent="0">
              <a:lnSpc>
                <a:spcPct val="115000"/>
              </a:lnSpc>
              <a:spcAft>
                <a:spcPts val="800"/>
              </a:spcAft>
              <a:buNone/>
            </a:pP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提出了</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Solana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的核心創新概念</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Proof of History (</a:t>
            </a:r>
            <a:r>
              <a:rPr lang="en-US" altLang="zh-TW" sz="1800" kern="100" dirty="0" err="1">
                <a:effectLst/>
                <a:latin typeface="Aptos" panose="020B0004020202020204" pitchFamily="34" charset="0"/>
                <a:ea typeface="新細明體" panose="02020500000000000000" pitchFamily="18" charset="-120"/>
                <a:cs typeface="Times New Roman" panose="02020603050405020304" pitchFamily="18" charset="0"/>
              </a:rPr>
              <a:t>PoH</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a:t>
            </a:r>
            <a:r>
              <a:rPr lang="en-US" altLang="zh-TW" sz="1800" kern="100" dirty="0" err="1">
                <a:effectLst/>
                <a:latin typeface="Aptos" panose="020B0004020202020204" pitchFamily="34" charset="0"/>
                <a:ea typeface="新細明體" panose="02020500000000000000" pitchFamily="18" charset="-120"/>
                <a:cs typeface="Times New Roman" panose="02020603050405020304" pitchFamily="18" charset="0"/>
              </a:rPr>
              <a:t>PoH</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是</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Solana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大幅提高交易</a:t>
            </a:r>
            <a:r>
              <a:rPr lang="zh-TW" altLang="en-US" sz="1800" kern="100" dirty="0">
                <a:latin typeface="Aptos" panose="020B0004020202020204" pitchFamily="34" charset="0"/>
                <a:ea typeface="新細明體" panose="02020500000000000000" pitchFamily="18" charset="-120"/>
                <a:cs typeface="Times New Roman" panose="02020603050405020304" pitchFamily="18" charset="0"/>
              </a:rPr>
              <a:t>量</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的技術。</a:t>
            </a:r>
          </a:p>
          <a:p>
            <a:endParaRPr lang="zh-TW" altLang="en-US" dirty="0"/>
          </a:p>
        </p:txBody>
      </p:sp>
      <p:pic>
        <p:nvPicPr>
          <p:cNvPr id="4" name="圖片 3" descr="一張含有 人的臉孔, 人員, 服裝, 男人 的圖片&#10;&#10;自動產生的描述">
            <a:extLst>
              <a:ext uri="{FF2B5EF4-FFF2-40B4-BE49-F238E27FC236}">
                <a16:creationId xmlns:a16="http://schemas.microsoft.com/office/drawing/2014/main" id="{85D501B9-57BC-F151-90FD-F484CC53F34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16263" y="1472045"/>
            <a:ext cx="3302398" cy="1852180"/>
          </a:xfrm>
          <a:prstGeom prst="rect">
            <a:avLst/>
          </a:prstGeom>
          <a:noFill/>
          <a:ln>
            <a:noFill/>
          </a:ln>
        </p:spPr>
      </p:pic>
    </p:spTree>
    <p:extLst>
      <p:ext uri="{BB962C8B-B14F-4D97-AF65-F5344CB8AC3E}">
        <p14:creationId xmlns:p14="http://schemas.microsoft.com/office/powerpoint/2010/main" val="979400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13F9CF-8DA6-84F4-4409-1157F3CC1661}"/>
              </a:ext>
            </a:extLst>
          </p:cNvPr>
          <p:cNvSpPr>
            <a:spLocks noGrp="1"/>
          </p:cNvSpPr>
          <p:nvPr>
            <p:ph type="title"/>
          </p:nvPr>
        </p:nvSpPr>
        <p:spPr/>
        <p:txBody>
          <a:bodyPr/>
          <a:lstStyle/>
          <a:p>
            <a:r>
              <a:rPr lang="en-US" altLang="zh-TW" dirty="0"/>
              <a:t>Raj Gokal(Co-Founder of Solana)</a:t>
            </a:r>
            <a:endParaRPr lang="zh-TW" altLang="en-US" dirty="0"/>
          </a:p>
        </p:txBody>
      </p:sp>
      <p:sp>
        <p:nvSpPr>
          <p:cNvPr id="3" name="內容版面配置區 2">
            <a:extLst>
              <a:ext uri="{FF2B5EF4-FFF2-40B4-BE49-F238E27FC236}">
                <a16:creationId xmlns:a16="http://schemas.microsoft.com/office/drawing/2014/main" id="{749AE7D6-3BA6-56EA-F7CA-62A0D0CEFA35}"/>
              </a:ext>
            </a:extLst>
          </p:cNvPr>
          <p:cNvSpPr>
            <a:spLocks noGrp="1"/>
          </p:cNvSpPr>
          <p:nvPr>
            <p:ph idx="1"/>
          </p:nvPr>
        </p:nvSpPr>
        <p:spPr/>
        <p:txBody>
          <a:bodyPr/>
          <a:lstStyle/>
          <a:p>
            <a:pPr>
              <a:lnSpc>
                <a:spcPct val="115000"/>
              </a:lnSpc>
              <a:spcAft>
                <a:spcPts val="800"/>
              </a:spcAft>
            </a:pPr>
            <a:endPar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endParaRPr>
          </a:p>
          <a:p>
            <a:pPr>
              <a:lnSpc>
                <a:spcPct val="115000"/>
              </a:lnSpc>
              <a:spcAft>
                <a:spcPts val="800"/>
              </a:spcAft>
            </a:pPr>
            <a:endParaRPr lang="en-US" altLang="zh-TW" sz="1800" kern="100" dirty="0">
              <a:latin typeface="Aptos" panose="020B0004020202020204" pitchFamily="34" charset="0"/>
              <a:ea typeface="新細明體" panose="02020500000000000000" pitchFamily="18" charset="-120"/>
              <a:cs typeface="Times New Roman" panose="02020603050405020304" pitchFamily="18" charset="0"/>
            </a:endParaRPr>
          </a:p>
          <a:p>
            <a:pPr>
              <a:lnSpc>
                <a:spcPct val="115000"/>
              </a:lnSpc>
              <a:spcAft>
                <a:spcPts val="800"/>
              </a:spcAft>
            </a:pP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Solana Labs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的聯合創始人</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Raj Gokal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是一位來自加州舊金山的企業家和經濟學專家。作為</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Web3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世界中最大的平台之一的領導者，</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Gokal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擔任</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Solana Labs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的</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COO</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，負責協調日常運營。</a:t>
            </a:r>
          </a:p>
          <a:p>
            <a:pPr>
              <a:lnSpc>
                <a:spcPct val="115000"/>
              </a:lnSpc>
              <a:spcAft>
                <a:spcPts val="800"/>
              </a:spcAft>
            </a:pP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Gokal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擁有出色的商業頭腦，幫助新興的</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Solana ecosystem projects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在快速變化的環境中站穩腳跟。</a:t>
            </a:r>
          </a:p>
          <a:p>
            <a:endParaRPr lang="zh-TW" altLang="en-US" dirty="0"/>
          </a:p>
        </p:txBody>
      </p:sp>
      <p:pic>
        <p:nvPicPr>
          <p:cNvPr id="4" name="圖片 3" descr="Profile photo of Raj Gokal">
            <a:extLst>
              <a:ext uri="{FF2B5EF4-FFF2-40B4-BE49-F238E27FC236}">
                <a16:creationId xmlns:a16="http://schemas.microsoft.com/office/drawing/2014/main" id="{D5373F85-6D14-6CBE-EAB9-03552BE77A6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86524" y="148215"/>
            <a:ext cx="2567276" cy="2567276"/>
          </a:xfrm>
          <a:prstGeom prst="rect">
            <a:avLst/>
          </a:prstGeom>
          <a:noFill/>
          <a:ln>
            <a:noFill/>
          </a:ln>
        </p:spPr>
      </p:pic>
    </p:spTree>
    <p:extLst>
      <p:ext uri="{BB962C8B-B14F-4D97-AF65-F5344CB8AC3E}">
        <p14:creationId xmlns:p14="http://schemas.microsoft.com/office/powerpoint/2010/main" val="3459307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75D205-FEDE-511D-25FD-8724A8ACBE4F}"/>
              </a:ext>
            </a:extLst>
          </p:cNvPr>
          <p:cNvSpPr>
            <a:spLocks noGrp="1"/>
          </p:cNvSpPr>
          <p:nvPr>
            <p:ph type="title"/>
          </p:nvPr>
        </p:nvSpPr>
        <p:spPr/>
        <p:txBody>
          <a:bodyPr/>
          <a:lstStyle/>
          <a:p>
            <a:r>
              <a:rPr lang="zh-TW" altLang="en-US" dirty="0"/>
              <a:t>融資情況</a:t>
            </a:r>
          </a:p>
        </p:txBody>
      </p:sp>
      <p:sp>
        <p:nvSpPr>
          <p:cNvPr id="3" name="內容版面配置區 2">
            <a:extLst>
              <a:ext uri="{FF2B5EF4-FFF2-40B4-BE49-F238E27FC236}">
                <a16:creationId xmlns:a16="http://schemas.microsoft.com/office/drawing/2014/main" id="{FA3A5E9C-1F86-34E9-2624-EBE262C5A77F}"/>
              </a:ext>
            </a:extLst>
          </p:cNvPr>
          <p:cNvSpPr>
            <a:spLocks noGrp="1"/>
          </p:cNvSpPr>
          <p:nvPr>
            <p:ph idx="1"/>
          </p:nvPr>
        </p:nvSpPr>
        <p:spPr/>
        <p:txBody>
          <a:bodyPr/>
          <a:lstStyle/>
          <a:p>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Solana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總共通過</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13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輪融資籌集了</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319.5M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美元（約</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3.195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億美元）。他們最新的一輪融資是在</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2024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年</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8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月</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14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日，通過</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Secondary Market round </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完成的</a:t>
            </a:r>
          </a:p>
          <a:p>
            <a:endParaRPr lang="zh-TW" altLang="en-US" dirty="0"/>
          </a:p>
        </p:txBody>
      </p:sp>
    </p:spTree>
    <p:extLst>
      <p:ext uri="{BB962C8B-B14F-4D97-AF65-F5344CB8AC3E}">
        <p14:creationId xmlns:p14="http://schemas.microsoft.com/office/powerpoint/2010/main" val="58385473"/>
      </p:ext>
    </p:extLst>
  </p:cSld>
  <p:clrMapOvr>
    <a:masterClrMapping/>
  </p:clrMapOvr>
</p:sld>
</file>

<file path=ppt/theme/theme1.xml><?xml version="1.0" encoding="utf-8"?>
<a:theme xmlns:a="http://schemas.openxmlformats.org/drawingml/2006/main" name="Office 2013 - 2022 主題">
  <a:themeElements>
    <a:clrScheme name="Office 2013 - 2022 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253</TotalTime>
  <Words>2522</Words>
  <Application>Microsoft Office PowerPoint</Application>
  <PresentationFormat>寬螢幕</PresentationFormat>
  <Paragraphs>164</Paragraphs>
  <Slides>28</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28</vt:i4>
      </vt:variant>
    </vt:vector>
  </HeadingPairs>
  <TitlesOfParts>
    <vt:vector size="35" baseType="lpstr">
      <vt:lpstr>Aptos</vt:lpstr>
      <vt:lpstr>Arial</vt:lpstr>
      <vt:lpstr>Calibri</vt:lpstr>
      <vt:lpstr>Calibri Light</vt:lpstr>
      <vt:lpstr>Symbol</vt:lpstr>
      <vt:lpstr>Wingdings</vt:lpstr>
      <vt:lpstr>Office 2013 - 2022 主題</vt:lpstr>
      <vt:lpstr>High Performance L1 - Solana</vt:lpstr>
      <vt:lpstr>PowerPoint 簡報</vt:lpstr>
      <vt:lpstr>Solana介紹</vt:lpstr>
      <vt:lpstr>PowerPoint 簡報</vt:lpstr>
      <vt:lpstr>Solana 特色</vt:lpstr>
      <vt:lpstr>Solana 的團隊背景</vt:lpstr>
      <vt:lpstr>Anatoly Yakovenko（Founder and CEO at Solana）</vt:lpstr>
      <vt:lpstr>Raj Gokal(Co-Founder of Solana)</vt:lpstr>
      <vt:lpstr>融資情況</vt:lpstr>
      <vt:lpstr>PowerPoint 簡報</vt:lpstr>
      <vt:lpstr>PowerPoint 簡報</vt:lpstr>
      <vt:lpstr>技術機制</vt:lpstr>
      <vt:lpstr>POH演算法</vt:lpstr>
      <vt:lpstr>PowerPoint 簡報</vt:lpstr>
      <vt:lpstr>Tower BFT共識機制</vt:lpstr>
      <vt:lpstr>PowerPoint 簡報</vt:lpstr>
      <vt:lpstr>Turbine機制:</vt:lpstr>
      <vt:lpstr>PowerPoint 簡報</vt:lpstr>
      <vt:lpstr>PowerPoint 簡報</vt:lpstr>
      <vt:lpstr>PowerPoint 簡報</vt:lpstr>
      <vt:lpstr>PowerPoint 簡報</vt:lpstr>
      <vt:lpstr>PowerPoint 簡報</vt:lpstr>
      <vt:lpstr>Solana TVL 數據</vt:lpstr>
      <vt:lpstr>PowerPoint 簡報</vt:lpstr>
      <vt:lpstr>近期發展更新：</vt:lpstr>
      <vt:lpstr>PowerPoint 簡報</vt:lpstr>
      <vt:lpstr>總結：爲什麼 Solana 能夠改變未來？</vt:lpstr>
      <vt:lpstr>參考資料：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張語棠</dc:creator>
  <cp:lastModifiedBy>張語棠</cp:lastModifiedBy>
  <cp:revision>67</cp:revision>
  <dcterms:created xsi:type="dcterms:W3CDTF">2024-12-26T13:19:36Z</dcterms:created>
  <dcterms:modified xsi:type="dcterms:W3CDTF">2024-12-27T09:30:58Z</dcterms:modified>
</cp:coreProperties>
</file>