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8" r:id="rId11"/>
    <p:sldId id="265" r:id="rId12"/>
    <p:sldId id="272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Y" initials="X" lastIdx="7" clrIdx="0">
    <p:extLst>
      <p:ext uri="{19B8F6BF-5375-455C-9EA6-DF929625EA0E}">
        <p15:presenceInfo xmlns:p15="http://schemas.microsoft.com/office/powerpoint/2012/main" userId="X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0T10:59:47.963" idx="2">
    <p:pos x="4900" y="363"/>
    <p:text>在传统权限模型中，我们直接把权限赋予用户。而在RBAC中，增加了“角色”的概念，我们首先把权限赋予角色，再把角色赋予用户。这样，由于增加了角色，授权会更加灵活方便。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0T11:06:34.934" idx="3">
    <p:pos x="4618" y="595"/>
    <p:text>RBAC1、RBAC2、RBAC3都是以RBAC0为基础的升级。</p:text>
    <p:extLst>
      <p:ext uri="{C676402C-5697-4E1C-873F-D02D1690AC5C}">
        <p15:threadingInfo xmlns:p15="http://schemas.microsoft.com/office/powerpoint/2012/main" timeZoneBias="-480"/>
      </p:ext>
    </p:extLst>
  </p:cm>
  <p:cm authorId="1" dt="2019-08-30T11:18:24.049" idx="4">
    <p:pos x="6584" y="1462"/>
    <p:text>用户和角色，角色和权限都是多对多的关系。用户拥有的权限等于他所有的角色持有权限之和。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0T14:07:08.785" idx="7">
    <p:pos x="6165" y="49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C9BB0-26C8-46EC-9E9A-A521129472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3D510D-1F12-45BB-96FE-9D73B9F30AD4}" type="pres">
      <dgm:prSet presAssocID="{395C9BB0-26C8-46EC-9E9A-A521129472FB}" presName="diagram" presStyleCnt="0">
        <dgm:presLayoutVars>
          <dgm:dir/>
          <dgm:resizeHandles val="exact"/>
        </dgm:presLayoutVars>
      </dgm:prSet>
      <dgm:spPr/>
    </dgm:pt>
  </dgm:ptLst>
  <dgm:cxnLst>
    <dgm:cxn modelId="{4F25C9AF-6323-4219-A7FE-CF0CEC47EDF5}" type="presOf" srcId="{395C9BB0-26C8-46EC-9E9A-A521129472FB}" destId="{CB3D510D-1F12-45BB-96FE-9D73B9F30AD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E7466-17A7-4956-84F5-481B07C57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是什么？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6A071-823D-432C-B95E-C988B588A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RBAC(role-based access control):</a:t>
            </a:r>
            <a:r>
              <a:rPr lang="zh-CN" altLang="en-US" dirty="0"/>
              <a:t>基于角色的访问控制，也就是我们通常说的权限控制。这是一种权限理论模型，而不是一个已经落地的技术。</a:t>
            </a:r>
          </a:p>
        </p:txBody>
      </p:sp>
    </p:spTree>
    <p:extLst>
      <p:ext uri="{BB962C8B-B14F-4D97-AF65-F5344CB8AC3E}">
        <p14:creationId xmlns:p14="http://schemas.microsoft.com/office/powerpoint/2010/main" val="39419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C9C4-767A-42B6-8B1F-B38D7A9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思考③：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5D70A-E905-4937-87AC-414D2119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情景：小白要从技术研发部门转到市场营销部，那要怎么处理他的权限问题呢？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RBAC3</a:t>
            </a:r>
            <a:r>
              <a:rPr lang="zh-CN" altLang="en-US" dirty="0"/>
              <a:t>模型中需要把他在技术研发部的权限要全部清除，然后再加上属于市场营销部的权限，这在</a:t>
            </a:r>
            <a:r>
              <a:rPr lang="en-US" altLang="zh-CN" dirty="0"/>
              <a:t>RBAC3</a:t>
            </a:r>
            <a:r>
              <a:rPr lang="zh-CN" altLang="en-US" dirty="0"/>
              <a:t>模型是完全可以实现的，但是有没有更加便捷的方式呢？</a:t>
            </a:r>
          </a:p>
        </p:txBody>
      </p:sp>
    </p:spTree>
    <p:extLst>
      <p:ext uri="{BB962C8B-B14F-4D97-AF65-F5344CB8AC3E}">
        <p14:creationId xmlns:p14="http://schemas.microsoft.com/office/powerpoint/2010/main" val="367625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E7FA-9984-44C9-9809-293FF086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RBAC3</a:t>
            </a:r>
            <a:r>
              <a:rPr lang="zh-CN" altLang="en-US" dirty="0"/>
              <a:t>模型扩展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4A5B2-E6E1-4306-87C5-35754428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权限细分：页面资源权限、操作权限</a:t>
            </a:r>
            <a:endParaRPr lang="en-US" altLang="zh-CN" dirty="0"/>
          </a:p>
          <a:p>
            <a:pPr lvl="1"/>
            <a:r>
              <a:rPr lang="zh-CN" altLang="en-US" dirty="0"/>
              <a:t>主要是为了从更细的粒度进行权限控制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增加</a:t>
            </a:r>
            <a:r>
              <a:rPr lang="zh-CN" altLang="en-US" dirty="0">
                <a:solidFill>
                  <a:schemeClr val="bg1"/>
                </a:solidFill>
              </a:rPr>
              <a:t>用户组概念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5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EF16-DE10-4BA9-9DE0-797D705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RBAC3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bg1"/>
                </a:solidFill>
              </a:rPr>
              <a:t>用户组概念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C8AD9-B69A-4067-AB9E-EBCC0223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在实际情况下</a:t>
            </a:r>
            <a:r>
              <a:rPr lang="en-US" altLang="zh-CN" dirty="0"/>
              <a:t>RBAC</a:t>
            </a:r>
            <a:r>
              <a:rPr lang="zh-CN" altLang="en-US" dirty="0"/>
              <a:t>角色分层并不能反映出部门的组织结构，不适用大量用户的系统。所以，为了解决这个问题，引入了用户组概念。</a:t>
            </a:r>
            <a:endParaRPr lang="en-US" altLang="zh-CN" dirty="0"/>
          </a:p>
          <a:p>
            <a:r>
              <a:rPr lang="zh-CN" altLang="en-US" dirty="0"/>
              <a:t>什么是用户组</a:t>
            </a:r>
            <a:endParaRPr lang="en-US" altLang="zh-CN" dirty="0"/>
          </a:p>
          <a:p>
            <a:pPr lvl="1"/>
            <a:r>
              <a:rPr lang="zh-CN" altLang="en-US" dirty="0"/>
              <a:t>用户组是由相同权限的一批用户组成的一个用户群体</a:t>
            </a:r>
            <a:endParaRPr lang="en-US" altLang="zh-CN" dirty="0"/>
          </a:p>
          <a:p>
            <a:pPr lvl="1"/>
            <a:r>
              <a:rPr lang="zh-CN" altLang="en-US" dirty="0"/>
              <a:t>角色偏重于处理“角色和权限”的关系，用户组偏向于处理“用户和权限”的关系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878F4-FBD9-44B2-91F1-D435170D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3" y="3209698"/>
            <a:ext cx="11049005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82200-A3F9-4C65-88FD-4575B58D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/>
              <a:t>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4F69D-0F1B-496F-A6C0-A0449B6A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用户组优点</a:t>
            </a:r>
            <a:endParaRPr lang="en-US" altLang="zh-CN" dirty="0"/>
          </a:p>
          <a:p>
            <a:pPr lvl="1"/>
            <a:r>
              <a:rPr lang="zh-CN" altLang="en-US" dirty="0"/>
              <a:t>减少工作量</a:t>
            </a:r>
            <a:endParaRPr lang="en-US" altLang="zh-CN" dirty="0"/>
          </a:p>
          <a:p>
            <a:pPr lvl="1"/>
            <a:r>
              <a:rPr lang="zh-CN" altLang="en-US" dirty="0"/>
              <a:t>更便于理解</a:t>
            </a:r>
            <a:endParaRPr lang="en-US" altLang="zh-CN" dirty="0"/>
          </a:p>
          <a:p>
            <a:pPr lvl="1"/>
            <a:r>
              <a:rPr lang="zh-CN" altLang="en-US" dirty="0"/>
              <a:t>处理部门层面的多级管理关系</a:t>
            </a:r>
            <a:endParaRPr lang="en-US" altLang="zh-CN" dirty="0"/>
          </a:p>
          <a:p>
            <a:pPr lvl="1"/>
            <a:r>
              <a:rPr lang="zh-CN" altLang="en-US" dirty="0"/>
              <a:t>数据隔离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96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D0E14-B814-4733-B4B5-F21484E2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/>
              <a:t>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08E99-F291-4C93-A400-0743698B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用户组使用场景</a:t>
            </a:r>
            <a:endParaRPr lang="en-US" altLang="zh-CN" dirty="0"/>
          </a:p>
          <a:p>
            <a:pPr lvl="1"/>
            <a:r>
              <a:rPr lang="zh-CN" altLang="en-US" dirty="0"/>
              <a:t>如在大型平台的应用上，试想如果用户量上万，新增一个角色时，可能需要为大量用户都分配一遍新的角色，工程量仍然巨大，此时即可以引入用户组的概念，把新增角色添加组即可。  （减少工作量）</a:t>
            </a:r>
            <a:endParaRPr lang="en-US" altLang="zh-CN" dirty="0"/>
          </a:p>
          <a:p>
            <a:pPr lvl="1"/>
            <a:r>
              <a:rPr lang="zh-CN" altLang="en-US" dirty="0"/>
              <a:t>比如按部门建立用户组的例子。一位用户从</a:t>
            </a:r>
            <a:r>
              <a:rPr lang="en-US" altLang="zh-CN" dirty="0"/>
              <a:t>A</a:t>
            </a:r>
            <a:r>
              <a:rPr lang="zh-CN" altLang="en-US" dirty="0"/>
              <a:t>部门异动到了</a:t>
            </a:r>
            <a:r>
              <a:rPr lang="en-US" altLang="zh-CN" dirty="0"/>
              <a:t>B</a:t>
            </a:r>
            <a:r>
              <a:rPr lang="zh-CN" altLang="en-US" dirty="0"/>
              <a:t>部门，这是实际发生的情况。如果没有用户组，那么我们要拿掉用户在</a:t>
            </a:r>
            <a:r>
              <a:rPr lang="en-US" altLang="zh-CN" dirty="0"/>
              <a:t>A</a:t>
            </a:r>
            <a:r>
              <a:rPr lang="zh-CN" altLang="en-US" dirty="0"/>
              <a:t>部门的所有角色，换上</a:t>
            </a:r>
            <a:r>
              <a:rPr lang="en-US" altLang="zh-CN" dirty="0"/>
              <a:t>B</a:t>
            </a:r>
            <a:r>
              <a:rPr lang="zh-CN" altLang="en-US" dirty="0"/>
              <a:t>部门的所有角色。这种操作的本质没有区别，但是与实际情况的表现形式就有些差别了，不容易理解。加上用户组之后，只需要操作用户离开</a:t>
            </a:r>
            <a:r>
              <a:rPr lang="en-US" altLang="zh-CN" dirty="0"/>
              <a:t>A</a:t>
            </a:r>
            <a:r>
              <a:rPr lang="zh-CN" altLang="en-US" dirty="0"/>
              <a:t>组而加入</a:t>
            </a:r>
            <a:r>
              <a:rPr lang="en-US" altLang="zh-CN" dirty="0"/>
              <a:t>B</a:t>
            </a:r>
            <a:r>
              <a:rPr lang="zh-CN" altLang="en-US" dirty="0"/>
              <a:t>组就行了。（更便于理解）</a:t>
            </a:r>
            <a:endParaRPr lang="en-US" altLang="zh-CN" dirty="0"/>
          </a:p>
          <a:p>
            <a:pPr lvl="1"/>
            <a:r>
              <a:rPr lang="zh-CN" altLang="en-US" dirty="0"/>
              <a:t>处理部门的组织架构管理关系：上级部门继承下级部门的权限，那上级部门就能拥有下级部门的所有权限，且可添加自己专属权限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B9FF43-4C09-4A38-9FCB-B0290C7E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9" y="1658484"/>
            <a:ext cx="11049005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DFCE-363E-4CDC-A788-824209F1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/>
              <a:t>用户组模型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560F3-C738-4175-82FA-F5BC0B92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6" y="2155220"/>
            <a:ext cx="9916195" cy="41701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在用户组建立继承关系，即可实现部门层级权限控制，类似角色继承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B282FB-242C-4F7B-9BBE-0DA83D0B00A0}"/>
              </a:ext>
            </a:extLst>
          </p:cNvPr>
          <p:cNvSpPr/>
          <p:nvPr/>
        </p:nvSpPr>
        <p:spPr>
          <a:xfrm>
            <a:off x="3378688" y="2460567"/>
            <a:ext cx="1159496" cy="414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用户组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2BC0733-D7CE-41C7-AA6F-CC291F1836DB}"/>
              </a:ext>
            </a:extLst>
          </p:cNvPr>
          <p:cNvSpPr/>
          <p:nvPr/>
        </p:nvSpPr>
        <p:spPr>
          <a:xfrm>
            <a:off x="1809946" y="3823700"/>
            <a:ext cx="923827" cy="3335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36F214C-8FD5-41B4-B60F-F31B3C603A5B}"/>
              </a:ext>
            </a:extLst>
          </p:cNvPr>
          <p:cNvSpPr/>
          <p:nvPr/>
        </p:nvSpPr>
        <p:spPr>
          <a:xfrm>
            <a:off x="6094410" y="3823700"/>
            <a:ext cx="923827" cy="3335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4A83CE5-D408-417C-BEC5-233FF9C0B264}"/>
              </a:ext>
            </a:extLst>
          </p:cNvPr>
          <p:cNvSpPr/>
          <p:nvPr/>
        </p:nvSpPr>
        <p:spPr>
          <a:xfrm>
            <a:off x="8460556" y="3823700"/>
            <a:ext cx="923827" cy="3335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7D9F0D6-464D-4508-A257-3AA1554AB3AC}"/>
              </a:ext>
            </a:extLst>
          </p:cNvPr>
          <p:cNvSpPr/>
          <p:nvPr/>
        </p:nvSpPr>
        <p:spPr>
          <a:xfrm>
            <a:off x="3450212" y="3082260"/>
            <a:ext cx="1027522" cy="515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9CD7E7-5CEF-4EF9-BCC3-5E0C85B33666}"/>
              </a:ext>
            </a:extLst>
          </p:cNvPr>
          <p:cNvSpPr/>
          <p:nvPr/>
        </p:nvSpPr>
        <p:spPr>
          <a:xfrm>
            <a:off x="6015104" y="4761023"/>
            <a:ext cx="1102935" cy="6239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1143E49-497F-4981-9A1A-EEC8D2EB0760}"/>
              </a:ext>
            </a:extLst>
          </p:cNvPr>
          <p:cNvSpPr/>
          <p:nvPr/>
        </p:nvSpPr>
        <p:spPr>
          <a:xfrm>
            <a:off x="3450212" y="4767941"/>
            <a:ext cx="1102934" cy="623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会话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D94B1F0-C69C-4A5A-9EE0-2188DFDE0E7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733773" y="3339916"/>
            <a:ext cx="716439" cy="6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145B33-34BE-46A6-A4FA-35D5D7CD7A4C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4477734" y="3339916"/>
            <a:ext cx="1616676" cy="6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B6B1F7-A130-4DC5-A2F8-74AC77061E56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7018237" y="3990461"/>
            <a:ext cx="14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B6B533E-656B-430E-BBA4-F68C70E44473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2733773" y="3990461"/>
            <a:ext cx="716439" cy="108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47A33C-259B-427B-B22D-E8C6FC4D227C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4553146" y="5072994"/>
            <a:ext cx="1461958" cy="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EC74D3-8381-452E-8E16-A66B34E9805B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H="1" flipV="1">
            <a:off x="6556324" y="4157221"/>
            <a:ext cx="10248" cy="6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C1B4B90-AC57-422B-90C7-D7F2ABA6743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733773" y="3990461"/>
            <a:ext cx="336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2C6EE4-CE98-48DA-B6A9-17A80ACD9B92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4553146" y="3990461"/>
            <a:ext cx="1541264" cy="108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BB14A449-25D7-4B69-8630-D23F169E07F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>
            <a:off x="6556325" y="3823700"/>
            <a:ext cx="472165" cy="111994"/>
          </a:xfrm>
          <a:prstGeom prst="bentConnector4">
            <a:avLst>
              <a:gd name="adj1" fmla="val -74781"/>
              <a:gd name="adj2" fmla="val 304118"/>
            </a:avLst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5C2A312-5B50-46E8-803C-571193764B7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37661" y="2667567"/>
            <a:ext cx="641027" cy="13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880B4DB-7202-4D37-B64D-51C216654BDF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4538184" y="2667567"/>
            <a:ext cx="1556226" cy="132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4E8967FA-1AAF-4FE0-84C4-58BB95EEB63F}"/>
              </a:ext>
            </a:extLst>
          </p:cNvPr>
          <p:cNvCxnSpPr>
            <a:cxnSpLocks/>
            <a:stCxn id="12" idx="3"/>
            <a:endCxn id="12" idx="0"/>
          </p:cNvCxnSpPr>
          <p:nvPr/>
        </p:nvCxnSpPr>
        <p:spPr>
          <a:xfrm flipH="1" flipV="1">
            <a:off x="3958436" y="2460567"/>
            <a:ext cx="579748" cy="207000"/>
          </a:xfrm>
          <a:prstGeom prst="bentConnector4">
            <a:avLst>
              <a:gd name="adj1" fmla="val -39431"/>
              <a:gd name="adj2" fmla="val 210435"/>
            </a:avLst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142F5FE-81CA-4783-819F-7E5DEB448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27620"/>
              </p:ext>
            </p:extLst>
          </p:nvPr>
        </p:nvGraphicFramePr>
        <p:xfrm>
          <a:off x="979338" y="2305878"/>
          <a:ext cx="9648507" cy="3604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F128C58B-3081-4830-A677-7DB8F5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权限控制模型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D225B3-D2C0-4741-ACA3-8278EF7C22EB}"/>
              </a:ext>
            </a:extLst>
          </p:cNvPr>
          <p:cNvSpPr/>
          <p:nvPr/>
        </p:nvSpPr>
        <p:spPr>
          <a:xfrm>
            <a:off x="1025718" y="2345635"/>
            <a:ext cx="4770783" cy="357013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EB4EE7-B936-4119-8F97-6F59C1921074}"/>
              </a:ext>
            </a:extLst>
          </p:cNvPr>
          <p:cNvSpPr/>
          <p:nvPr/>
        </p:nvSpPr>
        <p:spPr>
          <a:xfrm>
            <a:off x="5796501" y="2345635"/>
            <a:ext cx="4770783" cy="357013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5C7A8A3-2405-4B3D-AF84-C73A243D0CDD}"/>
              </a:ext>
            </a:extLst>
          </p:cNvPr>
          <p:cNvSpPr/>
          <p:nvPr/>
        </p:nvSpPr>
        <p:spPr>
          <a:xfrm>
            <a:off x="1675049" y="3825380"/>
            <a:ext cx="906011" cy="4110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B7E2E45-06F2-4D47-8CF7-C8294ED46B14}"/>
              </a:ext>
            </a:extLst>
          </p:cNvPr>
          <p:cNvSpPr/>
          <p:nvPr/>
        </p:nvSpPr>
        <p:spPr>
          <a:xfrm>
            <a:off x="3825549" y="3825380"/>
            <a:ext cx="906011" cy="4110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2BADE73-CC17-4B5E-9282-E27D1C4FCE92}"/>
              </a:ext>
            </a:extLst>
          </p:cNvPr>
          <p:cNvCxnSpPr>
            <a:endCxn id="17" idx="1"/>
          </p:cNvCxnSpPr>
          <p:nvPr/>
        </p:nvCxnSpPr>
        <p:spPr>
          <a:xfrm>
            <a:off x="2581059" y="4018326"/>
            <a:ext cx="12240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2B32798-24C8-4706-98D9-B59CDD76B043}"/>
              </a:ext>
            </a:extLst>
          </p:cNvPr>
          <p:cNvSpPr/>
          <p:nvPr/>
        </p:nvSpPr>
        <p:spPr>
          <a:xfrm>
            <a:off x="915633" y="2368106"/>
            <a:ext cx="1912872" cy="49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传统权限模型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8157B7-E7AC-4AD4-BBDD-E4F948D22B89}"/>
              </a:ext>
            </a:extLst>
          </p:cNvPr>
          <p:cNvSpPr/>
          <p:nvPr/>
        </p:nvSpPr>
        <p:spPr>
          <a:xfrm>
            <a:off x="5730346" y="2373749"/>
            <a:ext cx="1912872" cy="49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权限模型</a:t>
            </a:r>
            <a:endParaRPr lang="en-US" altLang="zh-CN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E429E6-CD71-4798-9AD7-A0B21B9E482F}"/>
              </a:ext>
            </a:extLst>
          </p:cNvPr>
          <p:cNvSpPr/>
          <p:nvPr/>
        </p:nvSpPr>
        <p:spPr>
          <a:xfrm>
            <a:off x="6094412" y="3812796"/>
            <a:ext cx="906011" cy="4110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DD0C758-F4AB-4BB9-9091-3802A5175B14}"/>
              </a:ext>
            </a:extLst>
          </p:cNvPr>
          <p:cNvSpPr/>
          <p:nvPr/>
        </p:nvSpPr>
        <p:spPr>
          <a:xfrm>
            <a:off x="7728887" y="3812796"/>
            <a:ext cx="906011" cy="4110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18F6E93-D001-45CB-978A-6EA6599B3B7C}"/>
              </a:ext>
            </a:extLst>
          </p:cNvPr>
          <p:cNvSpPr/>
          <p:nvPr/>
        </p:nvSpPr>
        <p:spPr>
          <a:xfrm>
            <a:off x="9363362" y="3825380"/>
            <a:ext cx="906011" cy="4110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EF7978-F0C1-4C2E-9AE4-586932098DD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00423" y="4018326"/>
            <a:ext cx="7284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D0789B-EE32-43DD-A664-EB4BDEC2DA8A}"/>
              </a:ext>
            </a:extLst>
          </p:cNvPr>
          <p:cNvCxnSpPr>
            <a:cxnSpLocks/>
          </p:cNvCxnSpPr>
          <p:nvPr/>
        </p:nvCxnSpPr>
        <p:spPr>
          <a:xfrm>
            <a:off x="8634898" y="4018326"/>
            <a:ext cx="7284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873BC32-823E-4360-99E1-1F178F87D693}"/>
              </a:ext>
            </a:extLst>
          </p:cNvPr>
          <p:cNvSpPr/>
          <p:nvPr/>
        </p:nvSpPr>
        <p:spPr>
          <a:xfrm>
            <a:off x="6242756" y="2754489"/>
            <a:ext cx="2280355" cy="32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RBAC0,RBAC1,RBAC2,RBAC3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41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AC88D-EA73-4B02-89C5-FD6203ED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rbAC0</a:t>
            </a:r>
            <a:r>
              <a:rPr lang="zh-CN" altLang="en-US" dirty="0"/>
              <a:t>是</a:t>
            </a:r>
            <a:r>
              <a:rPr lang="en-US" altLang="zh-CN" dirty="0"/>
              <a:t>RBAC</a:t>
            </a:r>
            <a:r>
              <a:rPr lang="zh-CN" altLang="en-US" dirty="0"/>
              <a:t>模型的基础模型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3BE0A-C5C0-4AFC-9286-8A0ECA3B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2A5E0A-0EE5-43CA-A3F2-8E9CE8058AAA}"/>
              </a:ext>
            </a:extLst>
          </p:cNvPr>
          <p:cNvSpPr/>
          <p:nvPr/>
        </p:nvSpPr>
        <p:spPr>
          <a:xfrm>
            <a:off x="1716258" y="2686929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5D3ABEE-6555-4720-A5A9-EB299B004705}"/>
              </a:ext>
            </a:extLst>
          </p:cNvPr>
          <p:cNvSpPr/>
          <p:nvPr/>
        </p:nvSpPr>
        <p:spPr>
          <a:xfrm>
            <a:off x="5287108" y="2686929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40C6AF-2600-4175-B952-4E37B96AAEA9}"/>
              </a:ext>
            </a:extLst>
          </p:cNvPr>
          <p:cNvSpPr/>
          <p:nvPr/>
        </p:nvSpPr>
        <p:spPr>
          <a:xfrm>
            <a:off x="9097108" y="4691575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A120EB-0803-4025-A1A9-56A051605744}"/>
              </a:ext>
            </a:extLst>
          </p:cNvPr>
          <p:cNvSpPr/>
          <p:nvPr/>
        </p:nvSpPr>
        <p:spPr>
          <a:xfrm>
            <a:off x="1716258" y="4691575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9C7D1F2-9B68-4C56-86D7-92237B72D779}"/>
              </a:ext>
            </a:extLst>
          </p:cNvPr>
          <p:cNvSpPr/>
          <p:nvPr/>
        </p:nvSpPr>
        <p:spPr>
          <a:xfrm>
            <a:off x="9097110" y="2686929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24E6DC-4D1E-46A9-9C3F-EC5137ECCE75}"/>
              </a:ext>
            </a:extLst>
          </p:cNvPr>
          <p:cNvSpPr/>
          <p:nvPr/>
        </p:nvSpPr>
        <p:spPr>
          <a:xfrm>
            <a:off x="5287108" y="4692748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52C400-9282-48EE-B3EC-2CE54B4C806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94892" y="2968283"/>
            <a:ext cx="21922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AD8687-A1DD-4F48-BD5F-A804284B60A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65742" y="2968283"/>
            <a:ext cx="24313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5D71D7-D26F-49B9-B64D-2E9DB0D85B89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094892" y="2968283"/>
            <a:ext cx="2192216" cy="2005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F86174F-5893-4DAB-8429-648601DC13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665742" y="4972929"/>
            <a:ext cx="2431366" cy="70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F6E2B5A-3C72-4CDC-8874-28083D5AC9CD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6665742" y="2968283"/>
            <a:ext cx="2431368" cy="2005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4EC290A-16D1-4CC5-B6E9-F95A5732ECF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665742" y="2968283"/>
            <a:ext cx="2431366" cy="20046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D12CA47-10A2-493D-91A3-010E7967CB17}"/>
              </a:ext>
            </a:extLst>
          </p:cNvPr>
          <p:cNvCxnSpPr>
            <a:stCxn id="10" idx="3"/>
          </p:cNvCxnSpPr>
          <p:nvPr/>
        </p:nvCxnSpPr>
        <p:spPr>
          <a:xfrm flipV="1">
            <a:off x="3094892" y="2968283"/>
            <a:ext cx="2192216" cy="20046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E1833D-C0FA-42E5-878A-C668953E6C3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094892" y="4972929"/>
            <a:ext cx="2192216" cy="11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822B-D2A9-4A9F-A9B3-549D927A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AADA2-3200-41D8-ABC7-874F2272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如果出现这样情况：某公司的技术研发部门有很多的程序员，不同等级的程序员权限也不一样。如一级程序员没有操作</a:t>
            </a:r>
            <a:r>
              <a:rPr lang="en-US" altLang="zh-CN" dirty="0"/>
              <a:t>git master</a:t>
            </a:r>
            <a:r>
              <a:rPr lang="zh-CN" altLang="en-US" dirty="0"/>
              <a:t>分支权限，但是二级程序员有这个权限，三级程序员又比二级程序员多了某些权限</a:t>
            </a:r>
            <a:r>
              <a:rPr lang="en-US" altLang="zh-CN" dirty="0"/>
              <a:t>……</a:t>
            </a:r>
            <a:r>
              <a:rPr lang="zh-CN" altLang="en-US" dirty="0"/>
              <a:t>。出现这样的情况，那</a:t>
            </a:r>
            <a:r>
              <a:rPr lang="en-US" altLang="zh-CN" dirty="0"/>
              <a:t>RBAC0</a:t>
            </a:r>
            <a:r>
              <a:rPr lang="zh-CN" altLang="en-US" dirty="0"/>
              <a:t>模型是否还适用呢？</a:t>
            </a:r>
          </a:p>
        </p:txBody>
      </p:sp>
    </p:spTree>
    <p:extLst>
      <p:ext uri="{BB962C8B-B14F-4D97-AF65-F5344CB8AC3E}">
        <p14:creationId xmlns:p14="http://schemas.microsoft.com/office/powerpoint/2010/main" val="35716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BB88-F18E-4E11-8C1D-C1281FA1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RBAC1-</a:t>
            </a:r>
            <a:r>
              <a:rPr lang="zh-CN" altLang="en-US" dirty="0"/>
              <a:t>角色分层模型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629D6-3689-421F-BFE4-B4101A64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这样就可以方便的解决思考</a:t>
            </a:r>
            <a:r>
              <a:rPr lang="en-US" altLang="zh-CN" sz="2000" dirty="0"/>
              <a:t>1</a:t>
            </a:r>
            <a:r>
              <a:rPr lang="zh-CN" altLang="en-US" sz="2000" dirty="0"/>
              <a:t>的问题，二级程序员继承一级程序员的权限，然后添加二级程序员特有权限，如此类推高级程序员就能拥有低级程序员的所有权限。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角色继承为了解决出现同一角色出现不同等级拥有不同权限的场景。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7ACF9A8-1D60-43AF-8099-2029D3E6FBB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 flipV="1">
            <a:off x="6124280" y="4446967"/>
            <a:ext cx="687730" cy="194312"/>
          </a:xfrm>
          <a:prstGeom prst="bentConnector4">
            <a:avLst>
              <a:gd name="adj1" fmla="val -34493"/>
              <a:gd name="adj2" fmla="val 217646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F13B1E-FF92-49C3-A309-F1110D84E6F7}"/>
              </a:ext>
            </a:extLst>
          </p:cNvPr>
          <p:cNvSpPr/>
          <p:nvPr/>
        </p:nvSpPr>
        <p:spPr>
          <a:xfrm>
            <a:off x="1864113" y="2405102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32C7C2-B67F-4572-869D-F27AE27BDFE0}"/>
              </a:ext>
            </a:extLst>
          </p:cNvPr>
          <p:cNvSpPr/>
          <p:nvPr/>
        </p:nvSpPr>
        <p:spPr>
          <a:xfrm>
            <a:off x="5434963" y="2405102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D97E83-6181-48FA-8855-3B88A99A1B14}"/>
              </a:ext>
            </a:extLst>
          </p:cNvPr>
          <p:cNvSpPr/>
          <p:nvPr/>
        </p:nvSpPr>
        <p:spPr>
          <a:xfrm>
            <a:off x="9244965" y="2405102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017521-7A52-4028-860B-E6E311FF3B4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42747" y="2686456"/>
            <a:ext cx="21922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EDABB52-15B4-4FFB-9EE9-5983A536F4B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813597" y="2686456"/>
            <a:ext cx="24313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DF148E8-2C0D-4DA5-B1FA-E10E7C7C7C44}"/>
              </a:ext>
            </a:extLst>
          </p:cNvPr>
          <p:cNvSpPr/>
          <p:nvPr/>
        </p:nvSpPr>
        <p:spPr>
          <a:xfrm>
            <a:off x="1864113" y="4078571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995378-7B70-4B0B-8B4B-E45EA0E8137B}"/>
              </a:ext>
            </a:extLst>
          </p:cNvPr>
          <p:cNvSpPr/>
          <p:nvPr/>
        </p:nvSpPr>
        <p:spPr>
          <a:xfrm>
            <a:off x="5434963" y="4078571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3E3F114-78D2-4F1F-A11C-4AEFA4DEFB06}"/>
              </a:ext>
            </a:extLst>
          </p:cNvPr>
          <p:cNvSpPr/>
          <p:nvPr/>
        </p:nvSpPr>
        <p:spPr>
          <a:xfrm>
            <a:off x="9244965" y="4078571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006316-C3EE-4830-8494-65664AAB437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42747" y="4359925"/>
            <a:ext cx="21922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8F46A8-DABD-4FD1-B86F-1D4676EC7EE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13597" y="4359925"/>
            <a:ext cx="24313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204110-C91D-4B71-94EE-829383B0AA7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242747" y="2686456"/>
            <a:ext cx="2192216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2E84F5-776F-4DA2-854E-A572A5B6B21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813597" y="2686456"/>
            <a:ext cx="2431368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B39618F-5501-4B55-80B4-BAF057212C1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3242747" y="2686456"/>
            <a:ext cx="2192216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F35699-5867-476B-9F03-B5A7138C1B33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6813597" y="2686456"/>
            <a:ext cx="2431368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8333826-3376-4235-B221-694BAECFA468}"/>
              </a:ext>
            </a:extLst>
          </p:cNvPr>
          <p:cNvCxnSpPr>
            <a:cxnSpLocks/>
          </p:cNvCxnSpPr>
          <p:nvPr/>
        </p:nvCxnSpPr>
        <p:spPr>
          <a:xfrm flipH="1" flipV="1">
            <a:off x="6122691" y="2402807"/>
            <a:ext cx="689317" cy="281354"/>
          </a:xfrm>
          <a:prstGeom prst="bentConnector4">
            <a:avLst>
              <a:gd name="adj1" fmla="val -33163"/>
              <a:gd name="adj2" fmla="val 18125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B6AAD893-8D27-42DC-9EEE-900DEFE65407}"/>
              </a:ext>
            </a:extLst>
          </p:cNvPr>
          <p:cNvSpPr/>
          <p:nvPr/>
        </p:nvSpPr>
        <p:spPr>
          <a:xfrm>
            <a:off x="6467349" y="466019"/>
            <a:ext cx="3348111" cy="1224891"/>
          </a:xfrm>
          <a:prstGeom prst="wedgeRoundRectCallout">
            <a:avLst>
              <a:gd name="adj1" fmla="val -51925"/>
              <a:gd name="adj2" fmla="val 83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角色中引入了继承的概念，有了继承那么角色就有了上下级或者等级关系</a:t>
            </a:r>
          </a:p>
        </p:txBody>
      </p:sp>
    </p:spTree>
    <p:extLst>
      <p:ext uri="{BB962C8B-B14F-4D97-AF65-F5344CB8AC3E}">
        <p14:creationId xmlns:p14="http://schemas.microsoft.com/office/powerpoint/2010/main" val="33440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0B7D-8C72-43C3-B3BA-8FE78484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思考②：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D8B05-B864-4F17-ADFF-B71B294C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如思考</a:t>
            </a:r>
            <a:r>
              <a:rPr lang="en-US" altLang="zh-CN" dirty="0"/>
              <a:t>1</a:t>
            </a:r>
            <a:r>
              <a:rPr lang="zh-CN" altLang="en-US" dirty="0"/>
              <a:t>所示一个技术研发部门除了程序员这个角色肯定会有其他的角色，如负责考勤的考勤专员等。试想一下如果程序员同时拥有这两个角色的话，那会出现什么情况？怎么处理这个问题？</a:t>
            </a:r>
          </a:p>
        </p:txBody>
      </p:sp>
    </p:spTree>
    <p:extLst>
      <p:ext uri="{BB962C8B-B14F-4D97-AF65-F5344CB8AC3E}">
        <p14:creationId xmlns:p14="http://schemas.microsoft.com/office/powerpoint/2010/main" val="41954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B9DF-52D4-4BDE-937A-E3EF11AE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RBAC2-</a:t>
            </a:r>
            <a:r>
              <a:rPr lang="zh-CN" altLang="en-US" dirty="0"/>
              <a:t>角色限制模型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B88FF-ACDD-41B1-B7E3-61D0CB59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角色限制模型是在</a:t>
            </a:r>
            <a:r>
              <a:rPr lang="en-US" altLang="zh-CN" dirty="0"/>
              <a:t>RBAC0</a:t>
            </a:r>
            <a:r>
              <a:rPr lang="zh-CN" altLang="en-US" dirty="0"/>
              <a:t>的基础上加上约束后形成的。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这些限制可以分成两类，即静态职责分离</a:t>
            </a:r>
            <a:r>
              <a:rPr lang="en-US" altLang="zh-CN" dirty="0"/>
              <a:t>SSD(Static Separation of Duty)</a:t>
            </a:r>
            <a:r>
              <a:rPr lang="zh-CN" altLang="en-US" dirty="0"/>
              <a:t>和动态职责分离</a:t>
            </a:r>
            <a:r>
              <a:rPr lang="en-US" altLang="zh-CN" dirty="0"/>
              <a:t>DSD(Dynamic Separation of Duty)</a:t>
            </a:r>
          </a:p>
          <a:p>
            <a:pPr lvl="1"/>
            <a:r>
              <a:rPr lang="en-US" altLang="zh-CN" dirty="0"/>
              <a:t>SSD</a:t>
            </a:r>
            <a:r>
              <a:rPr lang="zh-CN" altLang="en-US" dirty="0"/>
              <a:t>：静态职责分离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互斥角色：同一个用户在两个互斥的角色中只能选择一个</a:t>
            </a:r>
            <a:endParaRPr lang="en-US" altLang="zh-CN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角色基数约束：限制一个角色的最大成员数</a:t>
            </a:r>
            <a:endParaRPr lang="en-US" altLang="zh-CN" dirty="0"/>
          </a:p>
          <a:p>
            <a:pPr lvl="2"/>
            <a:r>
              <a:rPr lang="en-US" altLang="zh-CN" dirty="0"/>
              <a:t>3.</a:t>
            </a:r>
            <a:r>
              <a:rPr lang="zh-CN" altLang="en-US" dirty="0"/>
              <a:t>先决条件约束：用户要获取高权限角色，必须先用户低权限角色</a:t>
            </a:r>
            <a:endParaRPr lang="en-US" altLang="zh-CN" dirty="0"/>
          </a:p>
          <a:p>
            <a:pPr lvl="1"/>
            <a:r>
              <a:rPr lang="en-US" altLang="zh-CN" dirty="0"/>
              <a:t>DSD</a:t>
            </a:r>
            <a:r>
              <a:rPr lang="zh-CN" altLang="en-US" dirty="0"/>
              <a:t>：动态职责分离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同一会话中，用户只能使用其中一个角色。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BE9E7-1999-44A4-A78E-F996354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RBAC2-</a:t>
            </a:r>
            <a:r>
              <a:rPr lang="zh-CN" altLang="en-US" dirty="0"/>
              <a:t>角色限制模型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AA928-E83A-4722-9298-0889C5A3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4E029E-F0F2-4BA9-9F74-1BE4068E0195}"/>
              </a:ext>
            </a:extLst>
          </p:cNvPr>
          <p:cNvSpPr/>
          <p:nvPr/>
        </p:nvSpPr>
        <p:spPr>
          <a:xfrm>
            <a:off x="1192874" y="2256525"/>
            <a:ext cx="9803073" cy="354447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3C5BAA-D5CF-4BF7-99D5-C0A6A29C7607}"/>
              </a:ext>
            </a:extLst>
          </p:cNvPr>
          <p:cNvSpPr/>
          <p:nvPr/>
        </p:nvSpPr>
        <p:spPr>
          <a:xfrm>
            <a:off x="1809946" y="3535051"/>
            <a:ext cx="923827" cy="3676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2D54C0-E9EE-4DFC-A999-B58DF98D0098}"/>
              </a:ext>
            </a:extLst>
          </p:cNvPr>
          <p:cNvSpPr/>
          <p:nvPr/>
        </p:nvSpPr>
        <p:spPr>
          <a:xfrm>
            <a:off x="6094410" y="3535051"/>
            <a:ext cx="923827" cy="3676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2D86F7-5586-4C65-B70D-DEAD5B999476}"/>
              </a:ext>
            </a:extLst>
          </p:cNvPr>
          <p:cNvSpPr/>
          <p:nvPr/>
        </p:nvSpPr>
        <p:spPr>
          <a:xfrm>
            <a:off x="8460556" y="3497343"/>
            <a:ext cx="923827" cy="367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C92E13-A6FF-4E83-92D0-CFE11D2F4E5A}"/>
              </a:ext>
            </a:extLst>
          </p:cNvPr>
          <p:cNvSpPr/>
          <p:nvPr/>
        </p:nvSpPr>
        <p:spPr>
          <a:xfrm>
            <a:off x="3685880" y="2507530"/>
            <a:ext cx="1027522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8F5CC6-F8DC-4357-A7BC-731510324268}"/>
              </a:ext>
            </a:extLst>
          </p:cNvPr>
          <p:cNvSpPr/>
          <p:nvPr/>
        </p:nvSpPr>
        <p:spPr>
          <a:xfrm>
            <a:off x="6004856" y="4586328"/>
            <a:ext cx="1102935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CD2E17-D4F6-4AB1-A733-3B839BB7D690}"/>
              </a:ext>
            </a:extLst>
          </p:cNvPr>
          <p:cNvSpPr/>
          <p:nvPr/>
        </p:nvSpPr>
        <p:spPr>
          <a:xfrm>
            <a:off x="3423502" y="4617374"/>
            <a:ext cx="1102934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会话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A8AD88-D384-4146-A2EB-E0EA7C6B60CA}"/>
              </a:ext>
            </a:extLst>
          </p:cNvPr>
          <p:cNvCxnSpPr>
            <a:endCxn id="8" idx="1"/>
          </p:cNvCxnSpPr>
          <p:nvPr/>
        </p:nvCxnSpPr>
        <p:spPr>
          <a:xfrm flipV="1">
            <a:off x="2733773" y="2851420"/>
            <a:ext cx="952107" cy="82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69C8343-216B-414D-AB5E-AEB05CDB4272}"/>
              </a:ext>
            </a:extLst>
          </p:cNvPr>
          <p:cNvCxnSpPr>
            <a:endCxn id="6" idx="1"/>
          </p:cNvCxnSpPr>
          <p:nvPr/>
        </p:nvCxnSpPr>
        <p:spPr>
          <a:xfrm>
            <a:off x="4713402" y="2851420"/>
            <a:ext cx="1381008" cy="86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F6A705-7539-4959-BD29-AA850ABAA8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018237" y="3681166"/>
            <a:ext cx="1442319" cy="3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3445C0-2365-404A-9383-7BC53A2D8FF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33773" y="3718874"/>
            <a:ext cx="689729" cy="12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B9BCAB-15A4-485A-B188-FCBD2B548DF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526436" y="4930218"/>
            <a:ext cx="1478420" cy="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BF5FB8-E652-455C-9010-8D5F4098D83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556324" y="3902697"/>
            <a:ext cx="0" cy="68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59D5DC-FF7C-4AC8-AE88-52A9B35C45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33773" y="3718874"/>
            <a:ext cx="336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02DCD9-F3A5-4CA4-A565-2715A62C3D2A}"/>
              </a:ext>
            </a:extLst>
          </p:cNvPr>
          <p:cNvCxnSpPr>
            <a:endCxn id="6" idx="1"/>
          </p:cNvCxnSpPr>
          <p:nvPr/>
        </p:nvCxnSpPr>
        <p:spPr>
          <a:xfrm flipV="1">
            <a:off x="4553146" y="3718874"/>
            <a:ext cx="1541264" cy="121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9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49053-99E5-474C-BE22-3693CA4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RBAC3-</a:t>
            </a:r>
            <a:r>
              <a:rPr lang="zh-CN" altLang="en-US" dirty="0"/>
              <a:t>统一模型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0D521-AE0D-4872-B670-41BF941C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统一模型就是集合了</a:t>
            </a:r>
            <a:r>
              <a:rPr lang="en-US" altLang="zh-CN" dirty="0"/>
              <a:t>RBAC0+RBAC1+RBAC2</a:t>
            </a:r>
            <a:r>
              <a:rPr lang="zh-CN" altLang="en-US" dirty="0"/>
              <a:t>所形成的模型。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FD6A14-BDC0-4BFB-97CC-157E435E14C1}"/>
              </a:ext>
            </a:extLst>
          </p:cNvPr>
          <p:cNvSpPr/>
          <p:nvPr/>
        </p:nvSpPr>
        <p:spPr>
          <a:xfrm>
            <a:off x="1809946" y="3789576"/>
            <a:ext cx="923827" cy="3676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8D5F55-5EBB-4B16-867A-AE88949E95D8}"/>
              </a:ext>
            </a:extLst>
          </p:cNvPr>
          <p:cNvSpPr/>
          <p:nvPr/>
        </p:nvSpPr>
        <p:spPr>
          <a:xfrm>
            <a:off x="6094410" y="3789576"/>
            <a:ext cx="923827" cy="3676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7BC81E-6059-4A4D-97D9-561DCCD13303}"/>
              </a:ext>
            </a:extLst>
          </p:cNvPr>
          <p:cNvSpPr/>
          <p:nvPr/>
        </p:nvSpPr>
        <p:spPr>
          <a:xfrm>
            <a:off x="8460556" y="3789576"/>
            <a:ext cx="923827" cy="367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AAA524-BC01-40AB-8289-A978C7C889B2}"/>
              </a:ext>
            </a:extLst>
          </p:cNvPr>
          <p:cNvSpPr/>
          <p:nvPr/>
        </p:nvSpPr>
        <p:spPr>
          <a:xfrm>
            <a:off x="3685880" y="2762055"/>
            <a:ext cx="1027522" cy="687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CE4FFE-6314-407E-9041-97045EDB5375}"/>
              </a:ext>
            </a:extLst>
          </p:cNvPr>
          <p:cNvSpPr/>
          <p:nvPr/>
        </p:nvSpPr>
        <p:spPr>
          <a:xfrm>
            <a:off x="6004856" y="4840853"/>
            <a:ext cx="1102935" cy="6877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D04731-EA58-411C-A855-EC734659919F}"/>
              </a:ext>
            </a:extLst>
          </p:cNvPr>
          <p:cNvSpPr/>
          <p:nvPr/>
        </p:nvSpPr>
        <p:spPr>
          <a:xfrm>
            <a:off x="3423502" y="4871899"/>
            <a:ext cx="1102934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会话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6AEA6F-8280-4EA0-9B18-E3254249C7C9}"/>
              </a:ext>
            </a:extLst>
          </p:cNvPr>
          <p:cNvCxnSpPr>
            <a:endCxn id="8" idx="1"/>
          </p:cNvCxnSpPr>
          <p:nvPr/>
        </p:nvCxnSpPr>
        <p:spPr>
          <a:xfrm flipV="1">
            <a:off x="2733773" y="3105945"/>
            <a:ext cx="952107" cy="82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6DB831-6C84-4C8C-B48F-7DB90BDEF4F0}"/>
              </a:ext>
            </a:extLst>
          </p:cNvPr>
          <p:cNvCxnSpPr>
            <a:endCxn id="6" idx="1"/>
          </p:cNvCxnSpPr>
          <p:nvPr/>
        </p:nvCxnSpPr>
        <p:spPr>
          <a:xfrm>
            <a:off x="4713402" y="3105945"/>
            <a:ext cx="1381008" cy="86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5BD85E-3298-4DAC-B3E3-C4F61C2AAA3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18237" y="3973399"/>
            <a:ext cx="14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9DA52C-F027-474E-A738-91490F7FA23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33773" y="3973399"/>
            <a:ext cx="689729" cy="12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C5E254-0979-4200-9F5B-1AEC8D08ED8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526436" y="5184743"/>
            <a:ext cx="1478420" cy="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9F7421-118D-43D0-B44D-A1663A898B1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556324" y="4157222"/>
            <a:ext cx="0" cy="68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4CF83D-7191-4F71-A940-5AD2F2CF30D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33773" y="3973399"/>
            <a:ext cx="336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10A93B-04E9-4C17-8C1D-0F38EE4E41E0}"/>
              </a:ext>
            </a:extLst>
          </p:cNvPr>
          <p:cNvCxnSpPr>
            <a:endCxn id="6" idx="1"/>
          </p:cNvCxnSpPr>
          <p:nvPr/>
        </p:nvCxnSpPr>
        <p:spPr>
          <a:xfrm flipV="1">
            <a:off x="4553146" y="3973399"/>
            <a:ext cx="1541264" cy="121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AC8992-F917-4782-A306-A3367EF1FBC1}"/>
              </a:ext>
            </a:extLst>
          </p:cNvPr>
          <p:cNvCxnSpPr>
            <a:cxnSpLocks/>
          </p:cNvCxnSpPr>
          <p:nvPr/>
        </p:nvCxnSpPr>
        <p:spPr>
          <a:xfrm flipH="1" flipV="1">
            <a:off x="6566571" y="3751868"/>
            <a:ext cx="461913" cy="183823"/>
          </a:xfrm>
          <a:prstGeom prst="bentConnector4">
            <a:avLst>
              <a:gd name="adj1" fmla="val -49490"/>
              <a:gd name="adj2" fmla="val 224359"/>
            </a:avLst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2755</TotalTime>
  <Words>857</Words>
  <Application>Microsoft Office PowerPoint</Application>
  <PresentationFormat>宽屏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Tw Cen MT</vt:lpstr>
      <vt:lpstr>电路</vt:lpstr>
      <vt:lpstr>RBAC是什么？</vt:lpstr>
      <vt:lpstr>RBAC权限控制模型</vt:lpstr>
      <vt:lpstr>rbAC0是RBAC模型的基础模型</vt:lpstr>
      <vt:lpstr>思考①：</vt:lpstr>
      <vt:lpstr>RBAC1-角色分层模型</vt:lpstr>
      <vt:lpstr>思考②：</vt:lpstr>
      <vt:lpstr>RBAC2-角色限制模型</vt:lpstr>
      <vt:lpstr>RBAC2-角色限制模型</vt:lpstr>
      <vt:lpstr>RBAC3-统一模型</vt:lpstr>
      <vt:lpstr>思考③：</vt:lpstr>
      <vt:lpstr>RBAC3模型扩展</vt:lpstr>
      <vt:lpstr>RBAC3模型扩展-用户组概念</vt:lpstr>
      <vt:lpstr>RBAC模型扩展-用户组</vt:lpstr>
      <vt:lpstr>RBAC模型扩展-用户组</vt:lpstr>
      <vt:lpstr>RBAC模型扩展-用户组模型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RBAC是什么？</dc:title>
  <dc:creator>XJY</dc:creator>
  <cp:lastModifiedBy>XJY</cp:lastModifiedBy>
  <cp:revision>46</cp:revision>
  <dcterms:created xsi:type="dcterms:W3CDTF">2019-08-30T02:20:12Z</dcterms:created>
  <dcterms:modified xsi:type="dcterms:W3CDTF">2019-09-04T09:50:09Z</dcterms:modified>
</cp:coreProperties>
</file>