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5" r:id="rId4"/>
    <p:sldId id="266" r:id="rId5"/>
    <p:sldId id="267" r:id="rId6"/>
    <p:sldId id="268" r:id="rId7"/>
    <p:sldId id="269" r:id="rId8"/>
    <p:sldId id="271" r:id="rId9"/>
    <p:sldId id="261" r:id="rId10"/>
    <p:sldId id="264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sy" initials="d" lastIdx="1" clrIdx="0">
    <p:extLst>
      <p:ext uri="{19B8F6BF-5375-455C-9EA6-DF929625EA0E}">
        <p15:presenceInfo xmlns:p15="http://schemas.microsoft.com/office/powerpoint/2012/main" userId="daisy" providerId="None"/>
      </p:ext>
    </p:extLst>
  </p:cmAuthor>
  <p:cmAuthor id="2" name="思珩" initials="思珩" lastIdx="1" clrIdx="1">
    <p:extLst>
      <p:ext uri="{19B8F6BF-5375-455C-9EA6-DF929625EA0E}">
        <p15:presenceInfo xmlns:p15="http://schemas.microsoft.com/office/powerpoint/2012/main" userId="S-1-5-21-3727386885-3056668215-3391246470-546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9" autoAdjust="0"/>
    <p:restoredTop sz="94671"/>
  </p:normalViewPr>
  <p:slideViewPr>
    <p:cSldViewPr snapToGrid="0" snapToObjects="1">
      <p:cViewPr varScale="1">
        <p:scale>
          <a:sx n="60" d="100"/>
          <a:sy n="6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8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8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4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5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C1FF-2E9F-BC45-8283-980BB3EF14D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C918-AB6D-0A4D-BA84-5BD566C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aishuawang.ne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://www.99kongbao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vkongbao.com/" TargetMode="External"/><Relationship Id="rId2" Type="http://schemas.openxmlformats.org/officeDocument/2006/relationships/hyperlink" Target="http://www.sfkongba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ongke8.com/" TargetMode="External"/><Relationship Id="rId5" Type="http://schemas.openxmlformats.org/officeDocument/2006/relationships/hyperlink" Target="http://www.kb698.com/" TargetMode="External"/><Relationship Id="rId4" Type="http://schemas.openxmlformats.org/officeDocument/2006/relationships/hyperlink" Target="http://www.5v186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shuawang.com.cn/" TargetMode="External"/><Relationship Id="rId13" Type="http://schemas.openxmlformats.org/officeDocument/2006/relationships/hyperlink" Target="http://www.alibrush.com/" TargetMode="External"/><Relationship Id="rId18" Type="http://schemas.openxmlformats.org/officeDocument/2006/relationships/hyperlink" Target="http://www.shuabei.com/" TargetMode="External"/><Relationship Id="rId3" Type="http://schemas.openxmlformats.org/officeDocument/2006/relationships/hyperlink" Target="http://www.shuazuanla.com/" TargetMode="External"/><Relationship Id="rId21" Type="http://schemas.openxmlformats.org/officeDocument/2006/relationships/hyperlink" Target="http://www.jcxlt.com/" TargetMode="External"/><Relationship Id="rId7" Type="http://schemas.openxmlformats.org/officeDocument/2006/relationships/hyperlink" Target="http://www.yimaa.cn/" TargetMode="External"/><Relationship Id="rId12" Type="http://schemas.openxmlformats.org/officeDocument/2006/relationships/hyperlink" Target="http://www.17sxl.com/" TargetMode="External"/><Relationship Id="rId17" Type="http://schemas.openxmlformats.org/officeDocument/2006/relationships/hyperlink" Target="http://www.yishuake.com/" TargetMode="External"/><Relationship Id="rId25" Type="http://schemas.openxmlformats.org/officeDocument/2006/relationships/hyperlink" Target="http://www.51w03.com/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mlieasy.com/" TargetMode="External"/><Relationship Id="rId20" Type="http://schemas.openxmlformats.org/officeDocument/2006/relationships/hyperlink" Target="http://www.szla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uaishuawang.com/" TargetMode="External"/><Relationship Id="rId11" Type="http://schemas.openxmlformats.org/officeDocument/2006/relationships/hyperlink" Target="http://www.yousheng6.com/" TargetMode="External"/><Relationship Id="rId24" Type="http://schemas.openxmlformats.org/officeDocument/2006/relationships/hyperlink" Target="http://www.shuadanbang.com/" TargetMode="External"/><Relationship Id="rId5" Type="http://schemas.openxmlformats.org/officeDocument/2006/relationships/hyperlink" Target="http://www.taoshuashua.net/" TargetMode="External"/><Relationship Id="rId15" Type="http://schemas.openxmlformats.org/officeDocument/2006/relationships/hyperlink" Target="http://www.shuaxinyong.com/" TargetMode="External"/><Relationship Id="rId23" Type="http://schemas.openxmlformats.org/officeDocument/2006/relationships/hyperlink" Target="http://www.maidanshua.cn/" TargetMode="External"/><Relationship Id="rId10" Type="http://schemas.openxmlformats.org/officeDocument/2006/relationships/hyperlink" Target="http://dss.tiaozhuan360.com/" TargetMode="External"/><Relationship Id="rId19" Type="http://schemas.openxmlformats.org/officeDocument/2006/relationships/hyperlink" Target="http://www.taobaohushua.com/" TargetMode="External"/><Relationship Id="rId4" Type="http://schemas.openxmlformats.org/officeDocument/2006/relationships/hyperlink" Target="http://www.lunshua.com/" TargetMode="External"/><Relationship Id="rId9" Type="http://schemas.openxmlformats.org/officeDocument/2006/relationships/hyperlink" Target="http://www.dashunshua.com/" TargetMode="External"/><Relationship Id="rId14" Type="http://schemas.openxmlformats.org/officeDocument/2006/relationships/hyperlink" Target="http://www.imaidai.com/" TargetMode="External"/><Relationship Id="rId22" Type="http://schemas.openxmlformats.org/officeDocument/2006/relationships/hyperlink" Target="http://www.paiwinwi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Automatically detecting  and measuring  underground industry behind </a:t>
            </a:r>
            <a:br>
              <a:rPr lang="en-US" altLang="zh-CN" sz="4400" dirty="0"/>
            </a:br>
            <a:r>
              <a:rPr lang="en-US" altLang="zh-CN" sz="4400" dirty="0"/>
              <a:t> E-commerce market</a:t>
            </a:r>
            <a:endParaRPr lang="zh-CN" altLang="zh-C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                                                                           </a:t>
            </a:r>
            <a:r>
              <a:rPr lang="en-US" altLang="zh-CN" dirty="0" err="1"/>
              <a:t>QianjunLiu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3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/>
          <p:cNvSpPr/>
          <p:nvPr/>
        </p:nvSpPr>
        <p:spPr>
          <a:xfrm>
            <a:off x="7843904" y="1456040"/>
            <a:ext cx="3954519" cy="625656"/>
          </a:xfrm>
          <a:prstGeom prst="wedgeRoundRectCallout">
            <a:avLst>
              <a:gd name="adj1" fmla="val -35573"/>
              <a:gd name="adj2" fmla="val 1222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8189" y="0"/>
            <a:ext cx="12250189" cy="6176963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6159" y="134033"/>
                <a:ext cx="12612913" cy="7401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2.</a:t>
                </a:r>
                <a:r>
                  <a:rPr lang="zh-CN" altLang="en-US" sz="2400" dirty="0"/>
                  <a:t>重新整理了思路</a:t>
                </a:r>
                <a:endParaRPr lang="en-US" altLang="zh-CN" sz="2400" dirty="0"/>
              </a:p>
              <a:p>
                <a:pPr marL="0" lvl="1" indent="0">
                  <a:buNone/>
                </a:pPr>
                <a:r>
                  <a:rPr lang="zh-CN" altLang="en-US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（</a:t>
                </a:r>
                <a:r>
                  <a:rPr lang="en-US" altLang="zh-CN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1</a:t>
                </a:r>
                <a:r>
                  <a:rPr lang="zh-CN" altLang="en-US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）黑产</a:t>
                </a:r>
                <a:r>
                  <a:rPr lang="en-US" altLang="zh-CN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seed</a:t>
                </a:r>
                <a:r>
                  <a:rPr lang="zh-CN" altLang="en-US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收集</a:t>
                </a:r>
                <a:endParaRPr lang="en-US" altLang="zh-CN" sz="19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marL="0" lvl="1" indent="0">
                  <a:buNone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从相关论坛贴吧爬取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URL+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相关新闻文本中提取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URL</a:t>
                </a:r>
                <a:endParaRPr lang="en-US" altLang="zh-CN" sz="19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marL="0" lvl="1" indent="0">
                  <a:buNone/>
                </a:pPr>
                <a:r>
                  <a:rPr lang="zh-CN" altLang="en-US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（</a:t>
                </a:r>
                <a:r>
                  <a:rPr lang="en-US" altLang="zh-CN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2</a:t>
                </a:r>
                <a:r>
                  <a:rPr lang="zh-CN" altLang="en-US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）用</a:t>
                </a:r>
                <a:r>
                  <a:rPr lang="en-US" altLang="zh-CN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seed</a:t>
                </a:r>
                <a:r>
                  <a:rPr lang="zh-CN" altLang="en-US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训练分类器</a:t>
                </a:r>
                <a:endParaRPr lang="en-US" altLang="zh-CN" sz="19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1" indent="-457200">
                  <a:buFont typeface="+mj-ea"/>
                  <a:buAutoNum type="circleNumDbPlain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从网站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sitename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中提取所有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token</a:t>
                </a:r>
              </a:p>
              <a:p>
                <a:pPr marL="0" lvl="1"/>
                <a:endParaRPr lang="en-US" altLang="zh-CN" sz="14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marL="0" lvl="1"/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   假设第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个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token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为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t(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),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它在黑站和白站中出现的频率分别为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fw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(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),fb(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)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，令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d(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)=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fw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(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)-fb(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)</a:t>
                </a:r>
              </a:p>
              <a:p>
                <a:pPr marL="0" lvl="1"/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   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取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d(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)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最大的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top M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个作为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tokens</a:t>
                </a:r>
              </a:p>
              <a:p>
                <a:pPr lvl="1" indent="-457200">
                  <a:buFont typeface="+mj-ea"/>
                  <a:buAutoNum type="circleNumDbPlain" startAt="2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从网站内容（前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20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个页面的文本）中提取所有分词</a:t>
                </a:r>
                <a:endParaRPr lang="en-US" altLang="zh-CN" sz="14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1" indent="-457200">
                  <a:buFont typeface="+mj-ea"/>
                  <a:buAutoNum type="circleNumDbPlain" startAt="2"/>
                </a:pPr>
                <a:endParaRPr lang="en-US" altLang="zh-CN" sz="14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marL="0" lvl="1"/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    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假设第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j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个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word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为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w(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),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它在黑站和白站中出现的频率分别为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Fw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(j),Fb(j)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，令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D(j)=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Fw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(j)-Fb(j)</a:t>
                </a:r>
              </a:p>
              <a:p>
                <a:pPr marL="0" lvl="1"/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    取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D(j)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最大的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top N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个作为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keywords</a:t>
                </a:r>
              </a:p>
              <a:p>
                <a:pPr lvl="1" indent="-457200">
                  <a:buFont typeface="+mj-ea"/>
                  <a:buAutoNum type="circleNumDbPlain" startAt="3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特征矩阵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X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生成：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网站的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sitename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中是否出现过某个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token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0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或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），对于每个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keywords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的频率值</a:t>
                </a:r>
                <a:endParaRPr lang="en-US" altLang="zh-CN" sz="14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1" indent="-457200">
                  <a:buFont typeface="+mj-ea"/>
                  <a:buAutoNum type="circleNumDbPlain" startAt="3"/>
                </a:pPr>
                <a:endPara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marL="0" lvl="1"/>
                <a:r>
                  <a:rPr lang="en-US" altLang="zh-CN" sz="16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𝑜𝑘𝑒𝑛𝑠</m:t>
                          </m:r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  <m:e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𝑡𝑜𝑘𝑒𝑛𝑠</m:t>
                          </m:r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𝑘𝑒𝑦𝑤𝑜𝑟𝑑𝑠</m:t>
                                </m:r>
                                <m: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  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𝑘𝑒𝑦𝑤𝑜𝑟𝑑𝑠</m:t>
                                </m:r>
                                <m:d>
                                  <m:d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altLang="zh-CN" sz="19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𝑖𝑡𝑒</m:t>
                            </m:r>
                            <m:r>
                              <a:rPr lang="en-US" altLang="zh-C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4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altLang="zh-C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𝑠𝑖𝑡𝑒𝑘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zh-CN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4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CN" sz="4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4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4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sz="4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altLang="zh-CN" sz="4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CN" sz="4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4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4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sz="4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9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1" indent="-457200">
                  <a:buFont typeface="+mj-ea"/>
                  <a:buAutoNum type="circleNumDbPlain" startAt="3"/>
                </a:pPr>
                <a:endParaRPr lang="en-US" altLang="zh-CN" sz="19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1" indent="-457200">
                  <a:buFont typeface="+mj-ea"/>
                  <a:buAutoNum type="circleNumDbPlain" startAt="4"/>
                </a:pPr>
                <a:r>
                  <a:rPr lang="zh-CN" altLang="en-US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模型训练</a:t>
                </a:r>
                <a:endParaRPr lang="en-US" altLang="zh-CN" sz="19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marL="0" lvl="1"/>
                <a:r>
                  <a:rPr lang="en-US" altLang="zh-CN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logistic regression,</a:t>
                </a:r>
                <a:r>
                  <a:rPr lang="zh-CN" altLang="en-US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二分类，标签矩阵</a:t>
                </a:r>
                <a:r>
                  <a:rPr lang="en-US" altLang="zh-CN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Y</a:t>
                </a:r>
                <a:r>
                  <a:rPr lang="zh-CN" altLang="en-US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（</a:t>
                </a:r>
                <a:r>
                  <a:rPr lang="en-US" altLang="zh-CN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y=0 or 1)    </a:t>
                </a:r>
                <a:r>
                  <a:rPr lang="en-US" altLang="zh-CN" sz="1900" dirty="0" err="1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lgs.fit</a:t>
                </a:r>
                <a:r>
                  <a:rPr lang="en-US" altLang="zh-CN" sz="19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(X,Y)</a:t>
                </a:r>
              </a:p>
              <a:p>
                <a:pPr marL="0" lvl="1"/>
                <a:endParaRPr lang="en-US" altLang="zh-CN" sz="19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marL="0" lvl="1"/>
                <a:endParaRPr lang="en-US" altLang="zh-CN" sz="19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1" indent="-457200">
                  <a:buFont typeface="+mj-ea"/>
                  <a:buAutoNum type="circleNumDbPlain"/>
                </a:pPr>
                <a:endParaRPr lang="en-US" altLang="zh-CN" sz="1900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9" y="134033"/>
                <a:ext cx="12612913" cy="7401578"/>
              </a:xfrm>
              <a:prstGeom prst="rect">
                <a:avLst/>
              </a:prstGeom>
              <a:blipFill>
                <a:blip r:embed="rId2"/>
                <a:stretch>
                  <a:fillRect l="-725" t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cxnSpLocks/>
          </p:cNvCxnSpPr>
          <p:nvPr/>
        </p:nvCxnSpPr>
        <p:spPr>
          <a:xfrm>
            <a:off x="4883727" y="946566"/>
            <a:ext cx="1122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903123" y="638789"/>
            <a:ext cx="119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聚合</a:t>
            </a:r>
            <a:r>
              <a:rPr lang="en-US" altLang="zh-CN" sz="1400" dirty="0"/>
              <a:t>/</a:t>
            </a:r>
            <a:r>
              <a:rPr lang="zh-CN" altLang="en-US" sz="1400" dirty="0"/>
              <a:t>过滤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18761" y="780481"/>
            <a:ext cx="119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候选网站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43904" y="1522740"/>
            <a:ext cx="609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如</a:t>
            </a:r>
            <a:r>
              <a:rPr lang="en-US" altLang="zh-CN" sz="1050" dirty="0">
                <a:hlinkClick r:id="rId3"/>
              </a:rPr>
              <a:t>www.kuaishuawang.net</a:t>
            </a:r>
            <a:r>
              <a:rPr lang="zh-CN" altLang="en-US" sz="1050" dirty="0"/>
              <a:t>的</a:t>
            </a:r>
            <a:r>
              <a:rPr lang="en-US" altLang="zh-CN" sz="1050" dirty="0"/>
              <a:t>token</a:t>
            </a:r>
            <a:r>
              <a:rPr lang="zh-CN" altLang="en-US" sz="1050" dirty="0"/>
              <a:t>可能为</a:t>
            </a:r>
            <a:r>
              <a:rPr lang="en-US" altLang="zh-CN" sz="1050" dirty="0" err="1"/>
              <a:t>www,kuai,shua,wang,net</a:t>
            </a:r>
            <a:endParaRPr lang="en-US" altLang="zh-CN" sz="1050" dirty="0"/>
          </a:p>
          <a:p>
            <a:r>
              <a:rPr lang="en-US" altLang="zh-CN" sz="1050" dirty="0"/>
              <a:t>      </a:t>
            </a:r>
            <a:r>
              <a:rPr lang="en-US" altLang="zh-CN" sz="1050" dirty="0">
                <a:hlinkClick r:id="rId4"/>
              </a:rPr>
              <a:t>www.99kongbao.com</a:t>
            </a:r>
            <a:r>
              <a:rPr lang="en-US" altLang="zh-CN" sz="1050" dirty="0"/>
              <a:t> </a:t>
            </a:r>
            <a:r>
              <a:rPr lang="zh-CN" altLang="en-US" sz="1050" dirty="0"/>
              <a:t>的</a:t>
            </a:r>
            <a:r>
              <a:rPr lang="en-US" altLang="zh-CN" sz="1050" dirty="0"/>
              <a:t>token</a:t>
            </a:r>
            <a:r>
              <a:rPr lang="zh-CN" altLang="en-US" sz="1050" dirty="0"/>
              <a:t>可能为</a:t>
            </a:r>
            <a:r>
              <a:rPr lang="en-US" altLang="zh-CN" sz="1050" dirty="0"/>
              <a:t>www,99,kong,bao,com</a:t>
            </a:r>
            <a:endParaRPr lang="zh-CN" altLang="en-US" sz="1050" dirty="0"/>
          </a:p>
        </p:txBody>
      </p: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6968175" y="946566"/>
            <a:ext cx="1122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022506" y="732464"/>
            <a:ext cx="119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黑站</a:t>
            </a:r>
            <a:r>
              <a:rPr lang="en-US" altLang="zh-CN" sz="1600" dirty="0"/>
              <a:t>/</a:t>
            </a:r>
            <a:r>
              <a:rPr lang="zh-CN" altLang="en-US" sz="1600" dirty="0"/>
              <a:t>白站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20634" y="557655"/>
            <a:ext cx="119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人工标注</a:t>
            </a: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 flipH="1" flipV="1">
            <a:off x="2779295" y="3532217"/>
            <a:ext cx="296778" cy="31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558589" y="3488099"/>
            <a:ext cx="818147" cy="31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话气泡: 圆角矩形 23"/>
          <p:cNvSpPr/>
          <p:nvPr/>
        </p:nvSpPr>
        <p:spPr>
          <a:xfrm>
            <a:off x="8022506" y="3082038"/>
            <a:ext cx="2827055" cy="1473384"/>
          </a:xfrm>
          <a:prstGeom prst="wedgeRoundRectCallout">
            <a:avLst>
              <a:gd name="adj1" fmla="val -43206"/>
              <a:gd name="adj2" fmla="val 93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408503" y="3225495"/>
                <a:ext cx="2416698" cy="167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这里的频率都是指</a:t>
                </a:r>
                <a:r>
                  <a:rPr lang="en-US" altLang="zh-CN" sz="1050" dirty="0"/>
                  <a:t>TF-IDF</a:t>
                </a:r>
              </a:p>
              <a:p>
                <a:endParaRPr lang="en-US" altLang="zh-CN" sz="1050" dirty="0"/>
              </a:p>
              <a:p>
                <a:r>
                  <a:rPr lang="en-US" altLang="zh-CN" sz="1050" dirty="0"/>
                  <a:t>TF=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1050" dirty="0"/>
                          <m:t>词在文档中出现的总次数</m:t>
                        </m:r>
                      </m:num>
                      <m:den>
                        <m:r>
                          <m:rPr>
                            <m:nor/>
                          </m:rPr>
                          <a:rPr lang="zh-CN" altLang="en-US" sz="1050" dirty="0"/>
                          <m:t>文档的词总数</m:t>
                        </m:r>
                      </m:den>
                    </m:f>
                  </m:oMath>
                </a14:m>
                <a:endParaRPr lang="en-US" altLang="zh-CN" sz="1050" dirty="0"/>
              </a:p>
              <a:p>
                <a:r>
                  <a:rPr lang="en-US" altLang="zh-CN" sz="1050" dirty="0"/>
                  <a:t>IDF=log</a:t>
                </a:r>
                <a:r>
                  <a:rPr lang="zh-CN" altLang="en-US" sz="1050" dirty="0"/>
                  <a:t>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050" i="1" dirty="0" smtClean="0">
                            <a:latin typeface="Cambria Math" panose="02040503050406030204" pitchFamily="18" charset="0"/>
                          </a:rPr>
                          <m:t>总</m:t>
                        </m:r>
                        <m:r>
                          <m:rPr>
                            <m:nor/>
                          </m:rPr>
                          <a:rPr lang="zh-CN" altLang="en-US" sz="1050" dirty="0"/>
                          <m:t>文档数</m:t>
                        </m:r>
                      </m:num>
                      <m:den>
                        <m:r>
                          <m:rPr>
                            <m:nor/>
                          </m:rPr>
                          <a:rPr lang="zh-CN" altLang="en-US" sz="1050" dirty="0"/>
                          <m:t>包含这个词的文档数</m:t>
                        </m:r>
                        <m:r>
                          <m:rPr>
                            <m:nor/>
                          </m:rPr>
                          <a:rPr lang="en-US" altLang="zh-CN" sz="1050" dirty="0"/>
                          <m:t>+1</m:t>
                        </m:r>
                      </m:den>
                    </m:f>
                  </m:oMath>
                </a14:m>
                <a:r>
                  <a:rPr lang="zh-CN" altLang="en-US" sz="1050" dirty="0"/>
                  <a:t>）</a:t>
                </a:r>
                <a:endParaRPr lang="en-US" altLang="zh-CN" sz="1050" dirty="0"/>
              </a:p>
              <a:p>
                <a:endParaRPr lang="en-US" altLang="zh-CN" sz="1050" dirty="0"/>
              </a:p>
              <a:p>
                <a:r>
                  <a:rPr lang="en-US" altLang="zh-CN" sz="1050" dirty="0"/>
                  <a:t>TF-IDF=TF*IDF</a:t>
                </a:r>
              </a:p>
              <a:p>
                <a:endParaRPr lang="en-US" altLang="zh-CN" sz="1050" dirty="0"/>
              </a:p>
              <a:p>
                <a:endParaRPr lang="en-US" altLang="zh-CN" sz="105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503" y="3225495"/>
                <a:ext cx="2416698" cy="1676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9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09" y="252286"/>
            <a:ext cx="10515600" cy="59685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900" dirty="0"/>
              <a:t>（</a:t>
            </a:r>
            <a:r>
              <a:rPr lang="en-US" altLang="zh-CN" sz="2900" dirty="0"/>
              <a:t>3</a:t>
            </a:r>
            <a:r>
              <a:rPr lang="zh-CN" altLang="en-US" sz="2900" dirty="0"/>
              <a:t>）</a:t>
            </a:r>
            <a:r>
              <a:rPr lang="en-US" altLang="zh-CN" sz="2900" dirty="0"/>
              <a:t> </a:t>
            </a:r>
            <a:r>
              <a:rPr lang="zh-CN" altLang="en-US" sz="2900" dirty="0"/>
              <a:t>扩充黑站名单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sz="1800" dirty="0"/>
              <a:t>具体做法：</a:t>
            </a:r>
            <a:endParaRPr lang="en-US" altLang="zh-CN" sz="18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dirty="0"/>
              <a:t>将（</a:t>
            </a:r>
            <a:r>
              <a:rPr lang="en-US" altLang="zh-CN" sz="1800" dirty="0"/>
              <a:t>2</a:t>
            </a:r>
            <a:r>
              <a:rPr lang="zh-CN" altLang="en-US" sz="1800" dirty="0"/>
              <a:t>）中得到的</a:t>
            </a:r>
            <a:r>
              <a:rPr lang="en-US" altLang="zh-CN" sz="1800" dirty="0"/>
              <a:t>tokens</a:t>
            </a:r>
            <a:r>
              <a:rPr lang="zh-CN" altLang="en-US" sz="1800" dirty="0"/>
              <a:t>和</a:t>
            </a:r>
            <a:r>
              <a:rPr lang="en-US" altLang="zh-CN" sz="1800" dirty="0"/>
              <a:t>keywords</a:t>
            </a:r>
            <a:r>
              <a:rPr lang="zh-CN" altLang="en-US" sz="1800" dirty="0"/>
              <a:t>，组合成</a:t>
            </a:r>
            <a:r>
              <a:rPr lang="en-US" altLang="zh-CN" sz="1800" dirty="0"/>
              <a:t>n-gram terms(n=1-5).</a:t>
            </a:r>
            <a:r>
              <a:rPr lang="zh-CN" altLang="en-US" sz="1800" dirty="0"/>
              <a:t>将这些</a:t>
            </a:r>
            <a:r>
              <a:rPr lang="en-US" altLang="zh-CN" sz="1800" dirty="0"/>
              <a:t>n-gram terms</a:t>
            </a:r>
            <a:r>
              <a:rPr lang="zh-CN" altLang="en-US" sz="1800" dirty="0"/>
              <a:t>作为搜索引擎的查询词，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                 将搜索得到的网页过滤，得到新的候选网站。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过滤方法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</a:t>
            </a:r>
            <a:r>
              <a:rPr lang="en-US" altLang="zh-CN" sz="1800" dirty="0"/>
              <a:t>.</a:t>
            </a:r>
            <a:r>
              <a:rPr lang="zh-CN" altLang="en-US" sz="1800" dirty="0"/>
              <a:t>增加一些限制条件，如限制时间为</a:t>
            </a:r>
            <a:r>
              <a:rPr lang="en-US" altLang="zh-CN" sz="1800" dirty="0"/>
              <a:t>3</a:t>
            </a:r>
            <a:r>
              <a:rPr lang="zh-CN" altLang="en-US" sz="1800" dirty="0"/>
              <a:t>年内，可以过滤掉几千个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b.</a:t>
            </a:r>
            <a:r>
              <a:rPr lang="zh-CN" altLang="en-US" sz="1800" dirty="0"/>
              <a:t>过滤</a:t>
            </a:r>
            <a:r>
              <a:rPr lang="zh-CN" altLang="en-US" sz="1800" dirty="0" smtClean="0"/>
              <a:t>掉（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白名单</a:t>
            </a:r>
            <a:r>
              <a:rPr lang="en-US" altLang="zh-CN" sz="1800" dirty="0" smtClean="0"/>
              <a:t>+</a:t>
            </a:r>
            <a:r>
              <a:rPr lang="zh-CN" altLang="en-US" sz="1800" dirty="0"/>
              <a:t>百度网址大全收录的网站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c.</a:t>
            </a:r>
            <a:r>
              <a:rPr lang="zh-CN" altLang="en-US" sz="1800" dirty="0"/>
              <a:t>只取前</a:t>
            </a:r>
            <a:r>
              <a:rPr lang="en-US" altLang="zh-CN" sz="1800" dirty="0"/>
              <a:t>1W</a:t>
            </a:r>
            <a:r>
              <a:rPr lang="zh-CN" altLang="en-US" sz="1800" dirty="0"/>
              <a:t>个结果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342900" indent="-342900">
              <a:buFont typeface="+mj-ea"/>
              <a:buAutoNum type="circleNumDbPlain" startAt="2"/>
            </a:pPr>
            <a:r>
              <a:rPr lang="zh-CN" altLang="en-US" sz="1800" dirty="0"/>
              <a:t>对（</a:t>
            </a:r>
            <a:r>
              <a:rPr lang="en-US" altLang="zh-CN" sz="1800" dirty="0"/>
              <a:t>2</a:t>
            </a:r>
            <a:r>
              <a:rPr lang="zh-CN" altLang="en-US" sz="1800" dirty="0"/>
              <a:t>）中得到的黑站爬取出站链接，这些链接很可能是同类网站</a:t>
            </a:r>
            <a:endParaRPr lang="en-US" altLang="zh-CN" sz="1800" dirty="0"/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 sz="1800" dirty="0"/>
              <a:t>对新的候选网站再次用</a:t>
            </a:r>
            <a:r>
              <a:rPr lang="en-US" altLang="zh-CN" sz="1800" dirty="0"/>
              <a:t>(2)</a:t>
            </a:r>
            <a:r>
              <a:rPr lang="zh-CN" altLang="en-US" sz="1800" dirty="0"/>
              <a:t>中的分类器检测，得到扩充的黑站名单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2900" dirty="0"/>
              <a:t>(4) </a:t>
            </a:r>
            <a:r>
              <a:rPr lang="zh-CN" altLang="en-US" sz="2900" dirty="0"/>
              <a:t>对所有的黑站人工注册账号，爬取所有网页信息</a:t>
            </a:r>
            <a:endParaRPr lang="en-US" altLang="zh-CN" sz="2900" dirty="0"/>
          </a:p>
          <a:p>
            <a:pPr marL="0" indent="0">
              <a:buNone/>
            </a:pPr>
            <a:r>
              <a:rPr lang="zh-CN" altLang="en-US" sz="2900" dirty="0"/>
              <a:t>根据网页</a:t>
            </a:r>
            <a:r>
              <a:rPr lang="en-US" altLang="zh-CN" sz="2900" dirty="0" err="1"/>
              <a:t>dom</a:t>
            </a:r>
            <a:r>
              <a:rPr lang="en-US" altLang="zh-CN" sz="2900" dirty="0"/>
              <a:t> tree</a:t>
            </a:r>
            <a:r>
              <a:rPr lang="zh-CN" altLang="en-US" sz="2900" dirty="0"/>
              <a:t>生成的</a:t>
            </a:r>
            <a:r>
              <a:rPr lang="en-US" altLang="zh-CN" sz="2900" dirty="0" err="1"/>
              <a:t>xpath</a:t>
            </a:r>
            <a:r>
              <a:rPr lang="zh-CN" altLang="en-US" sz="2900" dirty="0"/>
              <a:t>特征进行网页聚类，对每</a:t>
            </a:r>
            <a:endParaRPr lang="en-US" altLang="zh-CN" sz="2900" dirty="0"/>
          </a:p>
          <a:p>
            <a:pPr marL="0" indent="0">
              <a:buNone/>
            </a:pPr>
            <a:r>
              <a:rPr lang="zh-CN" altLang="en-US" sz="2900" dirty="0"/>
              <a:t>个簇中心的网页配置模板，用这个模板抽取该簇所有网页的文本信息，以便分析网站类型和黑产数据。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sz="2900" dirty="0"/>
              <a:t>    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363" y="1495699"/>
            <a:ext cx="6096000" cy="388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626659"/>
            <a:ext cx="11394086" cy="5556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遇到的困难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对现有的</a:t>
            </a:r>
            <a:r>
              <a:rPr lang="en-US" altLang="zh-CN" dirty="0"/>
              <a:t>2303</a:t>
            </a:r>
            <a:r>
              <a:rPr lang="zh-CN" altLang="en-US" dirty="0"/>
              <a:t>个网站爬取页面时，有的网站只爬了几页，有的一页都没爬到，有的爬了几百页都停不下来。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因为我是用了</a:t>
            </a:r>
            <a:r>
              <a:rPr lang="en-US" altLang="zh-CN" dirty="0"/>
              <a:t>10</a:t>
            </a:r>
            <a:r>
              <a:rPr lang="zh-CN" altLang="en-US" dirty="0"/>
              <a:t>个爬虫，每个负责爬</a:t>
            </a:r>
            <a:r>
              <a:rPr lang="en-US" altLang="zh-CN" dirty="0"/>
              <a:t>200</a:t>
            </a:r>
            <a:r>
              <a:rPr lang="zh-CN" altLang="en-US" dirty="0"/>
              <a:t>多个网站，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当一个网站爬到指定个数的页面（设为</a:t>
            </a:r>
            <a:r>
              <a:rPr lang="en-US" altLang="zh-CN" dirty="0"/>
              <a:t>20</a:t>
            </a:r>
            <a:r>
              <a:rPr lang="zh-CN" altLang="en-US" dirty="0"/>
              <a:t>）时，应该停止向这个网站发送请求，但由于一个爬虫要负责</a:t>
            </a:r>
            <a:r>
              <a:rPr lang="en-US" altLang="zh-CN" dirty="0"/>
              <a:t>200</a:t>
            </a:r>
            <a:r>
              <a:rPr lang="zh-CN" altLang="en-US" dirty="0"/>
              <a:t>个网站，没法过滤掉特定的请求。试了一下分布式的动态可配置的爬虫，没有成功。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后续对所有黑站的大规模爬取，也需要专业的爬虫团队，我把爬虫的需求明确一下希望能跟阿里相关人员讨论一下。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可能的解决方法：写一个脚本自动化配置和运行</a:t>
            </a:r>
            <a:r>
              <a:rPr lang="en-US" altLang="zh-CN" dirty="0" smtClean="0"/>
              <a:t>2000</a:t>
            </a:r>
            <a:r>
              <a:rPr lang="zh-CN" altLang="en-US" smtClean="0"/>
              <a:t>个爬虫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4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2017.4.28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42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626659"/>
            <a:ext cx="12144894" cy="55563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Detection and Classification of Websites</a:t>
            </a:r>
          </a:p>
          <a:p>
            <a:r>
              <a:rPr lang="en-US" altLang="zh-CN" dirty="0"/>
              <a:t>Candidate websites: 2349 (to be extended later on 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After filtering out  a whitelist of top </a:t>
            </a:r>
            <a:r>
              <a:rPr lang="en-US" altLang="zh-CN" dirty="0" smtClean="0"/>
              <a:t>500 </a:t>
            </a:r>
            <a:r>
              <a:rPr lang="en-US" altLang="zh-CN" dirty="0"/>
              <a:t>websites in China, we finally have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2303 </a:t>
            </a:r>
            <a:r>
              <a:rPr lang="en-US" altLang="zh-CN" dirty="0">
                <a:solidFill>
                  <a:srgbClr val="FF0000"/>
                </a:solidFill>
              </a:rPr>
              <a:t>candidate websites</a:t>
            </a:r>
            <a:r>
              <a:rPr lang="en-US" altLang="zh-CN" dirty="0"/>
              <a:t> to be detected.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67722" y="1980360"/>
          <a:ext cx="9306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xmlns="" val="315359749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xmlns="" val="4103036245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xmlns="" val="3028641507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xmlns="" val="375631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From text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From links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511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r>
                        <a:rPr lang="en-US" altLang="zh-C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862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website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2392(27 overlapped)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585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8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8516"/>
            <a:ext cx="10515600" cy="5968539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Features: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 site name: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 Unicode MS" panose="020B0604020202020204" pitchFamily="34" charset="-122"/>
              </a:rPr>
              <a:t>e.g.</a:t>
            </a:r>
          </a:p>
          <a:p>
            <a:pPr marL="457200" lvl="1" indent="0">
              <a:buNone/>
            </a:pPr>
            <a:r>
              <a:rPr lang="zh-CN" altLang="zh-CN" sz="2200" dirty="0">
                <a:solidFill>
                  <a:srgbClr val="000000"/>
                </a:solidFill>
                <a:latin typeface="Arial Unicode MS" panose="020B0604020202020204" pitchFamily="34" charset="-122"/>
              </a:rPr>
              <a:t>顺风空包网 </a:t>
            </a:r>
            <a:r>
              <a:rPr lang="en-US" altLang="zh-CN" sz="2200" dirty="0">
                <a:solidFill>
                  <a:prstClr val="black"/>
                </a:solidFill>
                <a:latin typeface="Arial Unicode MS" panose="020B0604020202020204" pitchFamily="34" charset="-122"/>
                <a:hlinkClick r:id="rId2"/>
              </a:rPr>
              <a:t>http://www.</a:t>
            </a:r>
            <a:r>
              <a:rPr lang="en-US" altLang="zh-CN" sz="2200" dirty="0">
                <a:solidFill>
                  <a:srgbClr val="FF0000"/>
                </a:solidFill>
                <a:latin typeface="Arial Unicode MS" panose="020B0604020202020204" pitchFamily="34" charset="-122"/>
                <a:hlinkClick r:id="rId2"/>
              </a:rPr>
              <a:t>sfkongbao.com</a:t>
            </a:r>
            <a:r>
              <a:rPr lang="en-US" altLang="zh-CN" sz="2200" dirty="0">
                <a:solidFill>
                  <a:srgbClr val="FF0000"/>
                </a:solidFill>
                <a:latin typeface="Arial Unicode MS" panose="020B0604020202020204" pitchFamily="34" charset="-122"/>
              </a:rPr>
              <a:t>               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5v</a:t>
            </a:r>
            <a:r>
              <a:rPr lang="zh-CN" altLang="en-US" sz="22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空包网 </a:t>
            </a:r>
            <a:r>
              <a:rPr lang="en-US" altLang="zh-CN" sz="2200" dirty="0">
                <a:solidFill>
                  <a:prstClr val="black"/>
                </a:solidFill>
                <a:latin typeface="Arial Unicode MS" panose="020B0604020202020204" pitchFamily="34" charset="-122"/>
                <a:cs typeface="宋体" panose="02010600030101010101" pitchFamily="2" charset="-122"/>
                <a:hlinkClick r:id="rId3"/>
              </a:rPr>
              <a:t>http://www.5vkongbao.com</a:t>
            </a:r>
            <a:endParaRPr lang="en-US" altLang="zh-CN" sz="2200" dirty="0">
              <a:solidFill>
                <a:prstClr val="black"/>
              </a:solidFill>
              <a:latin typeface="Arial Unicode MS" panose="020B0604020202020204" pitchFamily="34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200" dirty="0">
                <a:solidFill>
                  <a:prstClr val="black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淘优网</a:t>
            </a:r>
            <a:r>
              <a:rPr lang="en-US" altLang="zh-CN" sz="2200" dirty="0">
                <a:solidFill>
                  <a:prstClr val="black"/>
                </a:solidFill>
                <a:latin typeface="Arial Unicode MS" panose="020B0604020202020204" pitchFamily="34" charset="-122"/>
                <a:cs typeface="宋体" panose="02010600030101010101" pitchFamily="2" charset="-122"/>
                <a:hlinkClick r:id="rId4"/>
              </a:rPr>
              <a:t>http://www.5v186.com</a:t>
            </a:r>
            <a:endParaRPr lang="en-US" altLang="zh-CN" sz="2200" dirty="0">
              <a:solidFill>
                <a:srgbClr val="000000"/>
              </a:solidFill>
              <a:latin typeface="Arial Unicode MS" panose="020B0604020202020204" pitchFamily="34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空包流量网</a:t>
            </a:r>
            <a:r>
              <a:rPr lang="en-US" altLang="zh-CN" sz="22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  <a:hlinkClick r:id="rId5"/>
              </a:rPr>
              <a:t>http://www.kb698.com</a:t>
            </a:r>
            <a:endParaRPr lang="en-US" altLang="zh-CN" sz="2200" dirty="0">
              <a:solidFill>
                <a:srgbClr val="000000"/>
              </a:solidFill>
              <a:latin typeface="Arial Unicode MS" panose="020B0604020202020204" pitchFamily="34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zh-CN" sz="22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空包</a:t>
            </a:r>
            <a:r>
              <a:rPr lang="zh-CN" altLang="en-US" sz="22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  </a:t>
            </a:r>
            <a:r>
              <a:rPr lang="en-US" altLang="zh-CN" sz="22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  <a:hlinkClick r:id="rId6"/>
              </a:rPr>
              <a:t>http://www.kongke8.com</a:t>
            </a:r>
            <a:endParaRPr lang="en-US" altLang="zh-CN" sz="2200" dirty="0">
              <a:solidFill>
                <a:srgbClr val="000000"/>
              </a:solidFill>
              <a:latin typeface="Arial Unicode MS" panose="020B0604020202020204" pitchFamily="34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200" dirty="0">
              <a:solidFill>
                <a:srgbClr val="000000"/>
              </a:solidFill>
              <a:latin typeface="Arial Unicode MS" panose="020B0604020202020204" pitchFamily="34" charset="-122"/>
              <a:cs typeface="宋体" panose="02010600030101010101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200" dirty="0"/>
              <a:t>       </a:t>
            </a:r>
            <a:r>
              <a:rPr lang="en-US" altLang="zh-CN" sz="2200" dirty="0">
                <a:solidFill>
                  <a:srgbClr val="000000"/>
                </a:solidFill>
                <a:latin typeface="Arial Unicode MS" panose="020B0604020202020204" pitchFamily="34" charset="-122"/>
              </a:rPr>
              <a:t>The site names have similarities .     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800" dirty="0"/>
          </a:p>
          <a:p>
            <a:pPr marL="0" indent="0">
              <a:buNone/>
            </a:pPr>
            <a:r>
              <a:rPr lang="zh-CN" altLang="en-US" sz="1000" dirty="0"/>
              <a:t>  </a:t>
            </a: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181207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6" y="3970363"/>
            <a:ext cx="10352305" cy="18584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657" y="333539"/>
            <a:ext cx="126129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  <a:r>
              <a:rPr lang="en-US" altLang="zh-CN" sz="2400" dirty="0">
                <a:solidFill>
                  <a:prstClr val="black"/>
                </a:solidFill>
              </a:rPr>
              <a:t>page content:</a:t>
            </a:r>
          </a:p>
          <a:p>
            <a:pPr marL="0" lvl="1"/>
            <a:r>
              <a:rPr lang="en-US" altLang="zh-CN" sz="900" dirty="0">
                <a:solidFill>
                  <a:prstClr val="black"/>
                </a:solidFill>
              </a:rPr>
              <a:t>             </a:t>
            </a:r>
            <a:r>
              <a:rPr lang="en-US" altLang="zh-CN" sz="900" b="1" dirty="0">
                <a:solidFill>
                  <a:prstClr val="black"/>
                </a:solidFill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n-gram terms  </a:t>
            </a:r>
            <a:r>
              <a:rPr lang="en-US" altLang="zh-CN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:e.g. </a:t>
            </a:r>
            <a:r>
              <a:rPr lang="zh-CN" altLang="en-US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佣金，代刷，信誉；刷流量，不降权；打造爆款，购买空包</a:t>
            </a:r>
            <a:r>
              <a:rPr lang="en-US" altLang="zh-CN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en-US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货比三家</a:t>
            </a:r>
            <a:endParaRPr lang="en-US" altLang="zh-CN" sz="19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1"/>
            <a:endParaRPr lang="en-US" altLang="zh-CN" sz="19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1"/>
            <a:r>
              <a:rPr lang="en-US" altLang="zh-CN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</a:t>
            </a:r>
            <a:r>
              <a:rPr lang="en-US" altLang="zh-CN" sz="19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html tag  </a:t>
            </a:r>
            <a:r>
              <a:rPr lang="en-US" altLang="zh-CN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en-US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en-US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tuple</a:t>
            </a:r>
            <a:r>
              <a:rPr lang="zh-CN" altLang="en-US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（</a:t>
            </a:r>
            <a:r>
              <a:rPr lang="en-US" altLang="zh-CN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en-US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，</a:t>
            </a:r>
            <a:r>
              <a:rPr lang="en-US" altLang="zh-CN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attribute</a:t>
            </a:r>
            <a:r>
              <a:rPr lang="zh-CN" altLang="en-US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，</a:t>
            </a:r>
            <a:r>
              <a:rPr lang="en-US" altLang="zh-CN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content</a:t>
            </a:r>
            <a:r>
              <a:rPr lang="zh-CN" altLang="en-US" sz="1900" dirty="0">
                <a:solidFill>
                  <a:srgbClr val="000000"/>
                </a:solidFill>
                <a:latin typeface="Arial Unicode MS" panose="020B0604020202020204" pitchFamily="34" charset="-122"/>
              </a:rPr>
              <a:t>）：</a:t>
            </a:r>
            <a:endParaRPr lang="en-US" altLang="zh-CN" sz="19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457200" lvl="2"/>
            <a:r>
              <a:rPr lang="en-US" altLang="zh-CN" sz="1700" dirty="0">
                <a:solidFill>
                  <a:srgbClr val="000000"/>
                </a:solidFill>
                <a:latin typeface="Arial Unicode MS" panose="020B0604020202020204" pitchFamily="34" charset="-122"/>
              </a:rPr>
              <a:t>e.g.</a:t>
            </a:r>
          </a:p>
          <a:p>
            <a:pPr marL="457200" lvl="2"/>
            <a:r>
              <a:rPr lang="en-US" altLang="zh-CN" sz="1700" dirty="0">
                <a:solidFill>
                  <a:srgbClr val="000000"/>
                </a:solidFill>
                <a:latin typeface="Arial Unicode MS" panose="020B0604020202020204" pitchFamily="34" charset="-122"/>
              </a:rPr>
              <a:t>Parsing the first div tag into a tuple:  (div, class, </a:t>
            </a:r>
            <a:r>
              <a:rPr lang="en-US" altLang="zh-CN" sz="1700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task_item</a:t>
            </a:r>
            <a:r>
              <a:rPr lang="en-US" altLang="zh-CN" sz="1700" dirty="0">
                <a:solidFill>
                  <a:srgbClr val="000000"/>
                </a:solidFill>
                <a:latin typeface="Arial Unicode MS" panose="020B0604020202020204" pitchFamily="34" charset="-122"/>
              </a:rPr>
              <a:t>)</a:t>
            </a:r>
          </a:p>
          <a:p>
            <a:pPr marL="457200" lvl="2"/>
            <a:r>
              <a:rPr lang="en-US" altLang="zh-CN" sz="1700" dirty="0">
                <a:solidFill>
                  <a:srgbClr val="000000"/>
                </a:solidFill>
                <a:latin typeface="Arial Unicode MS" panose="020B0604020202020204" pitchFamily="34" charset="-122"/>
              </a:rPr>
              <a:t>This tag is very likely to imply a  task of  fake transaction.</a:t>
            </a:r>
          </a:p>
          <a:p>
            <a:pPr marL="457200" lvl="2"/>
            <a:endParaRPr lang="en-US" altLang="zh-CN" sz="17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457200" lvl="2"/>
            <a:r>
              <a:rPr lang="en-US" altLang="zh-CN" sz="1700" dirty="0">
                <a:solidFill>
                  <a:srgbClr val="000000"/>
                </a:solidFill>
                <a:latin typeface="Arial Unicode MS" panose="020B0604020202020204" pitchFamily="34" charset="-122"/>
              </a:rPr>
              <a:t>Parsing  the second  label tag into 2 tuples:  </a:t>
            </a:r>
          </a:p>
          <a:p>
            <a:pPr marL="457200" lvl="2"/>
            <a:r>
              <a:rPr lang="en-US" altLang="zh-CN" sz="17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(label, for, </a:t>
            </a:r>
            <a:r>
              <a:rPr lang="en-US" altLang="zh-CN" sz="1700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register_PhoneNumber</a:t>
            </a:r>
            <a:r>
              <a:rPr lang="en-US" altLang="zh-CN" sz="1700" dirty="0">
                <a:solidFill>
                  <a:srgbClr val="000000"/>
                </a:solidFill>
                <a:latin typeface="Arial Unicode MS" panose="020B0604020202020204" pitchFamily="34" charset="-122"/>
              </a:rPr>
              <a:t>)</a:t>
            </a:r>
          </a:p>
          <a:p>
            <a:pPr marL="457200" lvl="2"/>
            <a:r>
              <a:rPr lang="en-US" altLang="zh-CN" sz="17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(label, class,col-sm-2 control-label)</a:t>
            </a:r>
          </a:p>
          <a:p>
            <a:pPr lvl="1"/>
            <a:r>
              <a:rPr lang="en-US" altLang="zh-CN" sz="1700" dirty="0">
                <a:solidFill>
                  <a:srgbClr val="000000"/>
                </a:solidFill>
                <a:latin typeface="Arial Unicode MS" panose="020B0604020202020204" pitchFamily="34" charset="-122"/>
              </a:rPr>
              <a:t>This tag implies whether users needs to register and  verify themselves to log in. Most black underground websites  require users to provide their phone number while most forums and </a:t>
            </a:r>
            <a:r>
              <a:rPr lang="en-US" altLang="zh-CN" sz="1700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bbs</a:t>
            </a:r>
            <a:r>
              <a:rPr lang="en-US" altLang="zh-CN" sz="17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do not.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4" y="6034468"/>
            <a:ext cx="7135676" cy="7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0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8516"/>
            <a:ext cx="10515600" cy="5968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900" dirty="0"/>
              <a:t>（</a:t>
            </a:r>
            <a:r>
              <a:rPr lang="en-US" altLang="zh-CN" sz="2900" dirty="0"/>
              <a:t>3</a:t>
            </a:r>
            <a:r>
              <a:rPr lang="zh-CN" altLang="en-US" sz="2900" dirty="0"/>
              <a:t>）</a:t>
            </a:r>
            <a:r>
              <a:rPr lang="en-US" altLang="zh-CN" sz="2900" dirty="0"/>
              <a:t> traffic statics: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sz="1800" dirty="0"/>
              <a:t>page view , IP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2900" dirty="0"/>
              <a:t>(4) links to known black websites</a:t>
            </a:r>
          </a:p>
          <a:p>
            <a:pPr marL="0" indent="0">
              <a:buNone/>
            </a:pPr>
            <a:r>
              <a:rPr lang="en-US" altLang="zh-CN" sz="2900" dirty="0"/>
              <a:t>     can</a:t>
            </a:r>
            <a:r>
              <a:rPr lang="zh-CN" altLang="en-US" sz="2900" dirty="0"/>
              <a:t> </a:t>
            </a:r>
            <a:r>
              <a:rPr lang="en-US" altLang="zh-CN" sz="2900" dirty="0"/>
              <a:t>be</a:t>
            </a:r>
            <a:r>
              <a:rPr lang="zh-CN" altLang="en-US" sz="2900" dirty="0"/>
              <a:t> </a:t>
            </a:r>
            <a:r>
              <a:rPr lang="en-US" altLang="zh-CN" sz="2900" dirty="0"/>
              <a:t>used</a:t>
            </a:r>
            <a:r>
              <a:rPr lang="zh-CN" altLang="en-US" sz="2900" dirty="0"/>
              <a:t> </a:t>
            </a:r>
            <a:r>
              <a:rPr lang="en-US" altLang="zh-CN" sz="2900" dirty="0"/>
              <a:t>to</a:t>
            </a:r>
            <a:r>
              <a:rPr lang="zh-CN" altLang="en-US" sz="2900" dirty="0"/>
              <a:t> </a:t>
            </a:r>
            <a:r>
              <a:rPr lang="en-US" altLang="zh-CN" sz="2900" dirty="0"/>
              <a:t>generate</a:t>
            </a:r>
            <a:r>
              <a:rPr lang="zh-CN" altLang="en-US" sz="2900" dirty="0"/>
              <a:t> </a:t>
            </a:r>
            <a:r>
              <a:rPr lang="en-US" altLang="zh-CN" sz="2900" dirty="0"/>
              <a:t>more</a:t>
            </a:r>
            <a:r>
              <a:rPr lang="zh-CN" altLang="en-US" sz="2900" dirty="0"/>
              <a:t> </a:t>
            </a:r>
            <a:r>
              <a:rPr lang="en-US" altLang="zh-CN" sz="2900" dirty="0"/>
              <a:t>candidates ,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3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626659"/>
            <a:ext cx="12144894" cy="555633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Model</a:t>
            </a:r>
          </a:p>
          <a:p>
            <a:pPr marL="0" indent="0">
              <a:buNone/>
            </a:pPr>
            <a:r>
              <a:rPr lang="en-US" altLang="zh-CN" dirty="0"/>
              <a:t>Supervised? </a:t>
            </a:r>
          </a:p>
          <a:p>
            <a:pPr marL="0" indent="0">
              <a:buNone/>
            </a:pPr>
            <a:r>
              <a:rPr lang="en-US" altLang="zh-CN" dirty="0"/>
              <a:t>Training   set: </a:t>
            </a:r>
            <a:r>
              <a:rPr lang="en-US" altLang="zh-CN" dirty="0" smtClean="0"/>
              <a:t>manually labeled the  2303 websites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Test          set:  </a:t>
            </a:r>
            <a:r>
              <a:rPr lang="en-US" altLang="zh-CN" dirty="0" smtClean="0"/>
              <a:t>more websites to be crawled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classifier?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Unsupervised?</a:t>
            </a:r>
          </a:p>
          <a:p>
            <a:pPr marL="0" indent="0">
              <a:buNone/>
            </a:pPr>
            <a:r>
              <a:rPr lang="en-US" altLang="zh-CN" dirty="0"/>
              <a:t>Set </a:t>
            </a:r>
            <a:r>
              <a:rPr lang="en-US" altLang="zh-CN" dirty="0" err="1"/>
              <a:t>thresthold</a:t>
            </a:r>
            <a:r>
              <a:rPr lang="en-US" altLang="zh-CN" dirty="0"/>
              <a:t> of the combined score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2017.5.12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38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8516"/>
            <a:ext cx="10515600" cy="596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进展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上周确定了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2303</a:t>
            </a: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个候选网站，本周人工标注了前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个网站，共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142</a:t>
            </a: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2"/>
                <a:cs typeface="宋体" panose="02010600030101010101" pitchFamily="2" charset="-122"/>
              </a:rPr>
              <a:t>个电商相关的黑产网站。主要类型如下图，部分刷单网站如下：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200" dirty="0">
              <a:solidFill>
                <a:srgbClr val="000000"/>
              </a:solidFill>
              <a:latin typeface="Arial Unicode MS" panose="020B0604020202020204" pitchFamily="34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000" dirty="0"/>
              <a:t>  </a:t>
            </a:r>
            <a:endParaRPr lang="en-US" altLang="zh-CN" sz="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892"/>
            <a:ext cx="2905606" cy="38144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81549" y="2084892"/>
            <a:ext cx="3499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http://www.shuazuanla.com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http://www.lunshua.com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5"/>
              </a:rPr>
              <a:t>http://www.taoshuashua.net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6"/>
              </a:rPr>
              <a:t>http://www.kuaishuawang.com</a:t>
            </a: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7"/>
              </a:rPr>
              <a:t>http://www.yimaa.cn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8"/>
              </a:rPr>
              <a:t>http://www.youshuawang.com.cn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9"/>
              </a:rPr>
              <a:t>http://www.dashunshua.com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0"/>
              </a:rPr>
              <a:t>http://dss.tiaozhuan360.com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1"/>
              </a:rPr>
              <a:t>http://www.yousheng6.com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2"/>
              </a:rPr>
              <a:t>http://www.17sxl.com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3"/>
              </a:rPr>
              <a:t>http://www.alibrush.com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http://www.bidai88.com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4"/>
              </a:rPr>
              <a:t>http://www.imaidai.com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01097" y="2102162"/>
            <a:ext cx="3588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5"/>
              </a:rPr>
              <a:t>http://www.shuaxinyong.com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6"/>
              </a:rPr>
              <a:t>http://www.mlieasy.com</a:t>
            </a:r>
            <a:endParaRPr lang="en-US" altLang="zh-CN" u="sng" dirty="0">
              <a:hlinkClick r:id="rId17"/>
            </a:endParaRPr>
          </a:p>
          <a:p>
            <a:r>
              <a:rPr lang="en-US" altLang="zh-CN" u="sng" dirty="0">
                <a:hlinkClick r:id="rId17"/>
              </a:rPr>
              <a:t>http://www.yishuake.com</a:t>
            </a:r>
            <a:endParaRPr lang="zh-CN" altLang="zh-CN" dirty="0"/>
          </a:p>
          <a:p>
            <a:r>
              <a:rPr lang="en-US" altLang="zh-CN" u="sng" dirty="0">
                <a:hlinkClick r:id="rId18"/>
              </a:rPr>
              <a:t>http://www.shuabei.com</a:t>
            </a:r>
            <a:endParaRPr lang="zh-CN" altLang="zh-CN" dirty="0"/>
          </a:p>
          <a:p>
            <a:r>
              <a:rPr lang="en-US" altLang="zh-CN" u="sng" dirty="0">
                <a:hlinkClick r:id="rId19"/>
              </a:rPr>
              <a:t>http://www.taobaohushua.com</a:t>
            </a:r>
            <a:endParaRPr lang="zh-CN" altLang="zh-CN" dirty="0"/>
          </a:p>
          <a:p>
            <a:r>
              <a:rPr lang="en-US" altLang="zh-CN" u="sng" dirty="0">
                <a:hlinkClick r:id="rId20"/>
              </a:rPr>
              <a:t>http://www.szlau.com</a:t>
            </a:r>
            <a:endParaRPr lang="zh-CN" altLang="zh-CN" dirty="0"/>
          </a:p>
          <a:p>
            <a:r>
              <a:rPr lang="en-US" altLang="zh-CN" u="sng" dirty="0">
                <a:hlinkClick r:id="rId21"/>
              </a:rPr>
              <a:t>http://www.jcxlt.com</a:t>
            </a:r>
            <a:r>
              <a:rPr lang="en-US" altLang="zh-CN" u="sng" dirty="0"/>
              <a:t> </a:t>
            </a:r>
            <a:endParaRPr lang="zh-CN" altLang="zh-CN" dirty="0"/>
          </a:p>
          <a:p>
            <a:r>
              <a:rPr lang="en-US" altLang="zh-CN" u="sng" dirty="0">
                <a:hlinkClick r:id="rId22"/>
              </a:rPr>
              <a:t>http://www.paiwinwin.com</a:t>
            </a:r>
            <a:endParaRPr lang="zh-CN" altLang="zh-CN" dirty="0"/>
          </a:p>
          <a:p>
            <a:r>
              <a:rPr lang="en-US" altLang="zh-CN" u="sng" dirty="0">
                <a:hlinkClick r:id="rId23"/>
              </a:rPr>
              <a:t>http://www.maidanshua.cn</a:t>
            </a:r>
            <a:endParaRPr lang="zh-CN" altLang="zh-CN" dirty="0"/>
          </a:p>
          <a:p>
            <a:r>
              <a:rPr lang="en-US" altLang="zh-CN" u="sng" dirty="0">
                <a:hlinkClick r:id="rId24"/>
              </a:rPr>
              <a:t>http://www.shuadanbang.com</a:t>
            </a:r>
            <a:endParaRPr lang="zh-CN" altLang="zh-CN" dirty="0"/>
          </a:p>
          <a:p>
            <a:r>
              <a:rPr lang="en-US" altLang="zh-CN" u="sng" dirty="0">
                <a:hlinkClick r:id="rId25"/>
              </a:rPr>
              <a:t>http://www.51w03.com</a:t>
            </a:r>
            <a:endParaRPr lang="zh-CN" altLang="zh-CN" dirty="0"/>
          </a:p>
          <a:p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http://budingdan.com</a:t>
            </a:r>
            <a:endParaRPr lang="zh-CN" altLang="zh-C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>
          <a:xfrm>
            <a:off x="1862051" y="2568633"/>
            <a:ext cx="1986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71490" y="6145366"/>
            <a:ext cx="964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由于爬虫爬取的数据不全，先研究和实现了一下算法，暂时只有部分处理结果。</a:t>
            </a:r>
          </a:p>
        </p:txBody>
      </p:sp>
    </p:spTree>
    <p:extLst>
      <p:ext uri="{BB962C8B-B14F-4D97-AF65-F5344CB8AC3E}">
        <p14:creationId xmlns:p14="http://schemas.microsoft.com/office/powerpoint/2010/main" val="9799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1042</Words>
  <Application>Microsoft Office PowerPoint</Application>
  <PresentationFormat>宽屏</PresentationFormat>
  <Paragraphs>162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 Unicode MS</vt:lpstr>
      <vt:lpstr>DengXian</vt:lpstr>
      <vt:lpstr>DengXian</vt:lpstr>
      <vt:lpstr>DengXian Light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Automatically detecting  and measuring  underground industry behind   E-commerce market</vt:lpstr>
      <vt:lpstr>2017.4.28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2017.5.12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事件挖掘&amp;新闻排序</dc:title>
  <dc:creator>yiming wu</dc:creator>
  <cp:lastModifiedBy>思珩</cp:lastModifiedBy>
  <cp:revision>80</cp:revision>
  <dcterms:created xsi:type="dcterms:W3CDTF">2017-04-13T23:51:44Z</dcterms:created>
  <dcterms:modified xsi:type="dcterms:W3CDTF">2017-05-18T01:53:51Z</dcterms:modified>
</cp:coreProperties>
</file>