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fmR63wPglqc+5N8mxQ3D4T9cD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ECBEDA-1030-4EE5-A1EC-4849FFF93735}">
  <a:tblStyle styleId="{29ECBEDA-1030-4EE5-A1EC-4849FFF937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bea959a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17bea959a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bea959a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17bea959a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17bea959ad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bea95534_3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117bea95534_3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bea95534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7bea95534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bea9553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17bea9553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ea95534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17bea95534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7bea95534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17bea95534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bea95534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7bea95534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bea95534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7bea95534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bea95534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17bea95534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7bea959ad_0_126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  <a:defRPr b="0" sz="4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17bea959a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17bea959ad_0_3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1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" name="Google Shape;70;g117bea959ad_0_3"/>
          <p:cNvSpPr/>
          <p:nvPr/>
        </p:nvSpPr>
        <p:spPr>
          <a:xfrm>
            <a:off x="4922500" y="1768075"/>
            <a:ext cx="4978800" cy="973500"/>
          </a:xfrm>
          <a:prstGeom prst="roundRect">
            <a:avLst>
              <a:gd fmla="val 38182" name="adj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17bea959ad_0_3"/>
          <p:cNvSpPr txBox="1"/>
          <p:nvPr/>
        </p:nvSpPr>
        <p:spPr>
          <a:xfrm>
            <a:off x="5264531" y="2065822"/>
            <a:ext cx="33936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b="1" i="0" lang="en" sz="2300" u="none" cap="none" strike="noStrik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TEMPLATE SLIDE PRESENTASI</a:t>
            </a:r>
            <a:endParaRPr b="1" i="0" sz="2300" u="none" cap="none" strike="noStrike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2" name="Google Shape;72;g117bea959ad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073" y="726876"/>
            <a:ext cx="4075576" cy="36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117bea959ad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17bea959ad_0_16"/>
          <p:cNvSpPr txBox="1"/>
          <p:nvPr/>
        </p:nvSpPr>
        <p:spPr>
          <a:xfrm>
            <a:off x="6603727" y="4713728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1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2" name="Google Shape;162;g117bea959ad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500" y="1383711"/>
            <a:ext cx="4843576" cy="302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17bea959ad_0_16"/>
          <p:cNvSpPr/>
          <p:nvPr/>
        </p:nvSpPr>
        <p:spPr>
          <a:xfrm>
            <a:off x="5153494" y="2534777"/>
            <a:ext cx="4843500" cy="884400"/>
          </a:xfrm>
          <a:prstGeom prst="roundRect">
            <a:avLst>
              <a:gd fmla="val 43645" name="adj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17bea959ad_0_16"/>
          <p:cNvSpPr txBox="1"/>
          <p:nvPr/>
        </p:nvSpPr>
        <p:spPr>
          <a:xfrm>
            <a:off x="5547956" y="2580094"/>
            <a:ext cx="3113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500"/>
              <a:buFont typeface="Montserrat SemiBold"/>
              <a:buNone/>
            </a:pPr>
            <a:r>
              <a:rPr b="1" i="0" lang="en" sz="2300" u="none" cap="none" strike="noStrik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b="1" i="0" sz="2300" u="none" cap="none" strike="noStrike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117bea95534_3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17bea95534_3_9"/>
          <p:cNvSpPr/>
          <p:nvPr/>
        </p:nvSpPr>
        <p:spPr>
          <a:xfrm>
            <a:off x="4238575" y="1045719"/>
            <a:ext cx="4843500" cy="1071600"/>
          </a:xfrm>
          <a:prstGeom prst="roundRect">
            <a:avLst>
              <a:gd fmla="val 30000" name="adj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17bea95534_3_9"/>
          <p:cNvSpPr txBox="1"/>
          <p:nvPr/>
        </p:nvSpPr>
        <p:spPr>
          <a:xfrm>
            <a:off x="5157097" y="1170513"/>
            <a:ext cx="3393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b="1" i="0" lang="en" sz="2300" u="none" cap="none" strike="noStrik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CAPSTONE PROJECT </a:t>
            </a:r>
            <a:br>
              <a:rPr b="1" i="0" lang="en" sz="2300" u="none" cap="none" strike="noStrik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1" i="0" lang="en" sz="2300" u="none" cap="none" strike="noStrik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Analyst</a:t>
            </a:r>
            <a:endParaRPr b="1" i="0" sz="2300" u="none" cap="none" strike="noStrike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g117bea95534_3_9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1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1" name="Google Shape;81;g117bea95534_3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98775"/>
            <a:ext cx="5437112" cy="35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17bea95534_3_9"/>
          <p:cNvSpPr/>
          <p:nvPr/>
        </p:nvSpPr>
        <p:spPr>
          <a:xfrm>
            <a:off x="1539700" y="2983625"/>
            <a:ext cx="7011000" cy="1533000"/>
          </a:xfrm>
          <a:prstGeom prst="roundRect">
            <a:avLst>
              <a:gd fmla="val 16667" name="adj"/>
            </a:avLst>
          </a:prstGeom>
          <a:solidFill>
            <a:srgbClr val="F0E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7bea95534_3_9"/>
          <p:cNvSpPr txBox="1"/>
          <p:nvPr/>
        </p:nvSpPr>
        <p:spPr>
          <a:xfrm>
            <a:off x="4040349" y="3211971"/>
            <a:ext cx="24663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b="1" i="0" lang="en" sz="2300" u="none" cap="none" strike="noStrik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Title</a:t>
            </a:r>
            <a:endParaRPr b="1" i="0" sz="2300" u="none" cap="none" strike="noStrike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" name="Google Shape;84;g117bea95534_3_9"/>
          <p:cNvSpPr txBox="1"/>
          <p:nvPr/>
        </p:nvSpPr>
        <p:spPr>
          <a:xfrm>
            <a:off x="4406050" y="3879649"/>
            <a:ext cx="1278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b="1" i="0" lang="en" sz="1700" u="none" cap="none" strike="noStrik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&lt;Name&gt;</a:t>
            </a:r>
            <a:endParaRPr b="1" i="0" sz="1700" u="none" cap="none" strike="noStrike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17bea95534_3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634" y="-25106"/>
            <a:ext cx="9233270" cy="51937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17bea95534_3_115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100" u="none" cap="none" strike="noStrik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g117bea95534_3_115"/>
          <p:cNvSpPr txBox="1"/>
          <p:nvPr/>
        </p:nvSpPr>
        <p:spPr>
          <a:xfrm>
            <a:off x="1087800" y="1060925"/>
            <a:ext cx="71445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In this capstone project presentation, we expect you to share not only the final result of your project but also the learning process you get from </a:t>
            </a:r>
            <a:r>
              <a:rPr b="1" i="0" lang="en" sz="14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#CDANarasioData</a:t>
            </a:r>
            <a:endParaRPr b="1" i="0" sz="14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Things we want you to notice:</a:t>
            </a:r>
            <a:endParaRPr b="0" i="0" sz="14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This is only a guideline, means you’re free to answer more questions to enrich your presentation, but remember that your showcase time is only 12 minutes.</a:t>
            </a:r>
            <a:endParaRPr b="0" i="0" sz="14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Make a copy of this document before editing.</a:t>
            </a:r>
            <a:endParaRPr b="0" i="0" sz="14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Feel free to add more things on this slide, picture, screenshot, anything!</a:t>
            </a:r>
            <a:endParaRPr b="0" i="0" sz="14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Skip this README slide when you’re about to present your work.</a:t>
            </a:r>
            <a:endParaRPr b="0" i="0" sz="14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g117bea95534_3_115"/>
          <p:cNvSpPr txBox="1"/>
          <p:nvPr/>
        </p:nvSpPr>
        <p:spPr>
          <a:xfrm>
            <a:off x="3543300" y="882700"/>
            <a:ext cx="20574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b="1" i="0" lang="en" sz="2000" u="none" cap="none" strike="noStrik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READ ME!</a:t>
            </a:r>
            <a:endParaRPr b="1" i="0" sz="20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17bea95534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634" y="-25106"/>
            <a:ext cx="9233270" cy="519371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7bea95534_3_0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100" u="none" cap="none" strike="noStrik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g117bea95534_3_0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" name="Google Shape;100;g117bea95534_3_0"/>
          <p:cNvGraphicFramePr/>
          <p:nvPr/>
        </p:nvGraphicFramePr>
        <p:xfrm>
          <a:off x="1216475" y="187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{29ECBEDA-1030-4EE5-A1EC-4849FFF93735}</a:tableStyleId>
              </a:tblPr>
              <a:tblGrid>
                <a:gridCol w="3355525"/>
                <a:gridCol w="3355525"/>
              </a:tblGrid>
              <a:tr h="55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to Solve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3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g117bea95534_3_0"/>
          <p:cNvSpPr txBox="1"/>
          <p:nvPr/>
        </p:nvSpPr>
        <p:spPr>
          <a:xfrm>
            <a:off x="2410800" y="866325"/>
            <a:ext cx="4322400" cy="700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b="1" i="0" lang="en" sz="2000" u="none" cap="none" strike="noStrik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My Project Background</a:t>
            </a:r>
            <a:endParaRPr b="1" i="0" sz="20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b="1" i="0" lang="en" sz="2000" u="none" cap="none" strike="noStrik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(Business Problem)</a:t>
            </a:r>
            <a:endParaRPr b="1" i="0" sz="20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17bea95534_3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634" y="-25106"/>
            <a:ext cx="9233270" cy="519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100" u="none" cap="none" strike="noStrik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117bea95534_3_28"/>
          <p:cNvSpPr txBox="1"/>
          <p:nvPr/>
        </p:nvSpPr>
        <p:spPr>
          <a:xfrm>
            <a:off x="2346300" y="916675"/>
            <a:ext cx="44514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b="1" i="0" lang="en" sz="2000" u="none" cap="none" strike="noStrik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Method &amp; Workflow Project</a:t>
            </a:r>
            <a:endParaRPr b="1" i="0" sz="20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117bea95534_3_28"/>
          <p:cNvSpPr txBox="1"/>
          <p:nvPr/>
        </p:nvSpPr>
        <p:spPr>
          <a:xfrm>
            <a:off x="751159" y="1608750"/>
            <a:ext cx="3342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b="1" i="0" lang="en" sz="1300" u="none" cap="none" strike="noStrike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Method used</a:t>
            </a:r>
            <a:endParaRPr b="1" i="0" sz="1300" u="none" cap="none" strike="noStrike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" name="Google Shape;111;g117bea95534_3_28"/>
          <p:cNvSpPr/>
          <p:nvPr/>
        </p:nvSpPr>
        <p:spPr>
          <a:xfrm>
            <a:off x="671834" y="1974123"/>
            <a:ext cx="3819000" cy="666900"/>
          </a:xfrm>
          <a:prstGeom prst="roundRect">
            <a:avLst>
              <a:gd fmla="val 30000" name="adj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17bea95534_3_28"/>
          <p:cNvSpPr/>
          <p:nvPr/>
        </p:nvSpPr>
        <p:spPr>
          <a:xfrm>
            <a:off x="3591184" y="3167375"/>
            <a:ext cx="4773900" cy="1474200"/>
          </a:xfrm>
          <a:prstGeom prst="roundRect">
            <a:avLst>
              <a:gd fmla="val 16667" name="adj"/>
            </a:avLst>
          </a:prstGeom>
          <a:solidFill>
            <a:srgbClr val="F0E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17bea95534_3_28"/>
          <p:cNvSpPr txBox="1"/>
          <p:nvPr/>
        </p:nvSpPr>
        <p:spPr>
          <a:xfrm>
            <a:off x="3715234" y="2801975"/>
            <a:ext cx="4451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b="1" i="0" lang="en" sz="1300" u="none" cap="none" strike="noStrike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Workflow</a:t>
            </a:r>
            <a:endParaRPr b="1" i="0" sz="1300" u="none" cap="none" strike="noStrike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17bea95534_3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634" y="-25106"/>
            <a:ext cx="9233270" cy="519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17bea95534_3_4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100" u="none" cap="none" strike="noStrik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g117bea95534_3_4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117bea95534_3_41"/>
          <p:cNvSpPr txBox="1"/>
          <p:nvPr/>
        </p:nvSpPr>
        <p:spPr>
          <a:xfrm>
            <a:off x="3464525" y="710175"/>
            <a:ext cx="21822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b="1" i="0" lang="en" sz="2300" u="none" cap="none" strike="noStrik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Demo Time!</a:t>
            </a:r>
            <a:endParaRPr b="1" i="0" sz="23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g117bea95534_3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0231" y="1455300"/>
            <a:ext cx="3223195" cy="30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17bea95534_3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634" y="-25106"/>
            <a:ext cx="9233270" cy="519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100" u="none" cap="none" strike="noStrik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" name="Google Shape;129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g117bea95534_3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406" y="1363925"/>
            <a:ext cx="3223195" cy="30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17bea95534_3_94"/>
          <p:cNvSpPr txBox="1"/>
          <p:nvPr/>
        </p:nvSpPr>
        <p:spPr>
          <a:xfrm>
            <a:off x="4572000" y="1512850"/>
            <a:ext cx="39558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b="1" i="0" lang="en" sz="16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endParaRPr b="1" i="0" sz="16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b="1" i="0" lang="en" sz="13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Please mention the following points in your demo presentation:</a:t>
            </a:r>
            <a:endParaRPr b="1" i="0" sz="13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t/>
            </a:r>
            <a:endParaRPr b="1" i="0" sz="13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b="1" i="0" lang="en" sz="13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Dashboard presentation on Tableau</a:t>
            </a:r>
            <a:endParaRPr b="1" i="0" sz="13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b="1" i="0" lang="en" sz="13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Storytelling for every chart that you made for analysis</a:t>
            </a:r>
            <a:endParaRPr b="1" i="0" sz="13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b="1" i="0" lang="en" sz="13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i="0" sz="13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674EA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Skip this slide when you’re about to present your work</a:t>
            </a:r>
            <a:endParaRPr b="0" i="0" sz="1300" u="none" cap="none" strike="noStrike">
              <a:solidFill>
                <a:srgbClr val="674EA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g117bea95534_3_94"/>
          <p:cNvSpPr txBox="1"/>
          <p:nvPr/>
        </p:nvSpPr>
        <p:spPr>
          <a:xfrm>
            <a:off x="3464525" y="710175"/>
            <a:ext cx="21822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b="1" i="0" lang="en" sz="2300" u="none" cap="none" strike="noStrik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Demo Time!</a:t>
            </a:r>
            <a:endParaRPr b="1" i="0" sz="23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17bea95534_3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634" y="-25106"/>
            <a:ext cx="9233270" cy="519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17bea95534_3_5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100" u="none" cap="none" strike="noStrik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g117bea95534_3_5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117bea95534_3_54"/>
          <p:cNvSpPr txBox="1"/>
          <p:nvPr/>
        </p:nvSpPr>
        <p:spPr>
          <a:xfrm>
            <a:off x="2772750" y="710175"/>
            <a:ext cx="3598500" cy="7401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b="1" i="0" lang="en" sz="2300" u="none" cap="none" strike="noStrik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Result of Project and Recommendations</a:t>
            </a:r>
            <a:endParaRPr b="1" i="0" sz="23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117bea95534_3_54"/>
          <p:cNvSpPr/>
          <p:nvPr/>
        </p:nvSpPr>
        <p:spPr>
          <a:xfrm>
            <a:off x="656209" y="1752969"/>
            <a:ext cx="3819000" cy="2376900"/>
          </a:xfrm>
          <a:prstGeom prst="roundRect">
            <a:avLst>
              <a:gd fmla="val 23393" name="adj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17bea95534_3_54"/>
          <p:cNvSpPr/>
          <p:nvPr/>
        </p:nvSpPr>
        <p:spPr>
          <a:xfrm>
            <a:off x="4662634" y="1752969"/>
            <a:ext cx="3819000" cy="2376900"/>
          </a:xfrm>
          <a:prstGeom prst="roundRect">
            <a:avLst>
              <a:gd fmla="val 23393" name="adj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17bea95534_3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634" y="-25106"/>
            <a:ext cx="9233270" cy="519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17bea95534_3_8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100" u="none" cap="none" strike="noStrik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g117bea95534_3_8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g117bea95534_3_81"/>
          <p:cNvSpPr txBox="1"/>
          <p:nvPr/>
        </p:nvSpPr>
        <p:spPr>
          <a:xfrm>
            <a:off x="804700" y="1578750"/>
            <a:ext cx="3342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b="1" i="0" lang="en" sz="1300" u="none" cap="none" strike="noStrike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learning do I get from working on this project?</a:t>
            </a:r>
            <a:endParaRPr b="1" i="0" sz="1300" u="none" cap="none" strike="noStrike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g117bea95534_3_81"/>
          <p:cNvSpPr/>
          <p:nvPr/>
        </p:nvSpPr>
        <p:spPr>
          <a:xfrm>
            <a:off x="725375" y="2000548"/>
            <a:ext cx="3819000" cy="666900"/>
          </a:xfrm>
          <a:prstGeom prst="roundRect">
            <a:avLst>
              <a:gd fmla="val 30000" name="adj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17bea95534_3_81"/>
          <p:cNvSpPr/>
          <p:nvPr/>
        </p:nvSpPr>
        <p:spPr>
          <a:xfrm>
            <a:off x="3644725" y="3428475"/>
            <a:ext cx="4773900" cy="1163400"/>
          </a:xfrm>
          <a:prstGeom prst="roundRect">
            <a:avLst>
              <a:gd fmla="val 16667" name="adj"/>
            </a:avLst>
          </a:prstGeom>
          <a:solidFill>
            <a:srgbClr val="F0E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17bea95534_3_81"/>
          <p:cNvSpPr txBox="1"/>
          <p:nvPr/>
        </p:nvSpPr>
        <p:spPr>
          <a:xfrm>
            <a:off x="3779025" y="2939975"/>
            <a:ext cx="4481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b="1" i="0" lang="en" sz="1300" u="none" cap="none" strike="noStrike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other learning do I feel throughout my journey in #CDANarasioData?</a:t>
            </a:r>
            <a:endParaRPr b="1" i="0" sz="1300" u="none" cap="none" strike="noStrike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" name="Google Shape;154;g117bea95534_3_81"/>
          <p:cNvSpPr txBox="1"/>
          <p:nvPr/>
        </p:nvSpPr>
        <p:spPr>
          <a:xfrm>
            <a:off x="2716200" y="808713"/>
            <a:ext cx="37116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b="1" i="0" lang="en" sz="2300" u="none" cap="none" strike="noStrik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Learning Takeaways</a:t>
            </a:r>
            <a:endParaRPr b="1" i="0" sz="23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