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3" r:id="rId2"/>
    <p:sldId id="279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7" name="Shape 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Another cell type-specific expression analysis is about NLR genes.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Given,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In this heatmap is showing normalized expression level of NLR genes 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Epidermal, guard cell, M,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and all of these vasculature-related cell types, from all the samples. 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We found, TNLs like SNC1, RPP1 are highly expressed in procambium cells, 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which is a cell type serving as young stage of vasculature system.  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Many TNL like RRS1B. are specifically induced only in companion cells during early stage of infection.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We also found CNL RPS2 exhibits specific expression in epidermal cells.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For helper NLRs, we found NRG1 homologs are expressed in epidermis and procambium respectively, 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ADR1 homologous display specific expression 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in phloem cells, bundle sheath cells, and procambium cells, respectively. 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These results suggest a fine-tunning deployment of NLRs in different cell types.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More particular, there is a general induction of TNL in vasculature-related cells, 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which is not occurred in CNL, and RNL.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We were then wondering if this specific expression pattern is associated with TIR domain, or it is a TNL specific phenomenon?</a:t>
            </a:r>
          </a:p>
        </p:txBody>
      </p:sp>
    </p:spTree>
    <p:extLst>
      <p:ext uri="{BB962C8B-B14F-4D97-AF65-F5344CB8AC3E}">
        <p14:creationId xmlns:p14="http://schemas.microsoft.com/office/powerpoint/2010/main" val="183115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4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2" y="10675453"/>
            <a:ext cx="20200057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1753923" y="4939860"/>
            <a:ext cx="20876154" cy="3836283"/>
          </a:xfrm>
          <a:prstGeom prst="rect">
            <a:avLst/>
          </a:prstGeom>
        </p:spPr>
        <p:txBody>
          <a:bodyPr numCol="1" spcCol="38100"/>
          <a:lstStyle>
            <a:lvl1pPr marL="131850" indent="37172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59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defTabSz="2438338"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6500" y="11609909"/>
            <a:ext cx="21971000" cy="111695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3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3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Rectangle"/>
          <p:cNvSpPr/>
          <p:nvPr/>
        </p:nvSpPr>
        <p:spPr>
          <a:xfrm>
            <a:off x="-817417" y="-148988"/>
            <a:ext cx="25379144" cy="156440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688" name="Group"/>
          <p:cNvGrpSpPr/>
          <p:nvPr/>
        </p:nvGrpSpPr>
        <p:grpSpPr>
          <a:xfrm>
            <a:off x="32233" y="1868988"/>
            <a:ext cx="4275047" cy="6624492"/>
            <a:chOff x="-1" y="-1"/>
            <a:chExt cx="4275045" cy="6624491"/>
          </a:xfrm>
        </p:grpSpPr>
        <p:sp>
          <p:nvSpPr>
            <p:cNvPr id="672" name="E: Epidermis"/>
            <p:cNvSpPr txBox="1"/>
            <p:nvPr/>
          </p:nvSpPr>
          <p:spPr>
            <a:xfrm>
              <a:off x="457987" y="-2"/>
              <a:ext cx="1985495" cy="327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1984" tIns="21984" rIns="21984" bIns="21984" numCol="1" anchor="ctr">
              <a:spAutoFit/>
            </a:bodyPr>
            <a:lstStyle>
              <a:lvl1pPr algn="l" defTabSz="2709260">
                <a:lnSpc>
                  <a:spcPct val="90000"/>
                </a:lnSpc>
                <a:spcBef>
                  <a:spcPts val="4900"/>
                </a:spcBef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E: Epidermis</a:t>
              </a:r>
            </a:p>
          </p:txBody>
        </p:sp>
        <p:sp>
          <p:nvSpPr>
            <p:cNvPr id="673" name="G: Guard cells"/>
            <p:cNvSpPr txBox="1"/>
            <p:nvPr/>
          </p:nvSpPr>
          <p:spPr>
            <a:xfrm>
              <a:off x="457987" y="281220"/>
              <a:ext cx="2226000" cy="327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1984" tIns="21984" rIns="21984" bIns="21984" numCol="1" anchor="ctr">
              <a:spAutoFit/>
            </a:bodyPr>
            <a:lstStyle>
              <a:lvl1pPr algn="l" defTabSz="2709260">
                <a:lnSpc>
                  <a:spcPct val="90000"/>
                </a:lnSpc>
                <a:spcBef>
                  <a:spcPts val="4900"/>
                </a:spcBef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G: Guard cells</a:t>
              </a:r>
            </a:p>
          </p:txBody>
        </p:sp>
        <p:sp>
          <p:nvSpPr>
            <p:cNvPr id="674" name="M: Mesophyll"/>
            <p:cNvSpPr txBox="1"/>
            <p:nvPr/>
          </p:nvSpPr>
          <p:spPr>
            <a:xfrm>
              <a:off x="457986" y="569256"/>
              <a:ext cx="2059436" cy="327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1984" tIns="21984" rIns="21984" bIns="21984" numCol="1" anchor="ctr">
              <a:spAutoFit/>
            </a:bodyPr>
            <a:lstStyle>
              <a:lvl1pPr algn="l" defTabSz="2709260">
                <a:lnSpc>
                  <a:spcPct val="90000"/>
                </a:lnSpc>
                <a:spcBef>
                  <a:spcPts val="4900"/>
                </a:spcBef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M: Mesophyll</a:t>
              </a:r>
            </a:p>
          </p:txBody>
        </p:sp>
        <p:sp>
          <p:nvSpPr>
            <p:cNvPr id="675" name="P: Procambium"/>
            <p:cNvSpPr txBox="1"/>
            <p:nvPr/>
          </p:nvSpPr>
          <p:spPr>
            <a:xfrm>
              <a:off x="457987" y="857294"/>
              <a:ext cx="2373877" cy="327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1984" tIns="21984" rIns="21984" bIns="21984" numCol="1" anchor="ctr">
              <a:spAutoFit/>
            </a:bodyPr>
            <a:lstStyle>
              <a:lvl1pPr algn="l" defTabSz="2709260">
                <a:lnSpc>
                  <a:spcPct val="90000"/>
                </a:lnSpc>
                <a:spcBef>
                  <a:spcPts val="4900"/>
                </a:spcBef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P: Procambium</a:t>
              </a:r>
            </a:p>
          </p:txBody>
        </p:sp>
        <p:sp>
          <p:nvSpPr>
            <p:cNvPr id="676" name="PP: Phloem Parenchyma"/>
            <p:cNvSpPr txBox="1"/>
            <p:nvPr/>
          </p:nvSpPr>
          <p:spPr>
            <a:xfrm>
              <a:off x="457987" y="1145330"/>
              <a:ext cx="3817058" cy="327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1984" tIns="21984" rIns="21984" bIns="21984" numCol="1" anchor="ctr">
              <a:spAutoFit/>
            </a:bodyPr>
            <a:lstStyle>
              <a:lvl1pPr algn="l" defTabSz="2709260">
                <a:lnSpc>
                  <a:spcPct val="90000"/>
                </a:lnSpc>
                <a:spcBef>
                  <a:spcPts val="4900"/>
                </a:spcBef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PP: Phloem Parenchyma</a:t>
              </a:r>
            </a:p>
          </p:txBody>
        </p:sp>
        <p:sp>
          <p:nvSpPr>
            <p:cNvPr id="677" name="PC: Phloem Companion"/>
            <p:cNvSpPr txBox="1"/>
            <p:nvPr/>
          </p:nvSpPr>
          <p:spPr>
            <a:xfrm>
              <a:off x="457987" y="1435949"/>
              <a:ext cx="3669181" cy="327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1984" tIns="21984" rIns="21984" bIns="21984" numCol="1" anchor="ctr">
              <a:spAutoFit/>
            </a:bodyPr>
            <a:lstStyle>
              <a:lvl1pPr algn="l" defTabSz="2709260">
                <a:lnSpc>
                  <a:spcPct val="90000"/>
                </a:lnSpc>
                <a:spcBef>
                  <a:spcPts val="4900"/>
                </a:spcBef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PC: Phloem Companion</a:t>
              </a:r>
            </a:p>
          </p:txBody>
        </p:sp>
        <p:sp>
          <p:nvSpPr>
            <p:cNvPr id="678" name="BS: Bundle Sheath"/>
            <p:cNvSpPr txBox="1"/>
            <p:nvPr/>
          </p:nvSpPr>
          <p:spPr>
            <a:xfrm>
              <a:off x="457987" y="1728444"/>
              <a:ext cx="2911433" cy="327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1984" tIns="21984" rIns="21984" bIns="21984" numCol="1" anchor="ctr">
              <a:spAutoFit/>
            </a:bodyPr>
            <a:lstStyle>
              <a:lvl1pPr algn="l" defTabSz="2709260">
                <a:lnSpc>
                  <a:spcPct val="90000"/>
                </a:lnSpc>
                <a:spcBef>
                  <a:spcPts val="4900"/>
                </a:spcBef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BS: Bundle Sheath</a:t>
              </a:r>
            </a:p>
          </p:txBody>
        </p:sp>
        <p:pic>
          <p:nvPicPr>
            <p:cNvPr id="679" name="Rplot18.pdf" descr="Rplot18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452" y="3081066"/>
              <a:ext cx="642970" cy="3543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6" name="Group"/>
            <p:cNvGrpSpPr/>
            <p:nvPr/>
          </p:nvGrpSpPr>
          <p:grpSpPr>
            <a:xfrm>
              <a:off x="1701083" y="3003873"/>
              <a:ext cx="1614261" cy="1364163"/>
              <a:chOff x="0" y="-1"/>
              <a:chExt cx="1614259" cy="1364162"/>
            </a:xfrm>
          </p:grpSpPr>
          <p:pic>
            <p:nvPicPr>
              <p:cNvPr id="680" name="Rplot18.pdf" descr="Rplot18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-2"/>
                <a:ext cx="520341" cy="46559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81" name="Rplot18.pdf" descr="Rplot18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438905"/>
                <a:ext cx="520341" cy="45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82" name="Rplot18.pdf" descr="Rplot18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" y="930618"/>
                <a:ext cx="520327" cy="4335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83" name="Mock"/>
              <p:cNvSpPr txBox="1"/>
              <p:nvPr/>
            </p:nvSpPr>
            <p:spPr>
              <a:xfrm>
                <a:off x="538436" y="62557"/>
                <a:ext cx="1053450" cy="3400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1984" tIns="21984" rIns="21984" bIns="21984" numCol="1" anchor="ctr">
                <a:spAutoFit/>
              </a:bodyPr>
              <a:lstStyle>
                <a:lvl1pPr algn="l" defTabSz="2709260">
                  <a:lnSpc>
                    <a:spcPct val="90000"/>
                  </a:lnSpc>
                  <a:spcBef>
                    <a:spcPts val="4900"/>
                  </a:spcBef>
                  <a:defRPr sz="21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Mock</a:t>
                </a:r>
              </a:p>
            </p:txBody>
          </p:sp>
          <p:sp>
            <p:nvSpPr>
              <p:cNvPr id="684" name="24 hpi"/>
              <p:cNvSpPr txBox="1"/>
              <p:nvPr/>
            </p:nvSpPr>
            <p:spPr>
              <a:xfrm>
                <a:off x="538436" y="494890"/>
                <a:ext cx="1075823" cy="3400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1984" tIns="21984" rIns="21984" bIns="21984" numCol="1" anchor="ctr">
                <a:spAutoFit/>
              </a:bodyPr>
              <a:lstStyle>
                <a:lvl1pPr algn="l" defTabSz="2709260">
                  <a:lnSpc>
                    <a:spcPct val="90000"/>
                  </a:lnSpc>
                  <a:spcBef>
                    <a:spcPts val="4900"/>
                  </a:spcBef>
                  <a:defRPr sz="21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24 hpi</a:t>
                </a:r>
              </a:p>
            </p:txBody>
          </p:sp>
          <p:sp>
            <p:nvSpPr>
              <p:cNvPr id="685" name="40 hpi"/>
              <p:cNvSpPr txBox="1"/>
              <p:nvPr/>
            </p:nvSpPr>
            <p:spPr>
              <a:xfrm>
                <a:off x="527249" y="951176"/>
                <a:ext cx="1075824" cy="3400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1984" tIns="21984" rIns="21984" bIns="21984" numCol="1" anchor="ctr">
                <a:spAutoFit/>
              </a:bodyPr>
              <a:lstStyle>
                <a:lvl1pPr algn="l" defTabSz="2709260">
                  <a:lnSpc>
                    <a:spcPct val="90000"/>
                  </a:lnSpc>
                  <a:spcBef>
                    <a:spcPts val="4900"/>
                  </a:spcBef>
                  <a:defRPr sz="21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40 hpi</a:t>
                </a:r>
              </a:p>
            </p:txBody>
          </p:sp>
        </p:grpSp>
        <p:sp>
          <p:nvSpPr>
            <p:cNvPr id="687" name="Gene expression(z-score)"/>
            <p:cNvSpPr txBox="1"/>
            <p:nvPr/>
          </p:nvSpPr>
          <p:spPr>
            <a:xfrm>
              <a:off x="-2" y="2551886"/>
              <a:ext cx="2373877" cy="424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2709265">
                <a:lnSpc>
                  <a:spcPct val="80000"/>
                </a:lnSpc>
                <a:spcBef>
                  <a:spcPts val="1400"/>
                </a:spcBef>
                <a:defRPr sz="2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Gene expression</a:t>
              </a:r>
            </a:p>
          </p:txBody>
        </p:sp>
      </p:grpSp>
      <p:sp>
        <p:nvSpPr>
          <p:cNvPr id="689" name="Gene expression(z-score)"/>
          <p:cNvSpPr txBox="1"/>
          <p:nvPr/>
        </p:nvSpPr>
        <p:spPr>
          <a:xfrm>
            <a:off x="4188693" y="1516121"/>
            <a:ext cx="268045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2709265">
              <a:lnSpc>
                <a:spcPct val="10000"/>
              </a:lnSpc>
              <a:spcBef>
                <a:spcPts val="14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</a:t>
            </a:r>
          </a:p>
        </p:txBody>
      </p:sp>
      <p:sp>
        <p:nvSpPr>
          <p:cNvPr id="690" name="Gene expression(z-score)"/>
          <p:cNvSpPr txBox="1"/>
          <p:nvPr/>
        </p:nvSpPr>
        <p:spPr>
          <a:xfrm>
            <a:off x="4737317" y="1510335"/>
            <a:ext cx="268045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2709265">
              <a:lnSpc>
                <a:spcPct val="10000"/>
              </a:lnSpc>
              <a:spcBef>
                <a:spcPts val="14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</a:t>
            </a:r>
          </a:p>
        </p:txBody>
      </p:sp>
      <p:sp>
        <p:nvSpPr>
          <p:cNvPr id="691" name="Gene expression(z-score)"/>
          <p:cNvSpPr txBox="1"/>
          <p:nvPr/>
        </p:nvSpPr>
        <p:spPr>
          <a:xfrm>
            <a:off x="5285945" y="1510335"/>
            <a:ext cx="268045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2709265">
              <a:lnSpc>
                <a:spcPct val="10000"/>
              </a:lnSpc>
              <a:spcBef>
                <a:spcPts val="14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</a:t>
            </a:r>
          </a:p>
        </p:txBody>
      </p:sp>
      <p:sp>
        <p:nvSpPr>
          <p:cNvPr id="692" name="Gene expression(z-score)"/>
          <p:cNvSpPr txBox="1"/>
          <p:nvPr/>
        </p:nvSpPr>
        <p:spPr>
          <a:xfrm>
            <a:off x="5836506" y="1510335"/>
            <a:ext cx="26804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2709265">
              <a:lnSpc>
                <a:spcPct val="10000"/>
              </a:lnSpc>
              <a:spcBef>
                <a:spcPts val="14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</a:t>
            </a:r>
          </a:p>
        </p:txBody>
      </p:sp>
      <p:sp>
        <p:nvSpPr>
          <p:cNvPr id="693" name="Gene expression(z-score)"/>
          <p:cNvSpPr txBox="1"/>
          <p:nvPr/>
        </p:nvSpPr>
        <p:spPr>
          <a:xfrm>
            <a:off x="6297502" y="1505168"/>
            <a:ext cx="486176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2709265">
              <a:lnSpc>
                <a:spcPct val="10000"/>
              </a:lnSpc>
              <a:spcBef>
                <a:spcPts val="14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PP</a:t>
            </a:r>
          </a:p>
        </p:txBody>
      </p:sp>
      <p:sp>
        <p:nvSpPr>
          <p:cNvPr id="694" name="Gene expression(z-score)"/>
          <p:cNvSpPr txBox="1"/>
          <p:nvPr/>
        </p:nvSpPr>
        <p:spPr>
          <a:xfrm>
            <a:off x="6868496" y="1510335"/>
            <a:ext cx="44226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2709265">
              <a:lnSpc>
                <a:spcPct val="10000"/>
              </a:lnSpc>
              <a:spcBef>
                <a:spcPts val="14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BS</a:t>
            </a:r>
          </a:p>
        </p:txBody>
      </p:sp>
      <p:sp>
        <p:nvSpPr>
          <p:cNvPr id="695" name="Gene expression(z-score)"/>
          <p:cNvSpPr txBox="1"/>
          <p:nvPr/>
        </p:nvSpPr>
        <p:spPr>
          <a:xfrm>
            <a:off x="7345591" y="1510335"/>
            <a:ext cx="51969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2709265">
              <a:lnSpc>
                <a:spcPct val="10000"/>
              </a:lnSpc>
              <a:spcBef>
                <a:spcPts val="14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PC</a:t>
            </a:r>
          </a:p>
        </p:txBody>
      </p:sp>
      <p:sp>
        <p:nvSpPr>
          <p:cNvPr id="696" name="Line"/>
          <p:cNvSpPr/>
          <p:nvPr/>
        </p:nvSpPr>
        <p:spPr>
          <a:xfrm>
            <a:off x="4092445" y="1777925"/>
            <a:ext cx="468745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7" name="Line"/>
          <p:cNvSpPr/>
          <p:nvPr/>
        </p:nvSpPr>
        <p:spPr>
          <a:xfrm>
            <a:off x="4669144" y="1777925"/>
            <a:ext cx="45625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8" name="Line"/>
          <p:cNvSpPr/>
          <p:nvPr/>
        </p:nvSpPr>
        <p:spPr>
          <a:xfrm>
            <a:off x="5215597" y="1777925"/>
            <a:ext cx="43509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9" name="Line"/>
          <p:cNvSpPr/>
          <p:nvPr/>
        </p:nvSpPr>
        <p:spPr>
          <a:xfrm>
            <a:off x="5747799" y="1777925"/>
            <a:ext cx="44115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0" name="Line"/>
          <p:cNvSpPr/>
          <p:nvPr/>
        </p:nvSpPr>
        <p:spPr>
          <a:xfrm>
            <a:off x="6338747" y="1777925"/>
            <a:ext cx="444928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1" name="Line"/>
          <p:cNvSpPr/>
          <p:nvPr/>
        </p:nvSpPr>
        <p:spPr>
          <a:xfrm>
            <a:off x="6876573" y="1777925"/>
            <a:ext cx="434182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2" name="Line"/>
          <p:cNvSpPr/>
          <p:nvPr/>
        </p:nvSpPr>
        <p:spPr>
          <a:xfrm>
            <a:off x="7403154" y="1779195"/>
            <a:ext cx="46213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03" name="Rplot16.pdf" descr="Rplot16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6651" y="2135839"/>
            <a:ext cx="4834185" cy="7433959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Line"/>
          <p:cNvSpPr/>
          <p:nvPr/>
        </p:nvSpPr>
        <p:spPr>
          <a:xfrm flipV="1">
            <a:off x="4001849" y="2201578"/>
            <a:ext cx="5" cy="73023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5" name="NLR-TIR"/>
          <p:cNvSpPr txBox="1"/>
          <p:nvPr/>
        </p:nvSpPr>
        <p:spPr>
          <a:xfrm rot="16200000">
            <a:off x="3139317" y="5336377"/>
            <a:ext cx="1114710" cy="584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TNL</a:t>
            </a:r>
          </a:p>
        </p:txBody>
      </p:sp>
      <p:pic>
        <p:nvPicPr>
          <p:cNvPr id="706" name="Rplot16.pdf" descr="Rplot16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5668" y="1838524"/>
            <a:ext cx="3904774" cy="2917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0" name="Group"/>
          <p:cNvGrpSpPr/>
          <p:nvPr/>
        </p:nvGrpSpPr>
        <p:grpSpPr>
          <a:xfrm>
            <a:off x="3407478" y="9305760"/>
            <a:ext cx="5467803" cy="1093586"/>
            <a:chOff x="0" y="0"/>
            <a:chExt cx="5467801" cy="1093584"/>
          </a:xfrm>
        </p:grpSpPr>
        <p:sp>
          <p:nvSpPr>
            <p:cNvPr id="707" name="Line"/>
            <p:cNvSpPr/>
            <p:nvPr/>
          </p:nvSpPr>
          <p:spPr>
            <a:xfrm flipV="1">
              <a:off x="596884" y="357764"/>
              <a:ext cx="5" cy="5397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08" name="NLR-TIR"/>
            <p:cNvSpPr txBox="1"/>
            <p:nvPr/>
          </p:nvSpPr>
          <p:spPr>
            <a:xfrm rot="16200000">
              <a:off x="-220973" y="220973"/>
              <a:ext cx="1026841" cy="584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2709265">
                <a:lnSpc>
                  <a:spcPct val="90000"/>
                </a:lnSpc>
                <a:spcBef>
                  <a:spcPts val="4900"/>
                </a:spcBef>
                <a:defRPr sz="3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RNL</a:t>
              </a:r>
            </a:p>
          </p:txBody>
        </p:sp>
        <p:pic>
          <p:nvPicPr>
            <p:cNvPr id="709" name="Rplot15.pdf" descr="Rplot15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498" y="288457"/>
              <a:ext cx="4820724" cy="154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0" name="Rplot15.pdf" descr="Rplot15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1498" y="438390"/>
              <a:ext cx="4820724" cy="150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1" name="Rplot15.pdf" descr="Rplot15.pd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1498" y="567053"/>
              <a:ext cx="4820724" cy="13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2" name="Rplot15.pdf" descr="Rplot15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1498" y="698651"/>
              <a:ext cx="4820724" cy="287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15" name="NRG1.1"/>
            <p:cNvGrpSpPr/>
            <p:nvPr/>
          </p:nvGrpSpPr>
          <p:grpSpPr>
            <a:xfrm>
              <a:off x="4564187" y="240785"/>
              <a:ext cx="903615" cy="185100"/>
              <a:chOff x="0" y="0"/>
              <a:chExt cx="903614" cy="185098"/>
            </a:xfrm>
          </p:grpSpPr>
          <p:sp>
            <p:nvSpPr>
              <p:cNvPr id="713" name="Rectangle"/>
              <p:cNvSpPr/>
              <p:nvPr/>
            </p:nvSpPr>
            <p:spPr>
              <a:xfrm>
                <a:off x="0" y="5656"/>
                <a:ext cx="903615" cy="1737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2709260">
                  <a:lnSpc>
                    <a:spcPct val="90000"/>
                  </a:lnSpc>
                  <a:spcBef>
                    <a:spcPts val="4900"/>
                  </a:spcBef>
                  <a:defRPr sz="1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14" name="NRG1.1"/>
              <p:cNvSpPr txBox="1"/>
              <p:nvPr/>
            </p:nvSpPr>
            <p:spPr>
              <a:xfrm>
                <a:off x="0" y="-1"/>
                <a:ext cx="903615" cy="1850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2709260">
                  <a:lnSpc>
                    <a:spcPct val="90000"/>
                  </a:lnSpc>
                  <a:spcBef>
                    <a:spcPts val="4900"/>
                  </a:spcBef>
                  <a:defRPr sz="1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NRG1.1</a:t>
                </a:r>
              </a:p>
            </p:txBody>
          </p:sp>
        </p:grpSp>
        <p:grpSp>
          <p:nvGrpSpPr>
            <p:cNvPr id="718" name="NRG1.2"/>
            <p:cNvGrpSpPr/>
            <p:nvPr/>
          </p:nvGrpSpPr>
          <p:grpSpPr>
            <a:xfrm>
              <a:off x="4564187" y="388624"/>
              <a:ext cx="903615" cy="185100"/>
              <a:chOff x="0" y="-1"/>
              <a:chExt cx="903614" cy="185098"/>
            </a:xfrm>
          </p:grpSpPr>
          <p:sp>
            <p:nvSpPr>
              <p:cNvPr id="716" name="Rectangle"/>
              <p:cNvSpPr/>
              <p:nvPr/>
            </p:nvSpPr>
            <p:spPr>
              <a:xfrm>
                <a:off x="0" y="5656"/>
                <a:ext cx="903615" cy="1737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2709260">
                  <a:lnSpc>
                    <a:spcPct val="90000"/>
                  </a:lnSpc>
                  <a:spcBef>
                    <a:spcPts val="4900"/>
                  </a:spcBef>
                  <a:defRPr sz="1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17" name="NRG1.2"/>
              <p:cNvSpPr txBox="1"/>
              <p:nvPr/>
            </p:nvSpPr>
            <p:spPr>
              <a:xfrm>
                <a:off x="0" y="-2"/>
                <a:ext cx="903615" cy="18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2709260">
                  <a:lnSpc>
                    <a:spcPct val="90000"/>
                  </a:lnSpc>
                  <a:spcBef>
                    <a:spcPts val="4900"/>
                  </a:spcBef>
                  <a:defRPr sz="1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NRG1.2</a:t>
                </a:r>
              </a:p>
            </p:txBody>
          </p:sp>
        </p:grpSp>
        <p:sp>
          <p:nvSpPr>
            <p:cNvPr id="719" name="Rectangle"/>
            <p:cNvSpPr/>
            <p:nvPr/>
          </p:nvSpPr>
          <p:spPr>
            <a:xfrm>
              <a:off x="4558603" y="956584"/>
              <a:ext cx="382796" cy="13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2709260">
                <a:lnSpc>
                  <a:spcPct val="90000"/>
                </a:lnSpc>
                <a:spcBef>
                  <a:spcPts val="4900"/>
                </a:spcBef>
                <a:defRPr sz="5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29" name="Group"/>
          <p:cNvGrpSpPr/>
          <p:nvPr/>
        </p:nvGrpSpPr>
        <p:grpSpPr>
          <a:xfrm>
            <a:off x="3363409" y="10297255"/>
            <a:ext cx="5555338" cy="3181607"/>
            <a:chOff x="0" y="0"/>
            <a:chExt cx="5555337" cy="3181605"/>
          </a:xfrm>
        </p:grpSpPr>
        <p:pic>
          <p:nvPicPr>
            <p:cNvPr id="721" name="Rplot18.pdf" descr="Rplot18.pdf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8653" y="0"/>
              <a:ext cx="4856684" cy="31816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2" name="Line"/>
            <p:cNvSpPr/>
            <p:nvPr/>
          </p:nvSpPr>
          <p:spPr>
            <a:xfrm flipV="1">
              <a:off x="643302" y="30109"/>
              <a:ext cx="5" cy="31214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23" name="NLR-TIR"/>
            <p:cNvSpPr txBox="1"/>
            <p:nvPr/>
          </p:nvSpPr>
          <p:spPr>
            <a:xfrm rot="16200000">
              <a:off x="-290474" y="985256"/>
              <a:ext cx="1165841" cy="584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2709265">
                <a:lnSpc>
                  <a:spcPct val="90000"/>
                </a:lnSpc>
                <a:spcBef>
                  <a:spcPts val="4900"/>
                </a:spcBef>
                <a:defRPr sz="3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CNL</a:t>
              </a:r>
            </a:p>
          </p:txBody>
        </p:sp>
        <p:pic>
          <p:nvPicPr>
            <p:cNvPr id="724" name="Rplot16.pdf" descr="Rplot16.pdf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96024" y="833247"/>
              <a:ext cx="101042" cy="142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5" name="Rplot16.pdf" descr="Rplot16.pdf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695663" y="833247"/>
              <a:ext cx="103483" cy="142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6" name="Rplot16.pdf" descr="Rplot16.pdf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798724" y="833247"/>
              <a:ext cx="120940" cy="142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7" name="Rplot16.pdf" descr="Rplot16.pdf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07881" y="833248"/>
              <a:ext cx="99907" cy="142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8" name="Rplot16.pdf" descr="Rplot16.pdf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93085" y="833247"/>
              <a:ext cx="289013" cy="129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0" name="Cell-type specific expressed TNLs as regulons are potentially controlled by defined cis-elements"/>
          <p:cNvSpPr txBox="1"/>
          <p:nvPr/>
        </p:nvSpPr>
        <p:spPr>
          <a:xfrm>
            <a:off x="918132" y="88906"/>
            <a:ext cx="21908046" cy="1411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Cell-type specific expressed TNLs as regulons are potentially controlled by defined cis-elements</a:t>
            </a:r>
          </a:p>
        </p:txBody>
      </p:sp>
      <p:sp>
        <p:nvSpPr>
          <p:cNvPr id="731" name="Line"/>
          <p:cNvSpPr/>
          <p:nvPr/>
        </p:nvSpPr>
        <p:spPr>
          <a:xfrm flipH="1" flipV="1">
            <a:off x="9236394" y="3081638"/>
            <a:ext cx="3" cy="186841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2" name="Line"/>
          <p:cNvSpPr/>
          <p:nvPr/>
        </p:nvSpPr>
        <p:spPr>
          <a:xfrm flipV="1">
            <a:off x="9229908" y="4918085"/>
            <a:ext cx="3" cy="424250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3" name="Line"/>
          <p:cNvSpPr/>
          <p:nvPr/>
        </p:nvSpPr>
        <p:spPr>
          <a:xfrm flipH="1">
            <a:off x="8869699" y="3094339"/>
            <a:ext cx="36182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4" name="Line"/>
          <p:cNvSpPr/>
          <p:nvPr/>
        </p:nvSpPr>
        <p:spPr>
          <a:xfrm flipH="1">
            <a:off x="8945635" y="4912186"/>
            <a:ext cx="297243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5" name="Line"/>
          <p:cNvSpPr/>
          <p:nvPr/>
        </p:nvSpPr>
        <p:spPr>
          <a:xfrm flipH="1">
            <a:off x="8890836" y="9162809"/>
            <a:ext cx="3325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6" name="33 genes"/>
          <p:cNvSpPr txBox="1"/>
          <p:nvPr/>
        </p:nvSpPr>
        <p:spPr>
          <a:xfrm>
            <a:off x="9625724" y="6528857"/>
            <a:ext cx="1632183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33 genes</a:t>
            </a:r>
          </a:p>
        </p:txBody>
      </p:sp>
      <p:sp>
        <p:nvSpPr>
          <p:cNvPr id="737" name="Line"/>
          <p:cNvSpPr/>
          <p:nvPr/>
        </p:nvSpPr>
        <p:spPr>
          <a:xfrm>
            <a:off x="11321615" y="6794804"/>
            <a:ext cx="771955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8" name="DDF1"/>
          <p:cNvSpPr txBox="1"/>
          <p:nvPr/>
        </p:nvSpPr>
        <p:spPr>
          <a:xfrm>
            <a:off x="15364846" y="5524344"/>
            <a:ext cx="2070102" cy="90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WRKY22 (20/33)</a:t>
            </a:r>
          </a:p>
        </p:txBody>
      </p:sp>
      <p:pic>
        <p:nvPicPr>
          <p:cNvPr id="739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705742" y="6382048"/>
            <a:ext cx="2400302" cy="698502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DDF1"/>
          <p:cNvSpPr txBox="1"/>
          <p:nvPr/>
        </p:nvSpPr>
        <p:spPr>
          <a:xfrm>
            <a:off x="17870842" y="5524344"/>
            <a:ext cx="2070102" cy="90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HSFA6 (14/33)</a:t>
            </a:r>
          </a:p>
        </p:txBody>
      </p:sp>
      <p:pic>
        <p:nvPicPr>
          <p:cNvPr id="741" name="Untitled.pdf" descr="Untitled.pdf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74637" y="6540186"/>
            <a:ext cx="2848882" cy="549623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FIMO"/>
          <p:cNvSpPr txBox="1"/>
          <p:nvPr/>
        </p:nvSpPr>
        <p:spPr>
          <a:xfrm>
            <a:off x="12890096" y="6678744"/>
            <a:ext cx="1320565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800" b="1">
                <a:solidFill>
                  <a:srgbClr val="026666"/>
                </a:solidFill>
                <a:effectLst>
                  <a:outerShdw blurRad="12700" dist="35167" dir="3378596" rotWithShape="0">
                    <a:srgbClr val="797979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FIMO</a:t>
            </a:r>
          </a:p>
        </p:txBody>
      </p:sp>
      <p:sp>
        <p:nvSpPr>
          <p:cNvPr id="743" name="17 genes"/>
          <p:cNvSpPr txBox="1"/>
          <p:nvPr/>
        </p:nvSpPr>
        <p:spPr>
          <a:xfrm>
            <a:off x="12740636" y="5524344"/>
            <a:ext cx="1632183" cy="90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Motif scanning</a:t>
            </a:r>
          </a:p>
        </p:txBody>
      </p:sp>
      <p:sp>
        <p:nvSpPr>
          <p:cNvPr id="744" name="Line"/>
          <p:cNvSpPr/>
          <p:nvPr/>
        </p:nvSpPr>
        <p:spPr>
          <a:xfrm>
            <a:off x="12161100" y="6777039"/>
            <a:ext cx="44226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45" name="Line"/>
          <p:cNvSpPr/>
          <p:nvPr/>
        </p:nvSpPr>
        <p:spPr>
          <a:xfrm>
            <a:off x="14458235" y="6777041"/>
            <a:ext cx="44226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46" name="33 genes"/>
          <p:cNvSpPr txBox="1"/>
          <p:nvPr/>
        </p:nvSpPr>
        <p:spPr>
          <a:xfrm>
            <a:off x="9575007" y="3730909"/>
            <a:ext cx="1632183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33 genes</a:t>
            </a:r>
          </a:p>
        </p:txBody>
      </p:sp>
      <p:sp>
        <p:nvSpPr>
          <p:cNvPr id="747" name="Line"/>
          <p:cNvSpPr/>
          <p:nvPr/>
        </p:nvSpPr>
        <p:spPr>
          <a:xfrm>
            <a:off x="11270898" y="3996856"/>
            <a:ext cx="771955" cy="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48" name="Untitled.pdf" descr="Untitled.pdf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23920" y="3742240"/>
            <a:ext cx="2848881" cy="549623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FIMO"/>
          <p:cNvSpPr txBox="1"/>
          <p:nvPr/>
        </p:nvSpPr>
        <p:spPr>
          <a:xfrm>
            <a:off x="12839379" y="3880797"/>
            <a:ext cx="1320565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800" b="1">
                <a:solidFill>
                  <a:srgbClr val="026666"/>
                </a:solidFill>
                <a:effectLst>
                  <a:outerShdw blurRad="12700" dist="35167" dir="3378596" rotWithShape="0">
                    <a:srgbClr val="797979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FIMO</a:t>
            </a:r>
          </a:p>
        </p:txBody>
      </p:sp>
      <p:sp>
        <p:nvSpPr>
          <p:cNvPr id="750" name="17 genes"/>
          <p:cNvSpPr txBox="1"/>
          <p:nvPr/>
        </p:nvSpPr>
        <p:spPr>
          <a:xfrm>
            <a:off x="12689919" y="2726396"/>
            <a:ext cx="1632183" cy="90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Motif scanning</a:t>
            </a:r>
          </a:p>
        </p:txBody>
      </p:sp>
      <p:sp>
        <p:nvSpPr>
          <p:cNvPr id="751" name="Line"/>
          <p:cNvSpPr/>
          <p:nvPr/>
        </p:nvSpPr>
        <p:spPr>
          <a:xfrm>
            <a:off x="12110383" y="3979093"/>
            <a:ext cx="44226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52" name="Line"/>
          <p:cNvSpPr/>
          <p:nvPr/>
        </p:nvSpPr>
        <p:spPr>
          <a:xfrm>
            <a:off x="14407520" y="3979093"/>
            <a:ext cx="44226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53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199746" y="3595130"/>
            <a:ext cx="2400302" cy="698502"/>
          </a:xfrm>
          <a:prstGeom prst="rect">
            <a:avLst/>
          </a:prstGeom>
          <a:ln w="12700">
            <a:miter lim="400000"/>
          </a:ln>
        </p:spPr>
      </p:pic>
      <p:sp>
        <p:nvSpPr>
          <p:cNvPr id="754" name="17 genes"/>
          <p:cNvSpPr txBox="1"/>
          <p:nvPr/>
        </p:nvSpPr>
        <p:spPr>
          <a:xfrm>
            <a:off x="9932213" y="2929596"/>
            <a:ext cx="1632183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17 genes</a:t>
            </a:r>
          </a:p>
        </p:txBody>
      </p:sp>
      <p:sp>
        <p:nvSpPr>
          <p:cNvPr id="755" name="17 genes"/>
          <p:cNvSpPr txBox="1"/>
          <p:nvPr/>
        </p:nvSpPr>
        <p:spPr>
          <a:xfrm>
            <a:off x="9932213" y="5727544"/>
            <a:ext cx="1632183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33 genes</a:t>
            </a:r>
          </a:p>
        </p:txBody>
      </p:sp>
      <p:pic>
        <p:nvPicPr>
          <p:cNvPr id="756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199746" y="6382048"/>
            <a:ext cx="2400302" cy="698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950017" y="3591816"/>
            <a:ext cx="1574802" cy="698502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DDF1"/>
          <p:cNvSpPr txBox="1"/>
          <p:nvPr/>
        </p:nvSpPr>
        <p:spPr>
          <a:xfrm>
            <a:off x="15447624" y="2386682"/>
            <a:ext cx="2070102" cy="90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DDF1</a:t>
            </a:r>
          </a:p>
          <a:p>
            <a: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(12/17)</a:t>
            </a:r>
          </a:p>
        </p:txBody>
      </p:sp>
      <p:sp>
        <p:nvSpPr>
          <p:cNvPr id="759" name="DDF1"/>
          <p:cNvSpPr txBox="1"/>
          <p:nvPr/>
        </p:nvSpPr>
        <p:spPr>
          <a:xfrm>
            <a:off x="17702367" y="2386682"/>
            <a:ext cx="2070102" cy="90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At3g60580</a:t>
            </a:r>
          </a:p>
          <a:p>
            <a: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(10/17)</a:t>
            </a:r>
          </a:p>
        </p:txBody>
      </p:sp>
      <p:pic>
        <p:nvPicPr>
          <p:cNvPr id="760" name="Rplot56.pdf" descr="Rplot56.pdf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394503" y="8212441"/>
            <a:ext cx="3904773" cy="4101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Rplot54.pdf" descr="Rplot54.pdf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737677" y="8364374"/>
            <a:ext cx="7480301" cy="379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Rplot51.pdf" descr="Rplot51.pdf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775032" y="8364374"/>
            <a:ext cx="7480301" cy="3797301"/>
          </a:xfrm>
          <a:prstGeom prst="rect">
            <a:avLst/>
          </a:prstGeom>
          <a:ln w="12700">
            <a:miter lim="400000"/>
          </a:ln>
        </p:spPr>
      </p:pic>
      <p:sp>
        <p:nvSpPr>
          <p:cNvPr id="763" name="17 genes"/>
          <p:cNvSpPr txBox="1"/>
          <p:nvPr/>
        </p:nvSpPr>
        <p:spPr>
          <a:xfrm>
            <a:off x="12530798" y="7841152"/>
            <a:ext cx="1632183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TNL</a:t>
            </a:r>
          </a:p>
        </p:txBody>
      </p:sp>
      <p:sp>
        <p:nvSpPr>
          <p:cNvPr id="764" name="17 genes"/>
          <p:cNvSpPr txBox="1"/>
          <p:nvPr/>
        </p:nvSpPr>
        <p:spPr>
          <a:xfrm>
            <a:off x="16661736" y="7841152"/>
            <a:ext cx="1632183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Marker</a:t>
            </a:r>
          </a:p>
        </p:txBody>
      </p:sp>
      <p:sp>
        <p:nvSpPr>
          <p:cNvPr id="765" name="17 genes"/>
          <p:cNvSpPr txBox="1"/>
          <p:nvPr/>
        </p:nvSpPr>
        <p:spPr>
          <a:xfrm>
            <a:off x="20553677" y="7841152"/>
            <a:ext cx="1632183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436360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B"/>
          <p:cNvSpPr txBox="1"/>
          <p:nvPr/>
        </p:nvSpPr>
        <p:spPr>
          <a:xfrm rot="16200000">
            <a:off x="-1305125" y="4530219"/>
            <a:ext cx="3814588" cy="34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/>
          <a:p>
            <a:pPr lvl="1" algn="l" defTabSz="2709265">
              <a:lnSpc>
                <a:spcPct val="90000"/>
              </a:lnSpc>
              <a:spcBef>
                <a:spcPts val="49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Expression of Positive regulators</a:t>
            </a:r>
          </a:p>
        </p:txBody>
      </p:sp>
      <p:pic>
        <p:nvPicPr>
          <p:cNvPr id="887" name="ABAp.pdf" descr="ABAp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410" y="2988405"/>
            <a:ext cx="4122148" cy="3688302"/>
          </a:xfrm>
          <a:prstGeom prst="rect">
            <a:avLst/>
          </a:prstGeom>
          <a:ln w="12700">
            <a:miter lim="400000"/>
          </a:ln>
        </p:spPr>
      </p:pic>
      <p:sp>
        <p:nvSpPr>
          <p:cNvPr id="888" name="0"/>
          <p:cNvSpPr txBox="1"/>
          <p:nvPr/>
        </p:nvSpPr>
        <p:spPr>
          <a:xfrm>
            <a:off x="7096022" y="2957998"/>
            <a:ext cx="805005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0.04</a:t>
            </a:r>
          </a:p>
        </p:txBody>
      </p:sp>
      <p:sp>
        <p:nvSpPr>
          <p:cNvPr id="889" name="0"/>
          <p:cNvSpPr txBox="1"/>
          <p:nvPr/>
        </p:nvSpPr>
        <p:spPr>
          <a:xfrm>
            <a:off x="7096022" y="6419886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-0.02</a:t>
            </a:r>
          </a:p>
        </p:txBody>
      </p:sp>
      <p:sp>
        <p:nvSpPr>
          <p:cNvPr id="890" name="0"/>
          <p:cNvSpPr txBox="1"/>
          <p:nvPr/>
        </p:nvSpPr>
        <p:spPr>
          <a:xfrm>
            <a:off x="7096022" y="5319743"/>
            <a:ext cx="805005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0.00</a:t>
            </a:r>
          </a:p>
        </p:txBody>
      </p:sp>
      <p:sp>
        <p:nvSpPr>
          <p:cNvPr id="891" name="0"/>
          <p:cNvSpPr txBox="1"/>
          <p:nvPr/>
        </p:nvSpPr>
        <p:spPr>
          <a:xfrm>
            <a:off x="7096022" y="4209548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0.02</a:t>
            </a:r>
          </a:p>
        </p:txBody>
      </p:sp>
      <p:pic>
        <p:nvPicPr>
          <p:cNvPr id="892" name="G_aban.pdf" descr="G_ab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41523" y="7885340"/>
            <a:ext cx="4250959" cy="4209042"/>
          </a:xfrm>
          <a:prstGeom prst="rect">
            <a:avLst/>
          </a:prstGeom>
          <a:ln w="12700">
            <a:miter lim="400000"/>
          </a:ln>
        </p:spPr>
      </p:pic>
      <p:sp>
        <p:nvSpPr>
          <p:cNvPr id="893" name="1"/>
          <p:cNvSpPr txBox="1"/>
          <p:nvPr/>
        </p:nvSpPr>
        <p:spPr>
          <a:xfrm>
            <a:off x="11803252" y="12288078"/>
            <a:ext cx="449399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894" name="0"/>
          <p:cNvSpPr txBox="1"/>
          <p:nvPr/>
        </p:nvSpPr>
        <p:spPr>
          <a:xfrm>
            <a:off x="7894549" y="12176396"/>
            <a:ext cx="366872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895" name="0"/>
          <p:cNvSpPr txBox="1"/>
          <p:nvPr/>
        </p:nvSpPr>
        <p:spPr>
          <a:xfrm>
            <a:off x="9711150" y="12199179"/>
            <a:ext cx="642374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0.5</a:t>
            </a:r>
          </a:p>
        </p:txBody>
      </p:sp>
      <p:sp>
        <p:nvSpPr>
          <p:cNvPr id="896" name="0"/>
          <p:cNvSpPr txBox="1"/>
          <p:nvPr/>
        </p:nvSpPr>
        <p:spPr>
          <a:xfrm>
            <a:off x="6947476" y="8091841"/>
            <a:ext cx="926876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0.025</a:t>
            </a:r>
          </a:p>
        </p:txBody>
      </p:sp>
      <p:sp>
        <p:nvSpPr>
          <p:cNvPr id="897" name="0"/>
          <p:cNvSpPr txBox="1"/>
          <p:nvPr/>
        </p:nvSpPr>
        <p:spPr>
          <a:xfrm>
            <a:off x="6868090" y="11865750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-0.075</a:t>
            </a:r>
          </a:p>
        </p:txBody>
      </p:sp>
      <p:sp>
        <p:nvSpPr>
          <p:cNvPr id="898" name="0"/>
          <p:cNvSpPr txBox="1"/>
          <p:nvPr/>
        </p:nvSpPr>
        <p:spPr>
          <a:xfrm>
            <a:off x="6868090" y="10975076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-0.050</a:t>
            </a:r>
          </a:p>
        </p:txBody>
      </p:sp>
      <p:sp>
        <p:nvSpPr>
          <p:cNvPr id="899" name="0"/>
          <p:cNvSpPr txBox="1"/>
          <p:nvPr/>
        </p:nvSpPr>
        <p:spPr>
          <a:xfrm>
            <a:off x="6868090" y="10057126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-0.025</a:t>
            </a:r>
          </a:p>
        </p:txBody>
      </p:sp>
      <p:sp>
        <p:nvSpPr>
          <p:cNvPr id="900" name="0"/>
          <p:cNvSpPr txBox="1"/>
          <p:nvPr/>
        </p:nvSpPr>
        <p:spPr>
          <a:xfrm>
            <a:off x="6868090" y="9139175"/>
            <a:ext cx="1085646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0.000</a:t>
            </a:r>
          </a:p>
        </p:txBody>
      </p:sp>
      <p:sp>
        <p:nvSpPr>
          <p:cNvPr id="901" name="Z-score"/>
          <p:cNvSpPr txBox="1"/>
          <p:nvPr/>
        </p:nvSpPr>
        <p:spPr>
          <a:xfrm>
            <a:off x="8264469" y="12699458"/>
            <a:ext cx="3535734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0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Pseudotime in Guard cells</a:t>
            </a:r>
          </a:p>
        </p:txBody>
      </p:sp>
      <p:sp>
        <p:nvSpPr>
          <p:cNvPr id="902" name="Rectangle"/>
          <p:cNvSpPr/>
          <p:nvPr/>
        </p:nvSpPr>
        <p:spPr>
          <a:xfrm>
            <a:off x="-193403" y="-53134"/>
            <a:ext cx="24770806" cy="1843173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03" name="Transcriptional reprogramming of ABA regulators-encoding genes is specifically occurred in guard cells"/>
          <p:cNvSpPr txBox="1"/>
          <p:nvPr/>
        </p:nvSpPr>
        <p:spPr>
          <a:xfrm>
            <a:off x="3845922" y="478166"/>
            <a:ext cx="16364059" cy="78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 Guard cell-specific expression of ABA-related genes</a:t>
            </a:r>
          </a:p>
        </p:txBody>
      </p:sp>
      <p:pic>
        <p:nvPicPr>
          <p:cNvPr id="904" name="E_abap.pdf" descr="E_abap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42923" y="2650024"/>
            <a:ext cx="4000645" cy="4109000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Mock"/>
          <p:cNvSpPr txBox="1"/>
          <p:nvPr/>
        </p:nvSpPr>
        <p:spPr>
          <a:xfrm>
            <a:off x="1957094" y="2882909"/>
            <a:ext cx="3372513" cy="587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l" defTabSz="2709265">
              <a:lnSpc>
                <a:spcPct val="90000"/>
              </a:lnSpc>
              <a:spcBef>
                <a:spcPts val="4900"/>
              </a:spcBef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31999"/>
              <a:t>2</a:t>
            </a:r>
            <a:r>
              <a:t>=0.04</a:t>
            </a:r>
          </a:p>
        </p:txBody>
      </p:sp>
      <p:pic>
        <p:nvPicPr>
          <p:cNvPr id="906" name="E_aban.pdf" descr="E_aba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20183" y="7952280"/>
            <a:ext cx="4404105" cy="4214823"/>
          </a:xfrm>
          <a:prstGeom prst="rect">
            <a:avLst/>
          </a:prstGeom>
          <a:ln w="12700">
            <a:miter lim="400000"/>
          </a:ln>
        </p:spPr>
      </p:pic>
      <p:sp>
        <p:nvSpPr>
          <p:cNvPr id="907" name="Mock"/>
          <p:cNvSpPr txBox="1"/>
          <p:nvPr/>
        </p:nvSpPr>
        <p:spPr>
          <a:xfrm>
            <a:off x="1794662" y="7631557"/>
            <a:ext cx="1490153" cy="591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l" defTabSz="2709265">
              <a:lnSpc>
                <a:spcPct val="90000"/>
              </a:lnSpc>
              <a:spcBef>
                <a:spcPts val="4900"/>
              </a:spcBef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31999"/>
              <a:t>2</a:t>
            </a:r>
            <a:r>
              <a:t>=0.09</a:t>
            </a:r>
          </a:p>
        </p:txBody>
      </p:sp>
      <p:pic>
        <p:nvPicPr>
          <p:cNvPr id="908" name="M_abap.pdf" descr="M_aba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942617" y="2903002"/>
            <a:ext cx="4344604" cy="4089599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Mock"/>
          <p:cNvSpPr txBox="1"/>
          <p:nvPr/>
        </p:nvSpPr>
        <p:spPr>
          <a:xfrm>
            <a:off x="14421625" y="2965295"/>
            <a:ext cx="1490153" cy="571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l" defTabSz="2709265">
              <a:lnSpc>
                <a:spcPct val="90000"/>
              </a:lnSpc>
              <a:spcBef>
                <a:spcPts val="4900"/>
              </a:spcBef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31999"/>
              <a:t>2</a:t>
            </a:r>
            <a:r>
              <a:t>=0.07</a:t>
            </a:r>
          </a:p>
        </p:txBody>
      </p:sp>
      <p:pic>
        <p:nvPicPr>
          <p:cNvPr id="910" name="M_aban.pdf" descr="M_aba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886145" y="7937770"/>
            <a:ext cx="4312506" cy="4163695"/>
          </a:xfrm>
          <a:prstGeom prst="rect">
            <a:avLst/>
          </a:prstGeom>
          <a:ln w="12700">
            <a:miter lim="400000"/>
          </a:ln>
        </p:spPr>
      </p:pic>
      <p:sp>
        <p:nvSpPr>
          <p:cNvPr id="911" name="Mock"/>
          <p:cNvSpPr txBox="1"/>
          <p:nvPr/>
        </p:nvSpPr>
        <p:spPr>
          <a:xfrm>
            <a:off x="14065228" y="7770831"/>
            <a:ext cx="1379223" cy="586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l" defTabSz="2709265">
              <a:lnSpc>
                <a:spcPct val="90000"/>
              </a:lnSpc>
              <a:spcBef>
                <a:spcPts val="4900"/>
              </a:spcBef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31999"/>
              <a:t>2</a:t>
            </a:r>
            <a:r>
              <a:t>=0.16</a:t>
            </a:r>
          </a:p>
        </p:txBody>
      </p:sp>
      <p:pic>
        <p:nvPicPr>
          <p:cNvPr id="912" name="V_abap.pdf" descr="V_abap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658404" y="2828160"/>
            <a:ext cx="4337906" cy="4089406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Mock"/>
          <p:cNvSpPr txBox="1"/>
          <p:nvPr/>
        </p:nvSpPr>
        <p:spPr>
          <a:xfrm>
            <a:off x="20020847" y="2897032"/>
            <a:ext cx="1379224" cy="585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l" defTabSz="2709265">
              <a:lnSpc>
                <a:spcPct val="90000"/>
              </a:lnSpc>
              <a:spcBef>
                <a:spcPts val="4900"/>
              </a:spcBef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31999"/>
              <a:t>2</a:t>
            </a:r>
            <a:r>
              <a:t>=0.08</a:t>
            </a:r>
          </a:p>
        </p:txBody>
      </p:sp>
      <p:pic>
        <p:nvPicPr>
          <p:cNvPr id="914" name="V_aban.pdf" descr="V_aban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679835" y="7891161"/>
            <a:ext cx="4295120" cy="4108370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Mock"/>
          <p:cNvSpPr txBox="1"/>
          <p:nvPr/>
        </p:nvSpPr>
        <p:spPr>
          <a:xfrm>
            <a:off x="19877127" y="7813499"/>
            <a:ext cx="1553429" cy="56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l" defTabSz="2709265">
              <a:lnSpc>
                <a:spcPct val="90000"/>
              </a:lnSpc>
              <a:spcBef>
                <a:spcPts val="4900"/>
              </a:spcBef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31999"/>
              <a:t>2</a:t>
            </a:r>
            <a:r>
              <a:t>=0.075</a:t>
            </a:r>
          </a:p>
        </p:txBody>
      </p:sp>
      <p:sp>
        <p:nvSpPr>
          <p:cNvPr id="916" name="B"/>
          <p:cNvSpPr txBox="1"/>
          <p:nvPr/>
        </p:nvSpPr>
        <p:spPr>
          <a:xfrm rot="16200000">
            <a:off x="-1374443" y="9730182"/>
            <a:ext cx="3953224" cy="34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/>
          <a:p>
            <a:pPr lvl="1" algn="l" defTabSz="2709265">
              <a:lnSpc>
                <a:spcPct val="90000"/>
              </a:lnSpc>
              <a:spcBef>
                <a:spcPts val="49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Expression of Negative regulators</a:t>
            </a:r>
          </a:p>
        </p:txBody>
      </p:sp>
      <p:sp>
        <p:nvSpPr>
          <p:cNvPr id="917" name="0"/>
          <p:cNvSpPr txBox="1"/>
          <p:nvPr/>
        </p:nvSpPr>
        <p:spPr>
          <a:xfrm>
            <a:off x="807158" y="2780641"/>
            <a:ext cx="805005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0.04</a:t>
            </a:r>
          </a:p>
        </p:txBody>
      </p:sp>
      <p:sp>
        <p:nvSpPr>
          <p:cNvPr id="918" name="0"/>
          <p:cNvSpPr txBox="1"/>
          <p:nvPr/>
        </p:nvSpPr>
        <p:spPr>
          <a:xfrm>
            <a:off x="807158" y="6242528"/>
            <a:ext cx="805005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-0.02</a:t>
            </a:r>
          </a:p>
        </p:txBody>
      </p:sp>
      <p:sp>
        <p:nvSpPr>
          <p:cNvPr id="919" name="0"/>
          <p:cNvSpPr txBox="1"/>
          <p:nvPr/>
        </p:nvSpPr>
        <p:spPr>
          <a:xfrm>
            <a:off x="807158" y="5142386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0.00</a:t>
            </a:r>
          </a:p>
        </p:txBody>
      </p:sp>
      <p:sp>
        <p:nvSpPr>
          <p:cNvPr id="920" name="0"/>
          <p:cNvSpPr txBox="1"/>
          <p:nvPr/>
        </p:nvSpPr>
        <p:spPr>
          <a:xfrm>
            <a:off x="807158" y="4032191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0.02</a:t>
            </a:r>
          </a:p>
        </p:txBody>
      </p:sp>
      <p:sp>
        <p:nvSpPr>
          <p:cNvPr id="925" name="0"/>
          <p:cNvSpPr txBox="1"/>
          <p:nvPr/>
        </p:nvSpPr>
        <p:spPr>
          <a:xfrm>
            <a:off x="13056764" y="3073324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0.04</a:t>
            </a:r>
          </a:p>
        </p:txBody>
      </p:sp>
      <p:sp>
        <p:nvSpPr>
          <p:cNvPr id="926" name="0"/>
          <p:cNvSpPr txBox="1"/>
          <p:nvPr/>
        </p:nvSpPr>
        <p:spPr>
          <a:xfrm>
            <a:off x="13056764" y="6535211"/>
            <a:ext cx="805005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-0.02</a:t>
            </a:r>
          </a:p>
        </p:txBody>
      </p:sp>
      <p:sp>
        <p:nvSpPr>
          <p:cNvPr id="927" name="0"/>
          <p:cNvSpPr txBox="1"/>
          <p:nvPr/>
        </p:nvSpPr>
        <p:spPr>
          <a:xfrm>
            <a:off x="13056764" y="5435069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0.00</a:t>
            </a:r>
          </a:p>
        </p:txBody>
      </p:sp>
      <p:sp>
        <p:nvSpPr>
          <p:cNvPr id="928" name="0"/>
          <p:cNvSpPr txBox="1"/>
          <p:nvPr/>
        </p:nvSpPr>
        <p:spPr>
          <a:xfrm>
            <a:off x="13056764" y="4324873"/>
            <a:ext cx="805005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0.02</a:t>
            </a:r>
          </a:p>
        </p:txBody>
      </p:sp>
      <p:sp>
        <p:nvSpPr>
          <p:cNvPr id="933" name="0"/>
          <p:cNvSpPr txBox="1"/>
          <p:nvPr/>
        </p:nvSpPr>
        <p:spPr>
          <a:xfrm>
            <a:off x="18795395" y="2934149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0.04</a:t>
            </a:r>
          </a:p>
        </p:txBody>
      </p:sp>
      <p:sp>
        <p:nvSpPr>
          <p:cNvPr id="934" name="0"/>
          <p:cNvSpPr txBox="1"/>
          <p:nvPr/>
        </p:nvSpPr>
        <p:spPr>
          <a:xfrm>
            <a:off x="18795395" y="6396037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-0.02</a:t>
            </a:r>
          </a:p>
        </p:txBody>
      </p:sp>
      <p:sp>
        <p:nvSpPr>
          <p:cNvPr id="935" name="0"/>
          <p:cNvSpPr txBox="1"/>
          <p:nvPr/>
        </p:nvSpPr>
        <p:spPr>
          <a:xfrm>
            <a:off x="18795395" y="5295893"/>
            <a:ext cx="805005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0.00</a:t>
            </a:r>
          </a:p>
        </p:txBody>
      </p:sp>
      <p:sp>
        <p:nvSpPr>
          <p:cNvPr id="936" name="0"/>
          <p:cNvSpPr txBox="1"/>
          <p:nvPr/>
        </p:nvSpPr>
        <p:spPr>
          <a:xfrm>
            <a:off x="18795395" y="4185698"/>
            <a:ext cx="805005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0.02</a:t>
            </a:r>
          </a:p>
        </p:txBody>
      </p:sp>
      <p:sp>
        <p:nvSpPr>
          <p:cNvPr id="941" name="B"/>
          <p:cNvSpPr txBox="1"/>
          <p:nvPr/>
        </p:nvSpPr>
        <p:spPr>
          <a:xfrm>
            <a:off x="8212049" y="2806959"/>
            <a:ext cx="1379224" cy="58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/>
          <a:lstStyle/>
          <a:p>
            <a:pPr lvl="1" algn="l" defTabSz="2709265">
              <a:lnSpc>
                <a:spcPct val="90000"/>
              </a:lnSpc>
              <a:spcBef>
                <a:spcPts val="4900"/>
              </a:spcBef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31999"/>
              <a:t>2 </a:t>
            </a:r>
            <a:r>
              <a:t>= 0.37</a:t>
            </a:r>
          </a:p>
        </p:txBody>
      </p:sp>
      <p:sp>
        <p:nvSpPr>
          <p:cNvPr id="942" name="B"/>
          <p:cNvSpPr txBox="1"/>
          <p:nvPr/>
        </p:nvSpPr>
        <p:spPr>
          <a:xfrm>
            <a:off x="7995299" y="7491495"/>
            <a:ext cx="1812724" cy="58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/>
          <a:lstStyle/>
          <a:p>
            <a:pPr lvl="1" algn="l" defTabSz="2709265">
              <a:lnSpc>
                <a:spcPct val="90000"/>
              </a:lnSpc>
              <a:spcBef>
                <a:spcPts val="4900"/>
              </a:spcBef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31999"/>
              <a:t>2  </a:t>
            </a:r>
            <a:r>
              <a:t>= -0.30</a:t>
            </a:r>
          </a:p>
        </p:txBody>
      </p:sp>
      <p:sp>
        <p:nvSpPr>
          <p:cNvPr id="943" name="Z-score"/>
          <p:cNvSpPr txBox="1"/>
          <p:nvPr/>
        </p:nvSpPr>
        <p:spPr>
          <a:xfrm>
            <a:off x="1981086" y="12775658"/>
            <a:ext cx="4000501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0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Pseudotime in Epidermal cells</a:t>
            </a:r>
          </a:p>
        </p:txBody>
      </p:sp>
      <p:sp>
        <p:nvSpPr>
          <p:cNvPr id="944" name="1"/>
          <p:cNvSpPr txBox="1"/>
          <p:nvPr/>
        </p:nvSpPr>
        <p:spPr>
          <a:xfrm>
            <a:off x="5510695" y="12215012"/>
            <a:ext cx="449399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945" name="0"/>
          <p:cNvSpPr txBox="1"/>
          <p:nvPr/>
        </p:nvSpPr>
        <p:spPr>
          <a:xfrm>
            <a:off x="1786641" y="12202311"/>
            <a:ext cx="366872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946" name="0"/>
          <p:cNvSpPr txBox="1"/>
          <p:nvPr/>
        </p:nvSpPr>
        <p:spPr>
          <a:xfrm>
            <a:off x="3510958" y="12202312"/>
            <a:ext cx="642374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0.5</a:t>
            </a:r>
          </a:p>
        </p:txBody>
      </p:sp>
      <p:sp>
        <p:nvSpPr>
          <p:cNvPr id="947" name="Z-score"/>
          <p:cNvSpPr txBox="1"/>
          <p:nvPr/>
        </p:nvSpPr>
        <p:spPr>
          <a:xfrm>
            <a:off x="14386765" y="12591217"/>
            <a:ext cx="3535734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0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Pseudotime in Mesophyll</a:t>
            </a:r>
          </a:p>
        </p:txBody>
      </p:sp>
      <p:sp>
        <p:nvSpPr>
          <p:cNvPr id="948" name="1"/>
          <p:cNvSpPr txBox="1"/>
          <p:nvPr/>
        </p:nvSpPr>
        <p:spPr>
          <a:xfrm>
            <a:off x="17925547" y="12090310"/>
            <a:ext cx="449399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949" name="0"/>
          <p:cNvSpPr txBox="1"/>
          <p:nvPr/>
        </p:nvSpPr>
        <p:spPr>
          <a:xfrm>
            <a:off x="14016843" y="12067528"/>
            <a:ext cx="366872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950" name="0"/>
          <p:cNvSpPr txBox="1"/>
          <p:nvPr/>
        </p:nvSpPr>
        <p:spPr>
          <a:xfrm>
            <a:off x="15833445" y="12090311"/>
            <a:ext cx="642374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0.5</a:t>
            </a:r>
          </a:p>
        </p:txBody>
      </p:sp>
      <p:sp>
        <p:nvSpPr>
          <p:cNvPr id="951" name="Z-score"/>
          <p:cNvSpPr txBox="1"/>
          <p:nvPr/>
        </p:nvSpPr>
        <p:spPr>
          <a:xfrm>
            <a:off x="20194596" y="12549922"/>
            <a:ext cx="3535734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0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Pseudotime in Vasculature</a:t>
            </a:r>
          </a:p>
        </p:txBody>
      </p:sp>
      <p:sp>
        <p:nvSpPr>
          <p:cNvPr id="952" name="1"/>
          <p:cNvSpPr txBox="1"/>
          <p:nvPr/>
        </p:nvSpPr>
        <p:spPr>
          <a:xfrm>
            <a:off x="23733379" y="12049015"/>
            <a:ext cx="449399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953" name="0"/>
          <p:cNvSpPr txBox="1"/>
          <p:nvPr/>
        </p:nvSpPr>
        <p:spPr>
          <a:xfrm>
            <a:off x="19824675" y="12026233"/>
            <a:ext cx="366872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954" name="0"/>
          <p:cNvSpPr txBox="1"/>
          <p:nvPr/>
        </p:nvSpPr>
        <p:spPr>
          <a:xfrm>
            <a:off x="21641277" y="12049016"/>
            <a:ext cx="642374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algn="l"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0.5</a:t>
            </a:r>
          </a:p>
        </p:txBody>
      </p:sp>
      <p:sp>
        <p:nvSpPr>
          <p:cNvPr id="955" name="Rectangle"/>
          <p:cNvSpPr/>
          <p:nvPr/>
        </p:nvSpPr>
        <p:spPr>
          <a:xfrm>
            <a:off x="6863525" y="2364793"/>
            <a:ext cx="5847684" cy="10990926"/>
          </a:xfrm>
          <a:prstGeom prst="rect">
            <a:avLst/>
          </a:prstGeom>
          <a:ln w="38100">
            <a:solidFill>
              <a:srgbClr val="FF00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0">
            <a:extLst>
              <a:ext uri="{FF2B5EF4-FFF2-40B4-BE49-F238E27FC236}">
                <a16:creationId xmlns:a16="http://schemas.microsoft.com/office/drawing/2014/main" id="{BE3027F5-8A36-D24D-8E78-39474D1D7A47}"/>
              </a:ext>
            </a:extLst>
          </p:cNvPr>
          <p:cNvSpPr txBox="1"/>
          <p:nvPr/>
        </p:nvSpPr>
        <p:spPr>
          <a:xfrm>
            <a:off x="652680" y="8035238"/>
            <a:ext cx="926876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0.025</a:t>
            </a:r>
          </a:p>
        </p:txBody>
      </p:sp>
      <p:sp>
        <p:nvSpPr>
          <p:cNvPr id="85" name="0">
            <a:extLst>
              <a:ext uri="{FF2B5EF4-FFF2-40B4-BE49-F238E27FC236}">
                <a16:creationId xmlns:a16="http://schemas.microsoft.com/office/drawing/2014/main" id="{5032B9F7-026D-9A4C-BB39-2775949C1ACC}"/>
              </a:ext>
            </a:extLst>
          </p:cNvPr>
          <p:cNvSpPr txBox="1"/>
          <p:nvPr/>
        </p:nvSpPr>
        <p:spPr>
          <a:xfrm>
            <a:off x="573808" y="11745839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-0.075</a:t>
            </a:r>
          </a:p>
        </p:txBody>
      </p:sp>
      <p:sp>
        <p:nvSpPr>
          <p:cNvPr id="86" name="0">
            <a:extLst>
              <a:ext uri="{FF2B5EF4-FFF2-40B4-BE49-F238E27FC236}">
                <a16:creationId xmlns:a16="http://schemas.microsoft.com/office/drawing/2014/main" id="{3AE7EB5E-5F67-3F4E-B86C-A0C04E017E72}"/>
              </a:ext>
            </a:extLst>
          </p:cNvPr>
          <p:cNvSpPr txBox="1"/>
          <p:nvPr/>
        </p:nvSpPr>
        <p:spPr>
          <a:xfrm>
            <a:off x="573808" y="10855165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-0.050</a:t>
            </a:r>
          </a:p>
        </p:txBody>
      </p:sp>
      <p:sp>
        <p:nvSpPr>
          <p:cNvPr id="87" name="0">
            <a:extLst>
              <a:ext uri="{FF2B5EF4-FFF2-40B4-BE49-F238E27FC236}">
                <a16:creationId xmlns:a16="http://schemas.microsoft.com/office/drawing/2014/main" id="{95D28A8B-8456-EE42-AD48-9357A0D419D4}"/>
              </a:ext>
            </a:extLst>
          </p:cNvPr>
          <p:cNvSpPr txBox="1"/>
          <p:nvPr/>
        </p:nvSpPr>
        <p:spPr>
          <a:xfrm>
            <a:off x="573808" y="9937215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-0.025</a:t>
            </a:r>
          </a:p>
        </p:txBody>
      </p:sp>
      <p:sp>
        <p:nvSpPr>
          <p:cNvPr id="88" name="0">
            <a:extLst>
              <a:ext uri="{FF2B5EF4-FFF2-40B4-BE49-F238E27FC236}">
                <a16:creationId xmlns:a16="http://schemas.microsoft.com/office/drawing/2014/main" id="{AD05C4F6-2EDE-5344-AEB1-2C29FCC832B2}"/>
              </a:ext>
            </a:extLst>
          </p:cNvPr>
          <p:cNvSpPr txBox="1"/>
          <p:nvPr/>
        </p:nvSpPr>
        <p:spPr>
          <a:xfrm>
            <a:off x="573808" y="9019264"/>
            <a:ext cx="1085646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0.000</a:t>
            </a:r>
          </a:p>
        </p:txBody>
      </p:sp>
      <p:sp>
        <p:nvSpPr>
          <p:cNvPr id="89" name="0">
            <a:extLst>
              <a:ext uri="{FF2B5EF4-FFF2-40B4-BE49-F238E27FC236}">
                <a16:creationId xmlns:a16="http://schemas.microsoft.com/office/drawing/2014/main" id="{CE8E53D4-0478-6742-9C48-85FB5A8CF7B5}"/>
              </a:ext>
            </a:extLst>
          </p:cNvPr>
          <p:cNvSpPr txBox="1"/>
          <p:nvPr/>
        </p:nvSpPr>
        <p:spPr>
          <a:xfrm>
            <a:off x="12993688" y="8056922"/>
            <a:ext cx="926876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0.025</a:t>
            </a:r>
          </a:p>
        </p:txBody>
      </p:sp>
      <p:sp>
        <p:nvSpPr>
          <p:cNvPr id="90" name="0">
            <a:extLst>
              <a:ext uri="{FF2B5EF4-FFF2-40B4-BE49-F238E27FC236}">
                <a16:creationId xmlns:a16="http://schemas.microsoft.com/office/drawing/2014/main" id="{759A85F1-8261-154C-AF1C-EB6CDC92B448}"/>
              </a:ext>
            </a:extLst>
          </p:cNvPr>
          <p:cNvSpPr txBox="1"/>
          <p:nvPr/>
        </p:nvSpPr>
        <p:spPr>
          <a:xfrm>
            <a:off x="12914303" y="11712160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-0.075</a:t>
            </a:r>
          </a:p>
        </p:txBody>
      </p:sp>
      <p:sp>
        <p:nvSpPr>
          <p:cNvPr id="91" name="0">
            <a:extLst>
              <a:ext uri="{FF2B5EF4-FFF2-40B4-BE49-F238E27FC236}">
                <a16:creationId xmlns:a16="http://schemas.microsoft.com/office/drawing/2014/main" id="{A07D28FA-4365-4D4E-8E58-028A76D9390F}"/>
              </a:ext>
            </a:extLst>
          </p:cNvPr>
          <p:cNvSpPr txBox="1"/>
          <p:nvPr/>
        </p:nvSpPr>
        <p:spPr>
          <a:xfrm>
            <a:off x="12914303" y="10821486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-0.050</a:t>
            </a:r>
          </a:p>
        </p:txBody>
      </p:sp>
      <p:sp>
        <p:nvSpPr>
          <p:cNvPr id="92" name="0">
            <a:extLst>
              <a:ext uri="{FF2B5EF4-FFF2-40B4-BE49-F238E27FC236}">
                <a16:creationId xmlns:a16="http://schemas.microsoft.com/office/drawing/2014/main" id="{5A36B801-68FC-974F-A8F7-481E31CC18B6}"/>
              </a:ext>
            </a:extLst>
          </p:cNvPr>
          <p:cNvSpPr txBox="1"/>
          <p:nvPr/>
        </p:nvSpPr>
        <p:spPr>
          <a:xfrm>
            <a:off x="12914303" y="9903536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-0.025</a:t>
            </a:r>
          </a:p>
        </p:txBody>
      </p:sp>
      <p:sp>
        <p:nvSpPr>
          <p:cNvPr id="93" name="0">
            <a:extLst>
              <a:ext uri="{FF2B5EF4-FFF2-40B4-BE49-F238E27FC236}">
                <a16:creationId xmlns:a16="http://schemas.microsoft.com/office/drawing/2014/main" id="{E294FA0B-3FA7-4340-AB99-BB7F5097BAF5}"/>
              </a:ext>
            </a:extLst>
          </p:cNvPr>
          <p:cNvSpPr txBox="1"/>
          <p:nvPr/>
        </p:nvSpPr>
        <p:spPr>
          <a:xfrm>
            <a:off x="12914303" y="8985585"/>
            <a:ext cx="1085646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0.000</a:t>
            </a:r>
          </a:p>
        </p:txBody>
      </p:sp>
      <p:sp>
        <p:nvSpPr>
          <p:cNvPr id="94" name="0">
            <a:extLst>
              <a:ext uri="{FF2B5EF4-FFF2-40B4-BE49-F238E27FC236}">
                <a16:creationId xmlns:a16="http://schemas.microsoft.com/office/drawing/2014/main" id="{C01EF93D-BBFD-7E4A-A36A-06B8F429E1FB}"/>
              </a:ext>
            </a:extLst>
          </p:cNvPr>
          <p:cNvSpPr txBox="1"/>
          <p:nvPr/>
        </p:nvSpPr>
        <p:spPr>
          <a:xfrm>
            <a:off x="18633318" y="7938251"/>
            <a:ext cx="926876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0.025</a:t>
            </a:r>
          </a:p>
        </p:txBody>
      </p:sp>
      <p:sp>
        <p:nvSpPr>
          <p:cNvPr id="95" name="0">
            <a:extLst>
              <a:ext uri="{FF2B5EF4-FFF2-40B4-BE49-F238E27FC236}">
                <a16:creationId xmlns:a16="http://schemas.microsoft.com/office/drawing/2014/main" id="{15B5181F-BEE0-164B-9655-9524F2290D77}"/>
              </a:ext>
            </a:extLst>
          </p:cNvPr>
          <p:cNvSpPr txBox="1"/>
          <p:nvPr/>
        </p:nvSpPr>
        <p:spPr>
          <a:xfrm>
            <a:off x="18570498" y="11663289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-0.075</a:t>
            </a:r>
          </a:p>
        </p:txBody>
      </p:sp>
      <p:sp>
        <p:nvSpPr>
          <p:cNvPr id="96" name="0">
            <a:extLst>
              <a:ext uri="{FF2B5EF4-FFF2-40B4-BE49-F238E27FC236}">
                <a16:creationId xmlns:a16="http://schemas.microsoft.com/office/drawing/2014/main" id="{E7938F9E-2FE7-2B4F-A601-E0613D36EFC2}"/>
              </a:ext>
            </a:extLst>
          </p:cNvPr>
          <p:cNvSpPr txBox="1"/>
          <p:nvPr/>
        </p:nvSpPr>
        <p:spPr>
          <a:xfrm>
            <a:off x="18553932" y="10729174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-0.050</a:t>
            </a:r>
          </a:p>
        </p:txBody>
      </p:sp>
      <p:sp>
        <p:nvSpPr>
          <p:cNvPr id="97" name="0">
            <a:extLst>
              <a:ext uri="{FF2B5EF4-FFF2-40B4-BE49-F238E27FC236}">
                <a16:creationId xmlns:a16="http://schemas.microsoft.com/office/drawing/2014/main" id="{463A4A70-CB12-824B-9D0D-0A27898557F6}"/>
              </a:ext>
            </a:extLst>
          </p:cNvPr>
          <p:cNvSpPr txBox="1"/>
          <p:nvPr/>
        </p:nvSpPr>
        <p:spPr>
          <a:xfrm>
            <a:off x="18553932" y="9826754"/>
            <a:ext cx="1085646" cy="38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-0.025</a:t>
            </a:r>
          </a:p>
        </p:txBody>
      </p:sp>
      <p:sp>
        <p:nvSpPr>
          <p:cNvPr id="98" name="0">
            <a:extLst>
              <a:ext uri="{FF2B5EF4-FFF2-40B4-BE49-F238E27FC236}">
                <a16:creationId xmlns:a16="http://schemas.microsoft.com/office/drawing/2014/main" id="{2202853A-D187-C74F-B5D8-6DA1D16D879B}"/>
              </a:ext>
            </a:extLst>
          </p:cNvPr>
          <p:cNvSpPr txBox="1"/>
          <p:nvPr/>
        </p:nvSpPr>
        <p:spPr>
          <a:xfrm>
            <a:off x="18567464" y="8845530"/>
            <a:ext cx="1085646" cy="38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2333" tIns="32333" rIns="32333" bIns="32333" anchor="ctr">
            <a:spAutoFit/>
          </a:bodyPr>
          <a:lstStyle>
            <a:lvl1pPr defTabSz="2709265">
              <a:lnSpc>
                <a:spcPct val="90000"/>
              </a:lnSpc>
              <a:spcBef>
                <a:spcPts val="49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0.000</a:t>
            </a:r>
          </a:p>
        </p:txBody>
      </p:sp>
    </p:spTree>
    <p:extLst>
      <p:ext uri="{BB962C8B-B14F-4D97-AF65-F5344CB8AC3E}">
        <p14:creationId xmlns:p14="http://schemas.microsoft.com/office/powerpoint/2010/main" val="15225357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" grpId="0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391</Words>
  <Application>Microsoft Macintosh PowerPoint</Application>
  <PresentationFormat>Custom</PresentationFormat>
  <Paragraphs>126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Helvetica</vt:lpstr>
      <vt:lpstr>Helvetica Neue</vt:lpstr>
      <vt:lpstr>Helvetica Neue Medium</vt:lpstr>
      <vt:lpstr>21_BasicWhite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Bozeng Tang (TSL)</cp:lastModifiedBy>
  <cp:revision>17</cp:revision>
  <dcterms:modified xsi:type="dcterms:W3CDTF">2023-08-11T06:18:25Z</dcterms:modified>
</cp:coreProperties>
</file>