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58" r:id="rId4"/>
    <p:sldId id="259" r:id="rId5"/>
    <p:sldId id="260" r:id="rId6"/>
    <p:sldId id="261" r:id="rId7"/>
    <p:sldId id="262" r:id="rId8"/>
    <p:sldId id="263" r:id="rId9"/>
    <p:sldId id="274" r:id="rId10"/>
    <p:sldId id="264" r:id="rId11"/>
    <p:sldId id="265" r:id="rId12"/>
    <p:sldId id="267" r:id="rId13"/>
    <p:sldId id="268" r:id="rId14"/>
    <p:sldId id="270" r:id="rId15"/>
    <p:sldId id="271" r:id="rId16"/>
    <p:sldId id="272" r:id="rId17"/>
    <p:sldId id="275" r:id="rId18"/>
    <p:sldId id="279" r:id="rId19"/>
    <p:sldId id="276" r:id="rId20"/>
    <p:sldId id="277" r:id="rId21"/>
    <p:sldId id="278" r:id="rId22"/>
    <p:sldId id="269"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6"/>
  </p:normalViewPr>
  <p:slideViewPr>
    <p:cSldViewPr snapToGrid="0">
      <p:cViewPr varScale="1">
        <p:scale>
          <a:sx n="76" d="100"/>
          <a:sy n="76" d="100"/>
        </p:scale>
        <p:origin x="21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0F779-CAAA-457C-98B6-04AB1AB3B2D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DA9F0F-29B3-4D6B-8A79-46285B0F511D}">
      <dgm:prSet/>
      <dgm:spPr/>
      <dgm:t>
        <a:bodyPr/>
        <a:lstStyle/>
        <a:p>
          <a:pPr>
            <a:lnSpc>
              <a:spcPct val="100000"/>
            </a:lnSpc>
          </a:pPr>
          <a:r>
            <a:rPr lang="en-US" dirty="0"/>
            <a:t>1.Introduction</a:t>
          </a:r>
        </a:p>
      </dgm:t>
    </dgm:pt>
    <dgm:pt modelId="{CAF9FD7E-5E18-4B37-A28C-129C20F6D410}" type="parTrans" cxnId="{FC6735A9-E877-4FE6-8242-C934D7CF20B1}">
      <dgm:prSet/>
      <dgm:spPr/>
      <dgm:t>
        <a:bodyPr/>
        <a:lstStyle/>
        <a:p>
          <a:endParaRPr lang="en-US"/>
        </a:p>
      </dgm:t>
    </dgm:pt>
    <dgm:pt modelId="{1D5D4D49-C00C-419F-B433-E82AE99B77A6}" type="sibTrans" cxnId="{FC6735A9-E877-4FE6-8242-C934D7CF20B1}">
      <dgm:prSet/>
      <dgm:spPr/>
      <dgm:t>
        <a:bodyPr/>
        <a:lstStyle/>
        <a:p>
          <a:pPr>
            <a:lnSpc>
              <a:spcPct val="100000"/>
            </a:lnSpc>
          </a:pPr>
          <a:endParaRPr lang="en-US"/>
        </a:p>
      </dgm:t>
    </dgm:pt>
    <dgm:pt modelId="{A1B1E79D-3B30-40F2-BF36-4A26ECA667E9}">
      <dgm:prSet/>
      <dgm:spPr/>
      <dgm:t>
        <a:bodyPr/>
        <a:lstStyle/>
        <a:p>
          <a:pPr>
            <a:lnSpc>
              <a:spcPct val="100000"/>
            </a:lnSpc>
          </a:pPr>
          <a:r>
            <a:rPr lang="en-US" dirty="0"/>
            <a:t>2.Problem statement</a:t>
          </a:r>
        </a:p>
      </dgm:t>
    </dgm:pt>
    <dgm:pt modelId="{8F46B434-49E0-4A79-99BA-A3496FA35BC4}" type="parTrans" cxnId="{3F061F94-0CD5-40B4-9D25-FBF4CD877975}">
      <dgm:prSet/>
      <dgm:spPr/>
      <dgm:t>
        <a:bodyPr/>
        <a:lstStyle/>
        <a:p>
          <a:endParaRPr lang="en-US"/>
        </a:p>
      </dgm:t>
    </dgm:pt>
    <dgm:pt modelId="{6F09B675-F655-47D3-BC5E-32BCABFF5960}" type="sibTrans" cxnId="{3F061F94-0CD5-40B4-9D25-FBF4CD877975}">
      <dgm:prSet/>
      <dgm:spPr/>
      <dgm:t>
        <a:bodyPr/>
        <a:lstStyle/>
        <a:p>
          <a:pPr>
            <a:lnSpc>
              <a:spcPct val="100000"/>
            </a:lnSpc>
          </a:pPr>
          <a:endParaRPr lang="en-US"/>
        </a:p>
      </dgm:t>
    </dgm:pt>
    <dgm:pt modelId="{5596199F-82B0-BA4A-8301-9A85D8A534AE}">
      <dgm:prSet/>
      <dgm:spPr/>
      <dgm:t>
        <a:bodyPr/>
        <a:lstStyle/>
        <a:p>
          <a:pPr>
            <a:lnSpc>
              <a:spcPct val="100000"/>
            </a:lnSpc>
          </a:pPr>
          <a:r>
            <a:rPr lang="en-US" dirty="0"/>
            <a:t>4.Clean the data</a:t>
          </a:r>
        </a:p>
      </dgm:t>
    </dgm:pt>
    <dgm:pt modelId="{2FB6ED24-A3F2-8245-9FF5-3F0F7E219493}" type="parTrans" cxnId="{D08C2F76-6A6D-1F4F-8CFA-84FA62893537}">
      <dgm:prSet/>
      <dgm:spPr/>
      <dgm:t>
        <a:bodyPr/>
        <a:lstStyle/>
        <a:p>
          <a:endParaRPr lang="en-US"/>
        </a:p>
      </dgm:t>
    </dgm:pt>
    <dgm:pt modelId="{FEFAEFAC-0901-AA45-B343-B6BDB3D6C8D2}" type="sibTrans" cxnId="{D08C2F76-6A6D-1F4F-8CFA-84FA62893537}">
      <dgm:prSet/>
      <dgm:spPr/>
      <dgm:t>
        <a:bodyPr/>
        <a:lstStyle/>
        <a:p>
          <a:pPr>
            <a:lnSpc>
              <a:spcPct val="100000"/>
            </a:lnSpc>
          </a:pPr>
          <a:endParaRPr lang="en-US"/>
        </a:p>
      </dgm:t>
    </dgm:pt>
    <dgm:pt modelId="{658C866B-F14C-8846-A83C-17CACC00A328}">
      <dgm:prSet/>
      <dgm:spPr/>
      <dgm:t>
        <a:bodyPr/>
        <a:lstStyle/>
        <a:p>
          <a:pPr>
            <a:lnSpc>
              <a:spcPct val="100000"/>
            </a:lnSpc>
          </a:pPr>
          <a:r>
            <a:rPr lang="en-US" dirty="0"/>
            <a:t>6..Conclusion</a:t>
          </a:r>
        </a:p>
      </dgm:t>
    </dgm:pt>
    <dgm:pt modelId="{9D549C01-9012-D443-8855-3A614A2D7B02}" type="parTrans" cxnId="{35CADCDB-2BFC-B841-B940-37734CF36EE5}">
      <dgm:prSet/>
      <dgm:spPr/>
      <dgm:t>
        <a:bodyPr/>
        <a:lstStyle/>
        <a:p>
          <a:endParaRPr lang="en-US"/>
        </a:p>
      </dgm:t>
    </dgm:pt>
    <dgm:pt modelId="{21561C23-3A40-C54C-98C4-8FF7444483C9}" type="sibTrans" cxnId="{35CADCDB-2BFC-B841-B940-37734CF36EE5}">
      <dgm:prSet/>
      <dgm:spPr/>
      <dgm:t>
        <a:bodyPr/>
        <a:lstStyle/>
        <a:p>
          <a:endParaRPr lang="en-US"/>
        </a:p>
      </dgm:t>
    </dgm:pt>
    <dgm:pt modelId="{FCBD5B03-C91F-7E46-9771-D28AEE128E9D}">
      <dgm:prSet/>
      <dgm:spPr/>
      <dgm:t>
        <a:bodyPr/>
        <a:lstStyle/>
        <a:p>
          <a:pPr>
            <a:lnSpc>
              <a:spcPct val="100000"/>
            </a:lnSpc>
          </a:pPr>
          <a:r>
            <a:rPr lang="en-US" dirty="0"/>
            <a:t>5.Data analysis</a:t>
          </a:r>
        </a:p>
      </dgm:t>
    </dgm:pt>
    <dgm:pt modelId="{B44E3CD4-D1A5-C447-B37C-31832BD0661B}" type="parTrans" cxnId="{A87C7294-DEFA-7944-9B00-56061B94A753}">
      <dgm:prSet/>
      <dgm:spPr/>
      <dgm:t>
        <a:bodyPr/>
        <a:lstStyle/>
        <a:p>
          <a:endParaRPr lang="en-US"/>
        </a:p>
      </dgm:t>
    </dgm:pt>
    <dgm:pt modelId="{D8F12301-4C97-1E4C-A216-E1FA3A9BF175}" type="sibTrans" cxnId="{A87C7294-DEFA-7944-9B00-56061B94A753}">
      <dgm:prSet/>
      <dgm:spPr/>
      <dgm:t>
        <a:bodyPr/>
        <a:lstStyle/>
        <a:p>
          <a:pPr>
            <a:lnSpc>
              <a:spcPct val="100000"/>
            </a:lnSpc>
          </a:pPr>
          <a:endParaRPr lang="en-US"/>
        </a:p>
      </dgm:t>
    </dgm:pt>
    <dgm:pt modelId="{7402FA27-C51A-1D41-A103-79B342488EC4}">
      <dgm:prSet/>
      <dgm:spPr/>
      <dgm:t>
        <a:bodyPr/>
        <a:lstStyle/>
        <a:p>
          <a:pPr>
            <a:lnSpc>
              <a:spcPct val="100000"/>
            </a:lnSpc>
          </a:pPr>
          <a:r>
            <a:rPr lang="en-US" dirty="0"/>
            <a:t>3.Understand the data</a:t>
          </a:r>
        </a:p>
      </dgm:t>
    </dgm:pt>
    <dgm:pt modelId="{4FACFC57-F97F-E247-BCF5-8605288753B9}" type="parTrans" cxnId="{4183D160-C3FC-034E-A01C-78E59108D7B1}">
      <dgm:prSet/>
      <dgm:spPr/>
      <dgm:t>
        <a:bodyPr/>
        <a:lstStyle/>
        <a:p>
          <a:endParaRPr lang="en-US"/>
        </a:p>
      </dgm:t>
    </dgm:pt>
    <dgm:pt modelId="{A5A4A772-BA63-0F4E-BB68-60FEB6E11A4E}" type="sibTrans" cxnId="{4183D160-C3FC-034E-A01C-78E59108D7B1}">
      <dgm:prSet/>
      <dgm:spPr/>
      <dgm:t>
        <a:bodyPr/>
        <a:lstStyle/>
        <a:p>
          <a:pPr>
            <a:lnSpc>
              <a:spcPct val="100000"/>
            </a:lnSpc>
          </a:pPr>
          <a:endParaRPr lang="en-US"/>
        </a:p>
      </dgm:t>
    </dgm:pt>
    <dgm:pt modelId="{CEB08C30-E369-4AFB-A9CA-2B00D9612173}" type="pres">
      <dgm:prSet presAssocID="{C520F779-CAAA-457C-98B6-04AB1AB3B2D2}" presName="root" presStyleCnt="0">
        <dgm:presLayoutVars>
          <dgm:dir/>
          <dgm:resizeHandles val="exact"/>
        </dgm:presLayoutVars>
      </dgm:prSet>
      <dgm:spPr/>
    </dgm:pt>
    <dgm:pt modelId="{2284BC8B-FB7C-47D8-995B-DFE0AAC610C6}" type="pres">
      <dgm:prSet presAssocID="{C520F779-CAAA-457C-98B6-04AB1AB3B2D2}" presName="container" presStyleCnt="0">
        <dgm:presLayoutVars>
          <dgm:dir/>
          <dgm:resizeHandles val="exact"/>
        </dgm:presLayoutVars>
      </dgm:prSet>
      <dgm:spPr/>
    </dgm:pt>
    <dgm:pt modelId="{BEC86378-1360-4AFF-831E-D7BAFF3535E0}" type="pres">
      <dgm:prSet presAssocID="{65DA9F0F-29B3-4D6B-8A79-46285B0F511D}" presName="compNode" presStyleCnt="0"/>
      <dgm:spPr/>
    </dgm:pt>
    <dgm:pt modelId="{3E68AB0C-383E-409F-953E-25463DF4F9B0}" type="pres">
      <dgm:prSet presAssocID="{65DA9F0F-29B3-4D6B-8A79-46285B0F511D}" presName="iconBgRect" presStyleLbl="bgShp" presStyleIdx="0" presStyleCnt="6"/>
      <dgm:spPr/>
    </dgm:pt>
    <dgm:pt modelId="{6017D839-1C79-4C1D-885D-56A267B02C6F}" type="pres">
      <dgm:prSet presAssocID="{65DA9F0F-29B3-4D6B-8A79-46285B0F511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196A201-0EEE-4EB7-8A62-A658B9254F0F}" type="pres">
      <dgm:prSet presAssocID="{65DA9F0F-29B3-4D6B-8A79-46285B0F511D}" presName="spaceRect" presStyleCnt="0"/>
      <dgm:spPr/>
    </dgm:pt>
    <dgm:pt modelId="{C450B1FB-5BA8-4737-B659-C80692BE7425}" type="pres">
      <dgm:prSet presAssocID="{65DA9F0F-29B3-4D6B-8A79-46285B0F511D}" presName="textRect" presStyleLbl="revTx" presStyleIdx="0" presStyleCnt="6">
        <dgm:presLayoutVars>
          <dgm:chMax val="1"/>
          <dgm:chPref val="1"/>
        </dgm:presLayoutVars>
      </dgm:prSet>
      <dgm:spPr/>
    </dgm:pt>
    <dgm:pt modelId="{DCCB9746-0E97-4D10-91BF-87400716FCDF}" type="pres">
      <dgm:prSet presAssocID="{1D5D4D49-C00C-419F-B433-E82AE99B77A6}" presName="sibTrans" presStyleLbl="sibTrans2D1" presStyleIdx="0" presStyleCnt="0"/>
      <dgm:spPr/>
    </dgm:pt>
    <dgm:pt modelId="{12EC21EA-60CD-48F0-9429-6D540696F7C9}" type="pres">
      <dgm:prSet presAssocID="{A1B1E79D-3B30-40F2-BF36-4A26ECA667E9}" presName="compNode" presStyleCnt="0"/>
      <dgm:spPr/>
    </dgm:pt>
    <dgm:pt modelId="{BB95DD60-A81E-49D5-9607-204DCF1A7608}" type="pres">
      <dgm:prSet presAssocID="{A1B1E79D-3B30-40F2-BF36-4A26ECA667E9}" presName="iconBgRect" presStyleLbl="bgShp" presStyleIdx="1" presStyleCnt="6"/>
      <dgm:spPr/>
    </dgm:pt>
    <dgm:pt modelId="{3AA88EBB-CCE3-4637-A0EF-12749347EAB1}" type="pres">
      <dgm:prSet presAssocID="{A1B1E79D-3B30-40F2-BF36-4A26ECA667E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e chart"/>
        </a:ext>
      </dgm:extLst>
    </dgm:pt>
    <dgm:pt modelId="{735D96EC-A137-4D6D-8A4D-976A8D175AC6}" type="pres">
      <dgm:prSet presAssocID="{A1B1E79D-3B30-40F2-BF36-4A26ECA667E9}" presName="spaceRect" presStyleCnt="0"/>
      <dgm:spPr/>
    </dgm:pt>
    <dgm:pt modelId="{77CF7BC6-1C89-45E0-ABC6-BC52DD034778}" type="pres">
      <dgm:prSet presAssocID="{A1B1E79D-3B30-40F2-BF36-4A26ECA667E9}" presName="textRect" presStyleLbl="revTx" presStyleIdx="1" presStyleCnt="6">
        <dgm:presLayoutVars>
          <dgm:chMax val="1"/>
          <dgm:chPref val="1"/>
        </dgm:presLayoutVars>
      </dgm:prSet>
      <dgm:spPr/>
    </dgm:pt>
    <dgm:pt modelId="{1B975AEE-DBD4-4906-A16C-B358913365C3}" type="pres">
      <dgm:prSet presAssocID="{6F09B675-F655-47D3-BC5E-32BCABFF5960}" presName="sibTrans" presStyleLbl="sibTrans2D1" presStyleIdx="0" presStyleCnt="0"/>
      <dgm:spPr/>
    </dgm:pt>
    <dgm:pt modelId="{05CE92C9-0A30-3440-9DDB-B6133D9A6900}" type="pres">
      <dgm:prSet presAssocID="{7402FA27-C51A-1D41-A103-79B342488EC4}" presName="compNode" presStyleCnt="0"/>
      <dgm:spPr/>
    </dgm:pt>
    <dgm:pt modelId="{0488D7B7-9AC1-0E41-9152-E2C2F24987FC}" type="pres">
      <dgm:prSet presAssocID="{7402FA27-C51A-1D41-A103-79B342488EC4}" presName="iconBgRect" presStyleLbl="bgShp" presStyleIdx="2" presStyleCnt="6"/>
      <dgm:spPr/>
    </dgm:pt>
    <dgm:pt modelId="{A890F4B4-07BA-C644-B8A4-B8B7DC72A982}" type="pres">
      <dgm:prSet presAssocID="{7402FA27-C51A-1D41-A103-79B342488EC4}" presName="iconRect" presStyleLbl="node1" presStyleIdx="2" presStyleCnt="6"/>
      <dgm:spPr/>
    </dgm:pt>
    <dgm:pt modelId="{AC81E53F-7A01-7541-AEEB-26728A22FFCE}" type="pres">
      <dgm:prSet presAssocID="{7402FA27-C51A-1D41-A103-79B342488EC4}" presName="spaceRect" presStyleCnt="0"/>
      <dgm:spPr/>
    </dgm:pt>
    <dgm:pt modelId="{42861CC4-0CB4-1D49-8E99-C1EBC57C74DD}" type="pres">
      <dgm:prSet presAssocID="{7402FA27-C51A-1D41-A103-79B342488EC4}" presName="textRect" presStyleLbl="revTx" presStyleIdx="2" presStyleCnt="6">
        <dgm:presLayoutVars>
          <dgm:chMax val="1"/>
          <dgm:chPref val="1"/>
        </dgm:presLayoutVars>
      </dgm:prSet>
      <dgm:spPr/>
    </dgm:pt>
    <dgm:pt modelId="{A306CF7E-C0DC-9B43-A6DE-0EB38A1DE427}" type="pres">
      <dgm:prSet presAssocID="{A5A4A772-BA63-0F4E-BB68-60FEB6E11A4E}" presName="sibTrans" presStyleLbl="sibTrans2D1" presStyleIdx="0" presStyleCnt="0"/>
      <dgm:spPr/>
    </dgm:pt>
    <dgm:pt modelId="{1C2221DC-A466-41D3-A1D7-F3F651B4AED3}" type="pres">
      <dgm:prSet presAssocID="{5596199F-82B0-BA4A-8301-9A85D8A534AE}" presName="compNode" presStyleCnt="0"/>
      <dgm:spPr/>
    </dgm:pt>
    <dgm:pt modelId="{8EFB0E80-A276-45D7-AD3D-2B9C9748CADE}" type="pres">
      <dgm:prSet presAssocID="{5596199F-82B0-BA4A-8301-9A85D8A534AE}" presName="iconBgRect" presStyleLbl="bgShp" presStyleIdx="3" presStyleCnt="6"/>
      <dgm:spPr/>
    </dgm:pt>
    <dgm:pt modelId="{2CC7270C-E562-4B13-B3BD-4B643FCE708D}" type="pres">
      <dgm:prSet presAssocID="{5596199F-82B0-BA4A-8301-9A85D8A534AE}" presName="iconRect" presStyleLbl="node1" presStyleIdx="3"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DE37B392-DA32-4D33-B0EF-8508ADBA7DFC}" type="pres">
      <dgm:prSet presAssocID="{5596199F-82B0-BA4A-8301-9A85D8A534AE}" presName="spaceRect" presStyleCnt="0"/>
      <dgm:spPr/>
    </dgm:pt>
    <dgm:pt modelId="{1F91AD72-A45F-4DF4-93FE-EADC15564EA9}" type="pres">
      <dgm:prSet presAssocID="{5596199F-82B0-BA4A-8301-9A85D8A534AE}" presName="textRect" presStyleLbl="revTx" presStyleIdx="3" presStyleCnt="6">
        <dgm:presLayoutVars>
          <dgm:chMax val="1"/>
          <dgm:chPref val="1"/>
        </dgm:presLayoutVars>
      </dgm:prSet>
      <dgm:spPr/>
    </dgm:pt>
    <dgm:pt modelId="{6BEE79E0-10BE-4BBE-85AB-2AA131A6A695}" type="pres">
      <dgm:prSet presAssocID="{FEFAEFAC-0901-AA45-B343-B6BDB3D6C8D2}" presName="sibTrans" presStyleLbl="sibTrans2D1" presStyleIdx="0" presStyleCnt="0"/>
      <dgm:spPr/>
    </dgm:pt>
    <dgm:pt modelId="{D5F0F553-5E7C-5F42-B135-BBDC44AB155C}" type="pres">
      <dgm:prSet presAssocID="{FCBD5B03-C91F-7E46-9771-D28AEE128E9D}" presName="compNode" presStyleCnt="0"/>
      <dgm:spPr/>
    </dgm:pt>
    <dgm:pt modelId="{4FCC3E0B-DE8E-FE46-827A-98BD2F182F51}" type="pres">
      <dgm:prSet presAssocID="{FCBD5B03-C91F-7E46-9771-D28AEE128E9D}" presName="iconBgRect" presStyleLbl="bgShp" presStyleIdx="4" presStyleCnt="6"/>
      <dgm:spPr/>
    </dgm:pt>
    <dgm:pt modelId="{AF3B7610-194E-2C45-8E12-9EF504D70A8F}" type="pres">
      <dgm:prSet presAssocID="{FCBD5B03-C91F-7E46-9771-D28AEE128E9D}" presName="iconRect" presStyleLbl="node1" presStyleIdx="4" presStyleCnt="6"/>
      <dgm:spPr/>
    </dgm:pt>
    <dgm:pt modelId="{F3D3E213-D627-DB4D-8B83-3732EAD6E62F}" type="pres">
      <dgm:prSet presAssocID="{FCBD5B03-C91F-7E46-9771-D28AEE128E9D}" presName="spaceRect" presStyleCnt="0"/>
      <dgm:spPr/>
    </dgm:pt>
    <dgm:pt modelId="{80E1D342-B6C4-484A-B7AC-60F8397FBAE6}" type="pres">
      <dgm:prSet presAssocID="{FCBD5B03-C91F-7E46-9771-D28AEE128E9D}" presName="textRect" presStyleLbl="revTx" presStyleIdx="4" presStyleCnt="6">
        <dgm:presLayoutVars>
          <dgm:chMax val="1"/>
          <dgm:chPref val="1"/>
        </dgm:presLayoutVars>
      </dgm:prSet>
      <dgm:spPr/>
    </dgm:pt>
    <dgm:pt modelId="{46107719-DF47-7240-B592-8044EF6FEDA2}" type="pres">
      <dgm:prSet presAssocID="{D8F12301-4C97-1E4C-A216-E1FA3A9BF175}" presName="sibTrans" presStyleLbl="sibTrans2D1" presStyleIdx="0" presStyleCnt="0"/>
      <dgm:spPr/>
    </dgm:pt>
    <dgm:pt modelId="{38EA6833-8631-D14C-8247-86CFC47325A7}" type="pres">
      <dgm:prSet presAssocID="{658C866B-F14C-8846-A83C-17CACC00A328}" presName="compNode" presStyleCnt="0"/>
      <dgm:spPr/>
    </dgm:pt>
    <dgm:pt modelId="{123144C8-7E16-914C-AD90-C8DB220F43AE}" type="pres">
      <dgm:prSet presAssocID="{658C866B-F14C-8846-A83C-17CACC00A328}" presName="iconBgRect" presStyleLbl="bgShp" presStyleIdx="5" presStyleCnt="6"/>
      <dgm:spPr/>
    </dgm:pt>
    <dgm:pt modelId="{5F12F61C-AD3B-1F44-B8A0-E7FF99659B0D}" type="pres">
      <dgm:prSet presAssocID="{658C866B-F14C-8846-A83C-17CACC00A328}" presName="iconRect" presStyleLbl="node1" presStyleIdx="5" presStyleCnt="6"/>
      <dgm:spPr/>
    </dgm:pt>
    <dgm:pt modelId="{A1B76348-D290-CD44-9053-DFC123902FA7}" type="pres">
      <dgm:prSet presAssocID="{658C866B-F14C-8846-A83C-17CACC00A328}" presName="spaceRect" presStyleCnt="0"/>
      <dgm:spPr/>
    </dgm:pt>
    <dgm:pt modelId="{D9E4E42B-6C69-1E43-BDE6-C040D41D8164}" type="pres">
      <dgm:prSet presAssocID="{658C866B-F14C-8846-A83C-17CACC00A328}" presName="textRect" presStyleLbl="revTx" presStyleIdx="5" presStyleCnt="6">
        <dgm:presLayoutVars>
          <dgm:chMax val="1"/>
          <dgm:chPref val="1"/>
        </dgm:presLayoutVars>
      </dgm:prSet>
      <dgm:spPr/>
    </dgm:pt>
  </dgm:ptLst>
  <dgm:cxnLst>
    <dgm:cxn modelId="{BEDFC60A-5B9B-F54C-9B48-752D4E1E78EA}" type="presOf" srcId="{7402FA27-C51A-1D41-A103-79B342488EC4}" destId="{42861CC4-0CB4-1D49-8E99-C1EBC57C74DD}" srcOrd="0" destOrd="0" presId="urn:microsoft.com/office/officeart/2018/2/layout/IconCircleList"/>
    <dgm:cxn modelId="{9551A40B-37FF-B141-95AC-E6DC63696CDD}" type="presOf" srcId="{6F09B675-F655-47D3-BC5E-32BCABFF5960}" destId="{1B975AEE-DBD4-4906-A16C-B358913365C3}" srcOrd="0" destOrd="0" presId="urn:microsoft.com/office/officeart/2018/2/layout/IconCircleList"/>
    <dgm:cxn modelId="{9A798517-F7EC-824A-AB56-12F4CBF8827E}" type="presOf" srcId="{C520F779-CAAA-457C-98B6-04AB1AB3B2D2}" destId="{CEB08C30-E369-4AFB-A9CA-2B00D9612173}" srcOrd="0" destOrd="0" presId="urn:microsoft.com/office/officeart/2018/2/layout/IconCircleList"/>
    <dgm:cxn modelId="{07CEFA29-94A5-0F45-9332-C11F1C6A3571}" type="presOf" srcId="{A1B1E79D-3B30-40F2-BF36-4A26ECA667E9}" destId="{77CF7BC6-1C89-45E0-ABC6-BC52DD034778}" srcOrd="0" destOrd="0" presId="urn:microsoft.com/office/officeart/2018/2/layout/IconCircleList"/>
    <dgm:cxn modelId="{4183D160-C3FC-034E-A01C-78E59108D7B1}" srcId="{C520F779-CAAA-457C-98B6-04AB1AB3B2D2}" destId="{7402FA27-C51A-1D41-A103-79B342488EC4}" srcOrd="2" destOrd="0" parTransId="{4FACFC57-F97F-E247-BCF5-8605288753B9}" sibTransId="{A5A4A772-BA63-0F4E-BB68-60FEB6E11A4E}"/>
    <dgm:cxn modelId="{6AD00E62-A3E1-FF45-A909-E8F624AD0620}" type="presOf" srcId="{658C866B-F14C-8846-A83C-17CACC00A328}" destId="{D9E4E42B-6C69-1E43-BDE6-C040D41D8164}" srcOrd="0" destOrd="0" presId="urn:microsoft.com/office/officeart/2018/2/layout/IconCircleList"/>
    <dgm:cxn modelId="{246DBC75-BCEB-5F49-985E-A01E02EBC332}" type="presOf" srcId="{5596199F-82B0-BA4A-8301-9A85D8A534AE}" destId="{1F91AD72-A45F-4DF4-93FE-EADC15564EA9}" srcOrd="0" destOrd="0" presId="urn:microsoft.com/office/officeart/2018/2/layout/IconCircleList"/>
    <dgm:cxn modelId="{D08C2F76-6A6D-1F4F-8CFA-84FA62893537}" srcId="{C520F779-CAAA-457C-98B6-04AB1AB3B2D2}" destId="{5596199F-82B0-BA4A-8301-9A85D8A534AE}" srcOrd="3" destOrd="0" parTransId="{2FB6ED24-A3F2-8245-9FF5-3F0F7E219493}" sibTransId="{FEFAEFAC-0901-AA45-B343-B6BDB3D6C8D2}"/>
    <dgm:cxn modelId="{6AD41187-DF41-6743-A818-334CD9981703}" type="presOf" srcId="{1D5D4D49-C00C-419F-B433-E82AE99B77A6}" destId="{DCCB9746-0E97-4D10-91BF-87400716FCDF}" srcOrd="0" destOrd="0" presId="urn:microsoft.com/office/officeart/2018/2/layout/IconCircleList"/>
    <dgm:cxn modelId="{6AC2E188-5731-0A4B-8E83-28DF500D1CB2}" type="presOf" srcId="{D8F12301-4C97-1E4C-A216-E1FA3A9BF175}" destId="{46107719-DF47-7240-B592-8044EF6FEDA2}" srcOrd="0" destOrd="0" presId="urn:microsoft.com/office/officeart/2018/2/layout/IconCircleList"/>
    <dgm:cxn modelId="{3F061F94-0CD5-40B4-9D25-FBF4CD877975}" srcId="{C520F779-CAAA-457C-98B6-04AB1AB3B2D2}" destId="{A1B1E79D-3B30-40F2-BF36-4A26ECA667E9}" srcOrd="1" destOrd="0" parTransId="{8F46B434-49E0-4A79-99BA-A3496FA35BC4}" sibTransId="{6F09B675-F655-47D3-BC5E-32BCABFF5960}"/>
    <dgm:cxn modelId="{A87C7294-DEFA-7944-9B00-56061B94A753}" srcId="{C520F779-CAAA-457C-98B6-04AB1AB3B2D2}" destId="{FCBD5B03-C91F-7E46-9771-D28AEE128E9D}" srcOrd="4" destOrd="0" parTransId="{B44E3CD4-D1A5-C447-B37C-31832BD0661B}" sibTransId="{D8F12301-4C97-1E4C-A216-E1FA3A9BF175}"/>
    <dgm:cxn modelId="{40DBD294-86FB-3149-A6AA-D0E69D4FBAA7}" type="presOf" srcId="{FEFAEFAC-0901-AA45-B343-B6BDB3D6C8D2}" destId="{6BEE79E0-10BE-4BBE-85AB-2AA131A6A695}" srcOrd="0" destOrd="0" presId="urn:microsoft.com/office/officeart/2018/2/layout/IconCircleList"/>
    <dgm:cxn modelId="{3F5FAB9E-4448-D644-8CD0-5462D0514B26}" type="presOf" srcId="{A5A4A772-BA63-0F4E-BB68-60FEB6E11A4E}" destId="{A306CF7E-C0DC-9B43-A6DE-0EB38A1DE427}" srcOrd="0" destOrd="0" presId="urn:microsoft.com/office/officeart/2018/2/layout/IconCircleList"/>
    <dgm:cxn modelId="{FC6735A9-E877-4FE6-8242-C934D7CF20B1}" srcId="{C520F779-CAAA-457C-98B6-04AB1AB3B2D2}" destId="{65DA9F0F-29B3-4D6B-8A79-46285B0F511D}" srcOrd="0" destOrd="0" parTransId="{CAF9FD7E-5E18-4B37-A28C-129C20F6D410}" sibTransId="{1D5D4D49-C00C-419F-B433-E82AE99B77A6}"/>
    <dgm:cxn modelId="{EBDFC8C8-3996-FD49-B37E-2E67D26E8260}" type="presOf" srcId="{65DA9F0F-29B3-4D6B-8A79-46285B0F511D}" destId="{C450B1FB-5BA8-4737-B659-C80692BE7425}" srcOrd="0" destOrd="0" presId="urn:microsoft.com/office/officeart/2018/2/layout/IconCircleList"/>
    <dgm:cxn modelId="{35CADCDB-2BFC-B841-B940-37734CF36EE5}" srcId="{C520F779-CAAA-457C-98B6-04AB1AB3B2D2}" destId="{658C866B-F14C-8846-A83C-17CACC00A328}" srcOrd="5" destOrd="0" parTransId="{9D549C01-9012-D443-8855-3A614A2D7B02}" sibTransId="{21561C23-3A40-C54C-98C4-8FF7444483C9}"/>
    <dgm:cxn modelId="{2CBC45DF-561A-3147-B224-E06C756D69A5}" type="presOf" srcId="{FCBD5B03-C91F-7E46-9771-D28AEE128E9D}" destId="{80E1D342-B6C4-484A-B7AC-60F8397FBAE6}" srcOrd="0" destOrd="0" presId="urn:microsoft.com/office/officeart/2018/2/layout/IconCircleList"/>
    <dgm:cxn modelId="{8042DDE8-712F-FB4A-BC18-B8AE56E7D636}" type="presParOf" srcId="{CEB08C30-E369-4AFB-A9CA-2B00D9612173}" destId="{2284BC8B-FB7C-47D8-995B-DFE0AAC610C6}" srcOrd="0" destOrd="0" presId="urn:microsoft.com/office/officeart/2018/2/layout/IconCircleList"/>
    <dgm:cxn modelId="{3359B68F-C4C0-F142-BEC3-35ADBD67E6AD}" type="presParOf" srcId="{2284BC8B-FB7C-47D8-995B-DFE0AAC610C6}" destId="{BEC86378-1360-4AFF-831E-D7BAFF3535E0}" srcOrd="0" destOrd="0" presId="urn:microsoft.com/office/officeart/2018/2/layout/IconCircleList"/>
    <dgm:cxn modelId="{6CE1D803-7396-764E-AD89-1377B1DA6C27}" type="presParOf" srcId="{BEC86378-1360-4AFF-831E-D7BAFF3535E0}" destId="{3E68AB0C-383E-409F-953E-25463DF4F9B0}" srcOrd="0" destOrd="0" presId="urn:microsoft.com/office/officeart/2018/2/layout/IconCircleList"/>
    <dgm:cxn modelId="{2C49574B-3124-6640-850E-A2FBF21ED9F5}" type="presParOf" srcId="{BEC86378-1360-4AFF-831E-D7BAFF3535E0}" destId="{6017D839-1C79-4C1D-885D-56A267B02C6F}" srcOrd="1" destOrd="0" presId="urn:microsoft.com/office/officeart/2018/2/layout/IconCircleList"/>
    <dgm:cxn modelId="{069D96D6-6A0C-9547-B52A-48FDFC2B1A9A}" type="presParOf" srcId="{BEC86378-1360-4AFF-831E-D7BAFF3535E0}" destId="{8196A201-0EEE-4EB7-8A62-A658B9254F0F}" srcOrd="2" destOrd="0" presId="urn:microsoft.com/office/officeart/2018/2/layout/IconCircleList"/>
    <dgm:cxn modelId="{27108015-2EC5-F146-A506-8B6FD313B2F2}" type="presParOf" srcId="{BEC86378-1360-4AFF-831E-D7BAFF3535E0}" destId="{C450B1FB-5BA8-4737-B659-C80692BE7425}" srcOrd="3" destOrd="0" presId="urn:microsoft.com/office/officeart/2018/2/layout/IconCircleList"/>
    <dgm:cxn modelId="{3BDB5E71-09F1-124C-932C-7C3596868F5F}" type="presParOf" srcId="{2284BC8B-FB7C-47D8-995B-DFE0AAC610C6}" destId="{DCCB9746-0E97-4D10-91BF-87400716FCDF}" srcOrd="1" destOrd="0" presId="urn:microsoft.com/office/officeart/2018/2/layout/IconCircleList"/>
    <dgm:cxn modelId="{25CC5C88-9132-D14C-8B31-9ECFD89CD954}" type="presParOf" srcId="{2284BC8B-FB7C-47D8-995B-DFE0AAC610C6}" destId="{12EC21EA-60CD-48F0-9429-6D540696F7C9}" srcOrd="2" destOrd="0" presId="urn:microsoft.com/office/officeart/2018/2/layout/IconCircleList"/>
    <dgm:cxn modelId="{273AFE58-DCF8-2248-A33A-0125BA33CC7C}" type="presParOf" srcId="{12EC21EA-60CD-48F0-9429-6D540696F7C9}" destId="{BB95DD60-A81E-49D5-9607-204DCF1A7608}" srcOrd="0" destOrd="0" presId="urn:microsoft.com/office/officeart/2018/2/layout/IconCircleList"/>
    <dgm:cxn modelId="{ED68C2B1-BE07-C645-8CFD-8DD1773CCEF8}" type="presParOf" srcId="{12EC21EA-60CD-48F0-9429-6D540696F7C9}" destId="{3AA88EBB-CCE3-4637-A0EF-12749347EAB1}" srcOrd="1" destOrd="0" presId="urn:microsoft.com/office/officeart/2018/2/layout/IconCircleList"/>
    <dgm:cxn modelId="{7DFA974C-00AA-E74B-B216-5F035122A7FC}" type="presParOf" srcId="{12EC21EA-60CD-48F0-9429-6D540696F7C9}" destId="{735D96EC-A137-4D6D-8A4D-976A8D175AC6}" srcOrd="2" destOrd="0" presId="urn:microsoft.com/office/officeart/2018/2/layout/IconCircleList"/>
    <dgm:cxn modelId="{157A1FB2-FD1D-EA44-9513-E5BCBC822455}" type="presParOf" srcId="{12EC21EA-60CD-48F0-9429-6D540696F7C9}" destId="{77CF7BC6-1C89-45E0-ABC6-BC52DD034778}" srcOrd="3" destOrd="0" presId="urn:microsoft.com/office/officeart/2018/2/layout/IconCircleList"/>
    <dgm:cxn modelId="{4A7C06C6-784C-B845-88B8-80D7E195046F}" type="presParOf" srcId="{2284BC8B-FB7C-47D8-995B-DFE0AAC610C6}" destId="{1B975AEE-DBD4-4906-A16C-B358913365C3}" srcOrd="3" destOrd="0" presId="urn:microsoft.com/office/officeart/2018/2/layout/IconCircleList"/>
    <dgm:cxn modelId="{EFC80A2A-CA12-C241-A526-C92DDEE7F675}" type="presParOf" srcId="{2284BC8B-FB7C-47D8-995B-DFE0AAC610C6}" destId="{05CE92C9-0A30-3440-9DDB-B6133D9A6900}" srcOrd="4" destOrd="0" presId="urn:microsoft.com/office/officeart/2018/2/layout/IconCircleList"/>
    <dgm:cxn modelId="{BD5A85A6-5140-0640-AB8F-AE5524AF0287}" type="presParOf" srcId="{05CE92C9-0A30-3440-9DDB-B6133D9A6900}" destId="{0488D7B7-9AC1-0E41-9152-E2C2F24987FC}" srcOrd="0" destOrd="0" presId="urn:microsoft.com/office/officeart/2018/2/layout/IconCircleList"/>
    <dgm:cxn modelId="{7F06E3C0-DF52-9F49-AAEB-D5F84CD3FC87}" type="presParOf" srcId="{05CE92C9-0A30-3440-9DDB-B6133D9A6900}" destId="{A890F4B4-07BA-C644-B8A4-B8B7DC72A982}" srcOrd="1" destOrd="0" presId="urn:microsoft.com/office/officeart/2018/2/layout/IconCircleList"/>
    <dgm:cxn modelId="{955F7826-CBA3-9743-BC2E-244F03A16E72}" type="presParOf" srcId="{05CE92C9-0A30-3440-9DDB-B6133D9A6900}" destId="{AC81E53F-7A01-7541-AEEB-26728A22FFCE}" srcOrd="2" destOrd="0" presId="urn:microsoft.com/office/officeart/2018/2/layout/IconCircleList"/>
    <dgm:cxn modelId="{0D084994-E7EE-4843-BB43-F328DA9F312B}" type="presParOf" srcId="{05CE92C9-0A30-3440-9DDB-B6133D9A6900}" destId="{42861CC4-0CB4-1D49-8E99-C1EBC57C74DD}" srcOrd="3" destOrd="0" presId="urn:microsoft.com/office/officeart/2018/2/layout/IconCircleList"/>
    <dgm:cxn modelId="{24DA391E-F1D4-184C-925E-0A8AF9AD647E}" type="presParOf" srcId="{2284BC8B-FB7C-47D8-995B-DFE0AAC610C6}" destId="{A306CF7E-C0DC-9B43-A6DE-0EB38A1DE427}" srcOrd="5" destOrd="0" presId="urn:microsoft.com/office/officeart/2018/2/layout/IconCircleList"/>
    <dgm:cxn modelId="{7E19E400-D0DF-E24D-9B67-E70CA89FEDD9}" type="presParOf" srcId="{2284BC8B-FB7C-47D8-995B-DFE0AAC610C6}" destId="{1C2221DC-A466-41D3-A1D7-F3F651B4AED3}" srcOrd="6" destOrd="0" presId="urn:microsoft.com/office/officeart/2018/2/layout/IconCircleList"/>
    <dgm:cxn modelId="{A4F2FB21-D4EC-BD46-A33B-707C268F22AB}" type="presParOf" srcId="{1C2221DC-A466-41D3-A1D7-F3F651B4AED3}" destId="{8EFB0E80-A276-45D7-AD3D-2B9C9748CADE}" srcOrd="0" destOrd="0" presId="urn:microsoft.com/office/officeart/2018/2/layout/IconCircleList"/>
    <dgm:cxn modelId="{4FE2A5B0-DFDF-CC47-A978-C63DFC8F24DB}" type="presParOf" srcId="{1C2221DC-A466-41D3-A1D7-F3F651B4AED3}" destId="{2CC7270C-E562-4B13-B3BD-4B643FCE708D}" srcOrd="1" destOrd="0" presId="urn:microsoft.com/office/officeart/2018/2/layout/IconCircleList"/>
    <dgm:cxn modelId="{E575F558-E5DF-F747-83F4-27E9C99DCA05}" type="presParOf" srcId="{1C2221DC-A466-41D3-A1D7-F3F651B4AED3}" destId="{DE37B392-DA32-4D33-B0EF-8508ADBA7DFC}" srcOrd="2" destOrd="0" presId="urn:microsoft.com/office/officeart/2018/2/layout/IconCircleList"/>
    <dgm:cxn modelId="{AD0053E6-661C-CC47-A5C3-11AC8F516E2A}" type="presParOf" srcId="{1C2221DC-A466-41D3-A1D7-F3F651B4AED3}" destId="{1F91AD72-A45F-4DF4-93FE-EADC15564EA9}" srcOrd="3" destOrd="0" presId="urn:microsoft.com/office/officeart/2018/2/layout/IconCircleList"/>
    <dgm:cxn modelId="{CC51E79B-98B0-1748-8D4F-419D3BFBB5AB}" type="presParOf" srcId="{2284BC8B-FB7C-47D8-995B-DFE0AAC610C6}" destId="{6BEE79E0-10BE-4BBE-85AB-2AA131A6A695}" srcOrd="7" destOrd="0" presId="urn:microsoft.com/office/officeart/2018/2/layout/IconCircleList"/>
    <dgm:cxn modelId="{3FB67822-548B-9C4B-820E-1CD41C36057B}" type="presParOf" srcId="{2284BC8B-FB7C-47D8-995B-DFE0AAC610C6}" destId="{D5F0F553-5E7C-5F42-B135-BBDC44AB155C}" srcOrd="8" destOrd="0" presId="urn:microsoft.com/office/officeart/2018/2/layout/IconCircleList"/>
    <dgm:cxn modelId="{55C6B609-4160-C240-9B35-9F58C03DC5DF}" type="presParOf" srcId="{D5F0F553-5E7C-5F42-B135-BBDC44AB155C}" destId="{4FCC3E0B-DE8E-FE46-827A-98BD2F182F51}" srcOrd="0" destOrd="0" presId="urn:microsoft.com/office/officeart/2018/2/layout/IconCircleList"/>
    <dgm:cxn modelId="{A7781993-4595-774B-9696-AB947985A3F1}" type="presParOf" srcId="{D5F0F553-5E7C-5F42-B135-BBDC44AB155C}" destId="{AF3B7610-194E-2C45-8E12-9EF504D70A8F}" srcOrd="1" destOrd="0" presId="urn:microsoft.com/office/officeart/2018/2/layout/IconCircleList"/>
    <dgm:cxn modelId="{9ED4B6DC-A367-044C-8C32-8B11D549AD10}" type="presParOf" srcId="{D5F0F553-5E7C-5F42-B135-BBDC44AB155C}" destId="{F3D3E213-D627-DB4D-8B83-3732EAD6E62F}" srcOrd="2" destOrd="0" presId="urn:microsoft.com/office/officeart/2018/2/layout/IconCircleList"/>
    <dgm:cxn modelId="{F78CB725-4F04-974B-9BB8-AD8FBE82BD4F}" type="presParOf" srcId="{D5F0F553-5E7C-5F42-B135-BBDC44AB155C}" destId="{80E1D342-B6C4-484A-B7AC-60F8397FBAE6}" srcOrd="3" destOrd="0" presId="urn:microsoft.com/office/officeart/2018/2/layout/IconCircleList"/>
    <dgm:cxn modelId="{4C424F53-4C52-084B-898C-C3E27643DCF2}" type="presParOf" srcId="{2284BC8B-FB7C-47D8-995B-DFE0AAC610C6}" destId="{46107719-DF47-7240-B592-8044EF6FEDA2}" srcOrd="9" destOrd="0" presId="urn:microsoft.com/office/officeart/2018/2/layout/IconCircleList"/>
    <dgm:cxn modelId="{4B6FCA85-2423-EA48-B957-B920545176A6}" type="presParOf" srcId="{2284BC8B-FB7C-47D8-995B-DFE0AAC610C6}" destId="{38EA6833-8631-D14C-8247-86CFC47325A7}" srcOrd="10" destOrd="0" presId="urn:microsoft.com/office/officeart/2018/2/layout/IconCircleList"/>
    <dgm:cxn modelId="{48252F12-1DCA-5743-854A-AB5FF8F73B95}" type="presParOf" srcId="{38EA6833-8631-D14C-8247-86CFC47325A7}" destId="{123144C8-7E16-914C-AD90-C8DB220F43AE}" srcOrd="0" destOrd="0" presId="urn:microsoft.com/office/officeart/2018/2/layout/IconCircleList"/>
    <dgm:cxn modelId="{9985D6F0-D844-0740-BDEF-8CA36622D995}" type="presParOf" srcId="{38EA6833-8631-D14C-8247-86CFC47325A7}" destId="{5F12F61C-AD3B-1F44-B8A0-E7FF99659B0D}" srcOrd="1" destOrd="0" presId="urn:microsoft.com/office/officeart/2018/2/layout/IconCircleList"/>
    <dgm:cxn modelId="{71C24C1B-7121-E94D-AEC2-C959A0979EDF}" type="presParOf" srcId="{38EA6833-8631-D14C-8247-86CFC47325A7}" destId="{A1B76348-D290-CD44-9053-DFC123902FA7}" srcOrd="2" destOrd="0" presId="urn:microsoft.com/office/officeart/2018/2/layout/IconCircleList"/>
    <dgm:cxn modelId="{857382CE-2BC3-1D48-81CA-7A0A6F76424C}" type="presParOf" srcId="{38EA6833-8631-D14C-8247-86CFC47325A7}" destId="{D9E4E42B-6C69-1E43-BDE6-C040D41D81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66602D-09DF-45B1-B430-5627069DE81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785A9C-A34A-4B42-9CD4-CC2C1733D090}">
      <dgm:prSet/>
      <dgm:spPr/>
      <dgm:t>
        <a:bodyPr/>
        <a:lstStyle/>
        <a:p>
          <a:pPr>
            <a:lnSpc>
              <a:spcPct val="100000"/>
            </a:lnSpc>
          </a:pPr>
          <a:r>
            <a:rPr lang="en-US"/>
            <a:t>1.Import the data.</a:t>
          </a:r>
        </a:p>
      </dgm:t>
    </dgm:pt>
    <dgm:pt modelId="{C06F6E3F-ABFD-4E49-B0E1-325F5F6953EF}" type="parTrans" cxnId="{6665C654-DE46-4F12-9FAC-FFAC3946F8A0}">
      <dgm:prSet/>
      <dgm:spPr/>
      <dgm:t>
        <a:bodyPr/>
        <a:lstStyle/>
        <a:p>
          <a:endParaRPr lang="en-US"/>
        </a:p>
      </dgm:t>
    </dgm:pt>
    <dgm:pt modelId="{2D617298-746C-4315-8430-814B096BB928}" type="sibTrans" cxnId="{6665C654-DE46-4F12-9FAC-FFAC3946F8A0}">
      <dgm:prSet/>
      <dgm:spPr/>
      <dgm:t>
        <a:bodyPr/>
        <a:lstStyle/>
        <a:p>
          <a:endParaRPr lang="en-US"/>
        </a:p>
      </dgm:t>
    </dgm:pt>
    <dgm:pt modelId="{AAF97C7B-B33F-4F33-BBC8-A6377E7A914D}">
      <dgm:prSet/>
      <dgm:spPr/>
      <dgm:t>
        <a:bodyPr/>
        <a:lstStyle/>
        <a:p>
          <a:pPr>
            <a:lnSpc>
              <a:spcPct val="100000"/>
            </a:lnSpc>
          </a:pPr>
          <a:r>
            <a:rPr lang="en-US"/>
            <a:t>2. Impute the data.</a:t>
          </a:r>
        </a:p>
      </dgm:t>
    </dgm:pt>
    <dgm:pt modelId="{F67922C0-DD6D-48E6-97FA-8447E7472756}" type="parTrans" cxnId="{EEA7FEF8-56AA-4D57-8CBB-10511C79465B}">
      <dgm:prSet/>
      <dgm:spPr/>
      <dgm:t>
        <a:bodyPr/>
        <a:lstStyle/>
        <a:p>
          <a:endParaRPr lang="en-US"/>
        </a:p>
      </dgm:t>
    </dgm:pt>
    <dgm:pt modelId="{7ABB8871-BEDE-4FAC-9B48-8CFA76369889}" type="sibTrans" cxnId="{EEA7FEF8-56AA-4D57-8CBB-10511C79465B}">
      <dgm:prSet/>
      <dgm:spPr/>
      <dgm:t>
        <a:bodyPr/>
        <a:lstStyle/>
        <a:p>
          <a:endParaRPr lang="en-US"/>
        </a:p>
      </dgm:t>
    </dgm:pt>
    <dgm:pt modelId="{74F51930-8CED-4288-AF2C-AF0D0A8512F0}">
      <dgm:prSet/>
      <dgm:spPr/>
      <dgm:t>
        <a:bodyPr/>
        <a:lstStyle/>
        <a:p>
          <a:pPr>
            <a:lnSpc>
              <a:spcPct val="100000"/>
            </a:lnSpc>
          </a:pPr>
          <a:r>
            <a:rPr lang="en-US"/>
            <a:t>3.Data analysis.</a:t>
          </a:r>
        </a:p>
      </dgm:t>
    </dgm:pt>
    <dgm:pt modelId="{B816A3D7-1157-4707-84AC-E170271E4FF8}" type="parTrans" cxnId="{7762771B-FD06-422B-9369-397485198AB1}">
      <dgm:prSet/>
      <dgm:spPr/>
      <dgm:t>
        <a:bodyPr/>
        <a:lstStyle/>
        <a:p>
          <a:endParaRPr lang="en-US"/>
        </a:p>
      </dgm:t>
    </dgm:pt>
    <dgm:pt modelId="{F2200954-FDAF-477B-8910-1DC6008FFBC1}" type="sibTrans" cxnId="{7762771B-FD06-422B-9369-397485198AB1}">
      <dgm:prSet/>
      <dgm:spPr/>
      <dgm:t>
        <a:bodyPr/>
        <a:lstStyle/>
        <a:p>
          <a:endParaRPr lang="en-US"/>
        </a:p>
      </dgm:t>
    </dgm:pt>
    <dgm:pt modelId="{DBFFD0FC-F1CC-4D6D-BF7C-FCB55CB8E484}">
      <dgm:prSet/>
      <dgm:spPr/>
      <dgm:t>
        <a:bodyPr/>
        <a:lstStyle/>
        <a:p>
          <a:pPr>
            <a:lnSpc>
              <a:spcPct val="100000"/>
            </a:lnSpc>
          </a:pPr>
          <a:r>
            <a:rPr lang="en-US"/>
            <a:t>4. Conclude what we got.</a:t>
          </a:r>
        </a:p>
      </dgm:t>
    </dgm:pt>
    <dgm:pt modelId="{7010BE5A-1ABF-4498-A087-5EA6D117A81B}" type="parTrans" cxnId="{F4DB577F-312C-4428-9467-DA2E82D7220C}">
      <dgm:prSet/>
      <dgm:spPr/>
      <dgm:t>
        <a:bodyPr/>
        <a:lstStyle/>
        <a:p>
          <a:endParaRPr lang="en-US"/>
        </a:p>
      </dgm:t>
    </dgm:pt>
    <dgm:pt modelId="{C3CCC0C8-CE18-4A89-9F9E-ACD49E0287F2}" type="sibTrans" cxnId="{F4DB577F-312C-4428-9467-DA2E82D7220C}">
      <dgm:prSet/>
      <dgm:spPr/>
      <dgm:t>
        <a:bodyPr/>
        <a:lstStyle/>
        <a:p>
          <a:endParaRPr lang="en-US"/>
        </a:p>
      </dgm:t>
    </dgm:pt>
    <dgm:pt modelId="{026795A0-E5BD-4287-8D21-AAEC8C32D446}" type="pres">
      <dgm:prSet presAssocID="{E366602D-09DF-45B1-B430-5627069DE811}" presName="root" presStyleCnt="0">
        <dgm:presLayoutVars>
          <dgm:dir/>
          <dgm:resizeHandles val="exact"/>
        </dgm:presLayoutVars>
      </dgm:prSet>
      <dgm:spPr/>
    </dgm:pt>
    <dgm:pt modelId="{59BC9ED1-BCEC-4F1D-9A04-EA8F160CD39A}" type="pres">
      <dgm:prSet presAssocID="{23785A9C-A34A-4B42-9CD4-CC2C1733D090}" presName="compNode" presStyleCnt="0"/>
      <dgm:spPr/>
    </dgm:pt>
    <dgm:pt modelId="{41BFE9B8-B80F-4818-92E2-1B3D2F50BD6A}" type="pres">
      <dgm:prSet presAssocID="{23785A9C-A34A-4B42-9CD4-CC2C1733D090}" presName="bgRect" presStyleLbl="bgShp" presStyleIdx="0" presStyleCnt="4"/>
      <dgm:spPr/>
    </dgm:pt>
    <dgm:pt modelId="{E4198201-8D8D-463D-B297-A21D94AE288E}" type="pres">
      <dgm:prSet presAssocID="{23785A9C-A34A-4B42-9CD4-CC2C1733D0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F53BA57-327C-4971-994E-E03784AD24ED}" type="pres">
      <dgm:prSet presAssocID="{23785A9C-A34A-4B42-9CD4-CC2C1733D090}" presName="spaceRect" presStyleCnt="0"/>
      <dgm:spPr/>
    </dgm:pt>
    <dgm:pt modelId="{9CE461AF-5503-4368-90D6-E21953461680}" type="pres">
      <dgm:prSet presAssocID="{23785A9C-A34A-4B42-9CD4-CC2C1733D090}" presName="parTx" presStyleLbl="revTx" presStyleIdx="0" presStyleCnt="4">
        <dgm:presLayoutVars>
          <dgm:chMax val="0"/>
          <dgm:chPref val="0"/>
        </dgm:presLayoutVars>
      </dgm:prSet>
      <dgm:spPr/>
    </dgm:pt>
    <dgm:pt modelId="{78425B32-7C75-4E45-A225-A2582B6F5861}" type="pres">
      <dgm:prSet presAssocID="{2D617298-746C-4315-8430-814B096BB928}" presName="sibTrans" presStyleCnt="0"/>
      <dgm:spPr/>
    </dgm:pt>
    <dgm:pt modelId="{99BD7216-510A-43E8-858B-9E81E041F8C9}" type="pres">
      <dgm:prSet presAssocID="{AAF97C7B-B33F-4F33-BBC8-A6377E7A914D}" presName="compNode" presStyleCnt="0"/>
      <dgm:spPr/>
    </dgm:pt>
    <dgm:pt modelId="{96406801-E3FF-49C5-B97F-C1ED0FFC0D85}" type="pres">
      <dgm:prSet presAssocID="{AAF97C7B-B33F-4F33-BBC8-A6377E7A914D}" presName="bgRect" presStyleLbl="bgShp" presStyleIdx="1" presStyleCnt="4"/>
      <dgm:spPr/>
    </dgm:pt>
    <dgm:pt modelId="{7877F7FC-8002-4729-9378-A059D5459057}" type="pres">
      <dgm:prSet presAssocID="{AAF97C7B-B33F-4F33-BBC8-A6377E7A91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3FAA5DE6-4A68-4B9B-A83E-66EA3AA22211}" type="pres">
      <dgm:prSet presAssocID="{AAF97C7B-B33F-4F33-BBC8-A6377E7A914D}" presName="spaceRect" presStyleCnt="0"/>
      <dgm:spPr/>
    </dgm:pt>
    <dgm:pt modelId="{86B5048A-D986-4B26-BCDD-2FC52FE36969}" type="pres">
      <dgm:prSet presAssocID="{AAF97C7B-B33F-4F33-BBC8-A6377E7A914D}" presName="parTx" presStyleLbl="revTx" presStyleIdx="1" presStyleCnt="4">
        <dgm:presLayoutVars>
          <dgm:chMax val="0"/>
          <dgm:chPref val="0"/>
        </dgm:presLayoutVars>
      </dgm:prSet>
      <dgm:spPr/>
    </dgm:pt>
    <dgm:pt modelId="{13229399-DB32-44B3-A80E-30E98EACE176}" type="pres">
      <dgm:prSet presAssocID="{7ABB8871-BEDE-4FAC-9B48-8CFA76369889}" presName="sibTrans" presStyleCnt="0"/>
      <dgm:spPr/>
    </dgm:pt>
    <dgm:pt modelId="{E7497A1F-459E-47F2-ACCE-8BA8CB0D4120}" type="pres">
      <dgm:prSet presAssocID="{74F51930-8CED-4288-AF2C-AF0D0A8512F0}" presName="compNode" presStyleCnt="0"/>
      <dgm:spPr/>
    </dgm:pt>
    <dgm:pt modelId="{4DE663BF-3E8C-4744-9585-39665CDD8D69}" type="pres">
      <dgm:prSet presAssocID="{74F51930-8CED-4288-AF2C-AF0D0A8512F0}" presName="bgRect" presStyleLbl="bgShp" presStyleIdx="2" presStyleCnt="4"/>
      <dgm:spPr/>
    </dgm:pt>
    <dgm:pt modelId="{4ECF19D7-237E-4331-BE76-0DE363CF2F33}" type="pres">
      <dgm:prSet presAssocID="{74F51930-8CED-4288-AF2C-AF0D0A8512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A35537D-87FB-4CF0-86E9-7F57D9FBBAA1}" type="pres">
      <dgm:prSet presAssocID="{74F51930-8CED-4288-AF2C-AF0D0A8512F0}" presName="spaceRect" presStyleCnt="0"/>
      <dgm:spPr/>
    </dgm:pt>
    <dgm:pt modelId="{16A9366F-7EDF-47CD-B3E0-C22099446E1F}" type="pres">
      <dgm:prSet presAssocID="{74F51930-8CED-4288-AF2C-AF0D0A8512F0}" presName="parTx" presStyleLbl="revTx" presStyleIdx="2" presStyleCnt="4">
        <dgm:presLayoutVars>
          <dgm:chMax val="0"/>
          <dgm:chPref val="0"/>
        </dgm:presLayoutVars>
      </dgm:prSet>
      <dgm:spPr/>
    </dgm:pt>
    <dgm:pt modelId="{80114333-EF86-4644-967B-052895E67D35}" type="pres">
      <dgm:prSet presAssocID="{F2200954-FDAF-477B-8910-1DC6008FFBC1}" presName="sibTrans" presStyleCnt="0"/>
      <dgm:spPr/>
    </dgm:pt>
    <dgm:pt modelId="{7EC9649E-9EE0-4900-BB0A-6CC3C25A2270}" type="pres">
      <dgm:prSet presAssocID="{DBFFD0FC-F1CC-4D6D-BF7C-FCB55CB8E484}" presName="compNode" presStyleCnt="0"/>
      <dgm:spPr/>
    </dgm:pt>
    <dgm:pt modelId="{F7B6E315-3E8B-4459-AC71-694EBA30BF2D}" type="pres">
      <dgm:prSet presAssocID="{DBFFD0FC-F1CC-4D6D-BF7C-FCB55CB8E484}" presName="bgRect" presStyleLbl="bgShp" presStyleIdx="3" presStyleCnt="4"/>
      <dgm:spPr/>
    </dgm:pt>
    <dgm:pt modelId="{BFBDA97B-DCC9-4420-82EF-B4CCB9E8A0D3}" type="pres">
      <dgm:prSet presAssocID="{DBFFD0FC-F1CC-4D6D-BF7C-FCB55CB8E4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9411C7F1-2ACA-4C9A-B7B3-A9A99BD49829}" type="pres">
      <dgm:prSet presAssocID="{DBFFD0FC-F1CC-4D6D-BF7C-FCB55CB8E484}" presName="spaceRect" presStyleCnt="0"/>
      <dgm:spPr/>
    </dgm:pt>
    <dgm:pt modelId="{EE980EC2-4B9E-48F2-9786-B81BF11625A6}" type="pres">
      <dgm:prSet presAssocID="{DBFFD0FC-F1CC-4D6D-BF7C-FCB55CB8E484}" presName="parTx" presStyleLbl="revTx" presStyleIdx="3" presStyleCnt="4">
        <dgm:presLayoutVars>
          <dgm:chMax val="0"/>
          <dgm:chPref val="0"/>
        </dgm:presLayoutVars>
      </dgm:prSet>
      <dgm:spPr/>
    </dgm:pt>
  </dgm:ptLst>
  <dgm:cxnLst>
    <dgm:cxn modelId="{7762771B-FD06-422B-9369-397485198AB1}" srcId="{E366602D-09DF-45B1-B430-5627069DE811}" destId="{74F51930-8CED-4288-AF2C-AF0D0A8512F0}" srcOrd="2" destOrd="0" parTransId="{B816A3D7-1157-4707-84AC-E170271E4FF8}" sibTransId="{F2200954-FDAF-477B-8910-1DC6008FFBC1}"/>
    <dgm:cxn modelId="{FAE9693A-9449-40A8-93F9-44D87CAF61DE}" type="presOf" srcId="{E366602D-09DF-45B1-B430-5627069DE811}" destId="{026795A0-E5BD-4287-8D21-AAEC8C32D446}" srcOrd="0" destOrd="0" presId="urn:microsoft.com/office/officeart/2018/2/layout/IconVerticalSolidList"/>
    <dgm:cxn modelId="{D7D0574F-97C2-4648-ABEB-FE1B53FED0A0}" type="presOf" srcId="{74F51930-8CED-4288-AF2C-AF0D0A8512F0}" destId="{16A9366F-7EDF-47CD-B3E0-C22099446E1F}" srcOrd="0" destOrd="0" presId="urn:microsoft.com/office/officeart/2018/2/layout/IconVerticalSolidList"/>
    <dgm:cxn modelId="{6665C654-DE46-4F12-9FAC-FFAC3946F8A0}" srcId="{E366602D-09DF-45B1-B430-5627069DE811}" destId="{23785A9C-A34A-4B42-9CD4-CC2C1733D090}" srcOrd="0" destOrd="0" parTransId="{C06F6E3F-ABFD-4E49-B0E1-325F5F6953EF}" sibTransId="{2D617298-746C-4315-8430-814B096BB928}"/>
    <dgm:cxn modelId="{1BD27762-E134-43F0-804E-A4BAA68761D2}" type="presOf" srcId="{DBFFD0FC-F1CC-4D6D-BF7C-FCB55CB8E484}" destId="{EE980EC2-4B9E-48F2-9786-B81BF11625A6}" srcOrd="0" destOrd="0" presId="urn:microsoft.com/office/officeart/2018/2/layout/IconVerticalSolidList"/>
    <dgm:cxn modelId="{24723D7F-9D2D-469F-905D-7AF4A6F55EF1}" type="presOf" srcId="{AAF97C7B-B33F-4F33-BBC8-A6377E7A914D}" destId="{86B5048A-D986-4B26-BCDD-2FC52FE36969}" srcOrd="0" destOrd="0" presId="urn:microsoft.com/office/officeart/2018/2/layout/IconVerticalSolidList"/>
    <dgm:cxn modelId="{F4DB577F-312C-4428-9467-DA2E82D7220C}" srcId="{E366602D-09DF-45B1-B430-5627069DE811}" destId="{DBFFD0FC-F1CC-4D6D-BF7C-FCB55CB8E484}" srcOrd="3" destOrd="0" parTransId="{7010BE5A-1ABF-4498-A087-5EA6D117A81B}" sibTransId="{C3CCC0C8-CE18-4A89-9F9E-ACD49E0287F2}"/>
    <dgm:cxn modelId="{2958A9AF-A690-4ACC-A56D-0BD8A062A897}" type="presOf" srcId="{23785A9C-A34A-4B42-9CD4-CC2C1733D090}" destId="{9CE461AF-5503-4368-90D6-E21953461680}" srcOrd="0" destOrd="0" presId="urn:microsoft.com/office/officeart/2018/2/layout/IconVerticalSolidList"/>
    <dgm:cxn modelId="{EEA7FEF8-56AA-4D57-8CBB-10511C79465B}" srcId="{E366602D-09DF-45B1-B430-5627069DE811}" destId="{AAF97C7B-B33F-4F33-BBC8-A6377E7A914D}" srcOrd="1" destOrd="0" parTransId="{F67922C0-DD6D-48E6-97FA-8447E7472756}" sibTransId="{7ABB8871-BEDE-4FAC-9B48-8CFA76369889}"/>
    <dgm:cxn modelId="{A931BE54-6674-4F0A-86FD-5571353339C1}" type="presParOf" srcId="{026795A0-E5BD-4287-8D21-AAEC8C32D446}" destId="{59BC9ED1-BCEC-4F1D-9A04-EA8F160CD39A}" srcOrd="0" destOrd="0" presId="urn:microsoft.com/office/officeart/2018/2/layout/IconVerticalSolidList"/>
    <dgm:cxn modelId="{C57F78FF-29B1-4BCA-B0A7-60D6C1134F95}" type="presParOf" srcId="{59BC9ED1-BCEC-4F1D-9A04-EA8F160CD39A}" destId="{41BFE9B8-B80F-4818-92E2-1B3D2F50BD6A}" srcOrd="0" destOrd="0" presId="urn:microsoft.com/office/officeart/2018/2/layout/IconVerticalSolidList"/>
    <dgm:cxn modelId="{1C6E5A51-6BD9-40CD-8B68-6D82580A35EE}" type="presParOf" srcId="{59BC9ED1-BCEC-4F1D-9A04-EA8F160CD39A}" destId="{E4198201-8D8D-463D-B297-A21D94AE288E}" srcOrd="1" destOrd="0" presId="urn:microsoft.com/office/officeart/2018/2/layout/IconVerticalSolidList"/>
    <dgm:cxn modelId="{17E3C158-B507-493C-925E-4DEC90EA4DA0}" type="presParOf" srcId="{59BC9ED1-BCEC-4F1D-9A04-EA8F160CD39A}" destId="{CF53BA57-327C-4971-994E-E03784AD24ED}" srcOrd="2" destOrd="0" presId="urn:microsoft.com/office/officeart/2018/2/layout/IconVerticalSolidList"/>
    <dgm:cxn modelId="{ADFFBF63-4C4D-4EA2-ACC9-720E7108D208}" type="presParOf" srcId="{59BC9ED1-BCEC-4F1D-9A04-EA8F160CD39A}" destId="{9CE461AF-5503-4368-90D6-E21953461680}" srcOrd="3" destOrd="0" presId="urn:microsoft.com/office/officeart/2018/2/layout/IconVerticalSolidList"/>
    <dgm:cxn modelId="{21CB28F3-44E4-48D5-98DD-C1B087E115BD}" type="presParOf" srcId="{026795A0-E5BD-4287-8D21-AAEC8C32D446}" destId="{78425B32-7C75-4E45-A225-A2582B6F5861}" srcOrd="1" destOrd="0" presId="urn:microsoft.com/office/officeart/2018/2/layout/IconVerticalSolidList"/>
    <dgm:cxn modelId="{FEE60CE4-EC6F-422D-8977-41FE888BE46F}" type="presParOf" srcId="{026795A0-E5BD-4287-8D21-AAEC8C32D446}" destId="{99BD7216-510A-43E8-858B-9E81E041F8C9}" srcOrd="2" destOrd="0" presId="urn:microsoft.com/office/officeart/2018/2/layout/IconVerticalSolidList"/>
    <dgm:cxn modelId="{D313C661-FF85-477D-A75C-78AC2ECB599B}" type="presParOf" srcId="{99BD7216-510A-43E8-858B-9E81E041F8C9}" destId="{96406801-E3FF-49C5-B97F-C1ED0FFC0D85}" srcOrd="0" destOrd="0" presId="urn:microsoft.com/office/officeart/2018/2/layout/IconVerticalSolidList"/>
    <dgm:cxn modelId="{4B81753E-5333-4940-B8C5-517EF391E279}" type="presParOf" srcId="{99BD7216-510A-43E8-858B-9E81E041F8C9}" destId="{7877F7FC-8002-4729-9378-A059D5459057}" srcOrd="1" destOrd="0" presId="urn:microsoft.com/office/officeart/2018/2/layout/IconVerticalSolidList"/>
    <dgm:cxn modelId="{7D90BFC9-20E6-44F3-BA7D-C373030DFDF3}" type="presParOf" srcId="{99BD7216-510A-43E8-858B-9E81E041F8C9}" destId="{3FAA5DE6-4A68-4B9B-A83E-66EA3AA22211}" srcOrd="2" destOrd="0" presId="urn:microsoft.com/office/officeart/2018/2/layout/IconVerticalSolidList"/>
    <dgm:cxn modelId="{9CE65A94-5039-4E7A-9889-8BD48FACCF49}" type="presParOf" srcId="{99BD7216-510A-43E8-858B-9E81E041F8C9}" destId="{86B5048A-D986-4B26-BCDD-2FC52FE36969}" srcOrd="3" destOrd="0" presId="urn:microsoft.com/office/officeart/2018/2/layout/IconVerticalSolidList"/>
    <dgm:cxn modelId="{54B1B49A-E824-4F91-9BCA-8B5ADF7EC698}" type="presParOf" srcId="{026795A0-E5BD-4287-8D21-AAEC8C32D446}" destId="{13229399-DB32-44B3-A80E-30E98EACE176}" srcOrd="3" destOrd="0" presId="urn:microsoft.com/office/officeart/2018/2/layout/IconVerticalSolidList"/>
    <dgm:cxn modelId="{7E9205D4-7F40-4DEA-BFD0-DDA176898549}" type="presParOf" srcId="{026795A0-E5BD-4287-8D21-AAEC8C32D446}" destId="{E7497A1F-459E-47F2-ACCE-8BA8CB0D4120}" srcOrd="4" destOrd="0" presId="urn:microsoft.com/office/officeart/2018/2/layout/IconVerticalSolidList"/>
    <dgm:cxn modelId="{053AB728-A10C-4F1C-8676-FCC120D57A05}" type="presParOf" srcId="{E7497A1F-459E-47F2-ACCE-8BA8CB0D4120}" destId="{4DE663BF-3E8C-4744-9585-39665CDD8D69}" srcOrd="0" destOrd="0" presId="urn:microsoft.com/office/officeart/2018/2/layout/IconVerticalSolidList"/>
    <dgm:cxn modelId="{163015A6-3505-45F8-9D18-8FE2971DF871}" type="presParOf" srcId="{E7497A1F-459E-47F2-ACCE-8BA8CB0D4120}" destId="{4ECF19D7-237E-4331-BE76-0DE363CF2F33}" srcOrd="1" destOrd="0" presId="urn:microsoft.com/office/officeart/2018/2/layout/IconVerticalSolidList"/>
    <dgm:cxn modelId="{E05BDD41-2332-41FD-8029-9E9F21E99DD6}" type="presParOf" srcId="{E7497A1F-459E-47F2-ACCE-8BA8CB0D4120}" destId="{5A35537D-87FB-4CF0-86E9-7F57D9FBBAA1}" srcOrd="2" destOrd="0" presId="urn:microsoft.com/office/officeart/2018/2/layout/IconVerticalSolidList"/>
    <dgm:cxn modelId="{A1B6AA9D-1FBD-4B31-BFF5-629BF3E20F8A}" type="presParOf" srcId="{E7497A1F-459E-47F2-ACCE-8BA8CB0D4120}" destId="{16A9366F-7EDF-47CD-B3E0-C22099446E1F}" srcOrd="3" destOrd="0" presId="urn:microsoft.com/office/officeart/2018/2/layout/IconVerticalSolidList"/>
    <dgm:cxn modelId="{77DCF0B2-5DD2-47F1-BA32-AF9C82EE8671}" type="presParOf" srcId="{026795A0-E5BD-4287-8D21-AAEC8C32D446}" destId="{80114333-EF86-4644-967B-052895E67D35}" srcOrd="5" destOrd="0" presId="urn:microsoft.com/office/officeart/2018/2/layout/IconVerticalSolidList"/>
    <dgm:cxn modelId="{27430A18-C810-4278-B203-D6C9A81003C1}" type="presParOf" srcId="{026795A0-E5BD-4287-8D21-AAEC8C32D446}" destId="{7EC9649E-9EE0-4900-BB0A-6CC3C25A2270}" srcOrd="6" destOrd="0" presId="urn:microsoft.com/office/officeart/2018/2/layout/IconVerticalSolidList"/>
    <dgm:cxn modelId="{FC0E3375-0F53-4737-8632-AEE6375E6A10}" type="presParOf" srcId="{7EC9649E-9EE0-4900-BB0A-6CC3C25A2270}" destId="{F7B6E315-3E8B-4459-AC71-694EBA30BF2D}" srcOrd="0" destOrd="0" presId="urn:microsoft.com/office/officeart/2018/2/layout/IconVerticalSolidList"/>
    <dgm:cxn modelId="{8923B838-619B-4A61-9240-D9FEEEDDA493}" type="presParOf" srcId="{7EC9649E-9EE0-4900-BB0A-6CC3C25A2270}" destId="{BFBDA97B-DCC9-4420-82EF-B4CCB9E8A0D3}" srcOrd="1" destOrd="0" presId="urn:microsoft.com/office/officeart/2018/2/layout/IconVerticalSolidList"/>
    <dgm:cxn modelId="{544901A7-D540-477F-9227-47E2AF39B7E9}" type="presParOf" srcId="{7EC9649E-9EE0-4900-BB0A-6CC3C25A2270}" destId="{9411C7F1-2ACA-4C9A-B7B3-A9A99BD49829}" srcOrd="2" destOrd="0" presId="urn:microsoft.com/office/officeart/2018/2/layout/IconVerticalSolidList"/>
    <dgm:cxn modelId="{3CFC15A6-9F89-4B03-91B5-BAE91A1DEA9D}" type="presParOf" srcId="{7EC9649E-9EE0-4900-BB0A-6CC3C25A2270}" destId="{EE980EC2-4B9E-48F2-9786-B81BF11625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8AB0C-383E-409F-953E-25463DF4F9B0}">
      <dsp:nvSpPr>
        <dsp:cNvPr id="0" name=""/>
        <dsp:cNvSpPr/>
      </dsp:nvSpPr>
      <dsp:spPr>
        <a:xfrm>
          <a:off x="235953" y="667678"/>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7D839-1C79-4C1D-885D-56A267B02C6F}">
      <dsp:nvSpPr>
        <dsp:cNvPr id="0" name=""/>
        <dsp:cNvSpPr/>
      </dsp:nvSpPr>
      <dsp:spPr>
        <a:xfrm>
          <a:off x="428155" y="859880"/>
          <a:ext cx="530843" cy="53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50B1FB-5BA8-4737-B659-C80692BE7425}">
      <dsp:nvSpPr>
        <dsp:cNvPr id="0" name=""/>
        <dsp:cNvSpPr/>
      </dsp:nvSpPr>
      <dsp:spPr>
        <a:xfrm>
          <a:off x="1347326"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1.Introduction</a:t>
          </a:r>
        </a:p>
      </dsp:txBody>
      <dsp:txXfrm>
        <a:off x="1347326" y="667678"/>
        <a:ext cx="2157370" cy="915248"/>
      </dsp:txXfrm>
    </dsp:sp>
    <dsp:sp modelId="{BB95DD60-A81E-49D5-9607-204DCF1A7608}">
      <dsp:nvSpPr>
        <dsp:cNvPr id="0" name=""/>
        <dsp:cNvSpPr/>
      </dsp:nvSpPr>
      <dsp:spPr>
        <a:xfrm>
          <a:off x="3880603" y="667678"/>
          <a:ext cx="915248" cy="91524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88EBB-CCE3-4637-A0EF-12749347EAB1}">
      <dsp:nvSpPr>
        <dsp:cNvPr id="0" name=""/>
        <dsp:cNvSpPr/>
      </dsp:nvSpPr>
      <dsp:spPr>
        <a:xfrm>
          <a:off x="4072805" y="859880"/>
          <a:ext cx="530843" cy="53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CF7BC6-1C89-45E0-ABC6-BC52DD034778}">
      <dsp:nvSpPr>
        <dsp:cNvPr id="0" name=""/>
        <dsp:cNvSpPr/>
      </dsp:nvSpPr>
      <dsp:spPr>
        <a:xfrm>
          <a:off x="499197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2.Problem statement</a:t>
          </a:r>
        </a:p>
      </dsp:txBody>
      <dsp:txXfrm>
        <a:off x="4991975" y="667678"/>
        <a:ext cx="2157370" cy="915248"/>
      </dsp:txXfrm>
    </dsp:sp>
    <dsp:sp modelId="{0488D7B7-9AC1-0E41-9152-E2C2F24987FC}">
      <dsp:nvSpPr>
        <dsp:cNvPr id="0" name=""/>
        <dsp:cNvSpPr/>
      </dsp:nvSpPr>
      <dsp:spPr>
        <a:xfrm>
          <a:off x="7525252" y="667678"/>
          <a:ext cx="915248" cy="91524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0F4B4-07BA-C644-B8A4-B8B7DC72A982}">
      <dsp:nvSpPr>
        <dsp:cNvPr id="0" name=""/>
        <dsp:cNvSpPr/>
      </dsp:nvSpPr>
      <dsp:spPr>
        <a:xfrm>
          <a:off x="7717454" y="859880"/>
          <a:ext cx="530843" cy="530843"/>
        </a:xfrm>
        <a:prstGeom prst="rect">
          <a:avLst/>
        </a:prstGeom>
        <a:solidFill>
          <a:schemeClr val="bg1">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61CC4-0CB4-1D49-8E99-C1EBC57C74DD}">
      <dsp:nvSpPr>
        <dsp:cNvPr id="0" name=""/>
        <dsp:cNvSpPr/>
      </dsp:nvSpPr>
      <dsp:spPr>
        <a:xfrm>
          <a:off x="8636625" y="667678"/>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3.Understand the data</a:t>
          </a:r>
        </a:p>
      </dsp:txBody>
      <dsp:txXfrm>
        <a:off x="8636625" y="667678"/>
        <a:ext cx="2157370" cy="915248"/>
      </dsp:txXfrm>
    </dsp:sp>
    <dsp:sp modelId="{8EFB0E80-A276-45D7-AD3D-2B9C9748CADE}">
      <dsp:nvSpPr>
        <dsp:cNvPr id="0" name=""/>
        <dsp:cNvSpPr/>
      </dsp:nvSpPr>
      <dsp:spPr>
        <a:xfrm>
          <a:off x="235953" y="2231354"/>
          <a:ext cx="915248" cy="91524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7270C-E562-4B13-B3BD-4B643FCE708D}">
      <dsp:nvSpPr>
        <dsp:cNvPr id="0" name=""/>
        <dsp:cNvSpPr/>
      </dsp:nvSpPr>
      <dsp:spPr>
        <a:xfrm>
          <a:off x="428155" y="2423556"/>
          <a:ext cx="530843" cy="53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91AD72-A45F-4DF4-93FE-EADC15564EA9}">
      <dsp:nvSpPr>
        <dsp:cNvPr id="0" name=""/>
        <dsp:cNvSpPr/>
      </dsp:nvSpPr>
      <dsp:spPr>
        <a:xfrm>
          <a:off x="1347326"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4.Clean the data</a:t>
          </a:r>
        </a:p>
      </dsp:txBody>
      <dsp:txXfrm>
        <a:off x="1347326" y="2231354"/>
        <a:ext cx="2157370" cy="915248"/>
      </dsp:txXfrm>
    </dsp:sp>
    <dsp:sp modelId="{4FCC3E0B-DE8E-FE46-827A-98BD2F182F51}">
      <dsp:nvSpPr>
        <dsp:cNvPr id="0" name=""/>
        <dsp:cNvSpPr/>
      </dsp:nvSpPr>
      <dsp:spPr>
        <a:xfrm>
          <a:off x="3880603" y="2231354"/>
          <a:ext cx="915248" cy="91524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3B7610-194E-2C45-8E12-9EF504D70A8F}">
      <dsp:nvSpPr>
        <dsp:cNvPr id="0" name=""/>
        <dsp:cNvSpPr/>
      </dsp:nvSpPr>
      <dsp:spPr>
        <a:xfrm>
          <a:off x="4072805" y="2423556"/>
          <a:ext cx="530843" cy="530843"/>
        </a:xfrm>
        <a:prstGeom prst="rect">
          <a:avLst/>
        </a:prstGeom>
        <a:solidFill>
          <a:schemeClr val="bg1">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1D342-B6C4-484A-B7AC-60F8397FBAE6}">
      <dsp:nvSpPr>
        <dsp:cNvPr id="0" name=""/>
        <dsp:cNvSpPr/>
      </dsp:nvSpPr>
      <dsp:spPr>
        <a:xfrm>
          <a:off x="4991975"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5.Data analysis</a:t>
          </a:r>
        </a:p>
      </dsp:txBody>
      <dsp:txXfrm>
        <a:off x="4991975" y="2231354"/>
        <a:ext cx="2157370" cy="915248"/>
      </dsp:txXfrm>
    </dsp:sp>
    <dsp:sp modelId="{123144C8-7E16-914C-AD90-C8DB220F43AE}">
      <dsp:nvSpPr>
        <dsp:cNvPr id="0" name=""/>
        <dsp:cNvSpPr/>
      </dsp:nvSpPr>
      <dsp:spPr>
        <a:xfrm>
          <a:off x="7525252" y="2231354"/>
          <a:ext cx="915248" cy="91524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2F61C-AD3B-1F44-B8A0-E7FF99659B0D}">
      <dsp:nvSpPr>
        <dsp:cNvPr id="0" name=""/>
        <dsp:cNvSpPr/>
      </dsp:nvSpPr>
      <dsp:spPr>
        <a:xfrm>
          <a:off x="7717454" y="2423556"/>
          <a:ext cx="530843" cy="530843"/>
        </a:xfrm>
        <a:prstGeom prst="rect">
          <a:avLst/>
        </a:prstGeom>
        <a:solidFill>
          <a:schemeClr val="bg1">
            <a:hueOff val="0"/>
            <a:satOff val="0"/>
            <a:lumOff val="0"/>
            <a:alphaOff val="0"/>
          </a:schemeClr>
        </a:solidFill>
        <a:ln w="2222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4E42B-6C69-1E43-BDE6-C040D41D8164}">
      <dsp:nvSpPr>
        <dsp:cNvPr id="0" name=""/>
        <dsp:cNvSpPr/>
      </dsp:nvSpPr>
      <dsp:spPr>
        <a:xfrm>
          <a:off x="8636625" y="2231354"/>
          <a:ext cx="2157370" cy="91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6..Conclusion</a:t>
          </a:r>
        </a:p>
      </dsp:txBody>
      <dsp:txXfrm>
        <a:off x="8636625" y="2231354"/>
        <a:ext cx="2157370" cy="915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FE9B8-B80F-4818-92E2-1B3D2F50BD6A}">
      <dsp:nvSpPr>
        <dsp:cNvPr id="0" name=""/>
        <dsp:cNvSpPr/>
      </dsp:nvSpPr>
      <dsp:spPr>
        <a:xfrm>
          <a:off x="0" y="1508"/>
          <a:ext cx="11029615" cy="7645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198201-8D8D-463D-B297-A21D94AE288E}">
      <dsp:nvSpPr>
        <dsp:cNvPr id="0" name=""/>
        <dsp:cNvSpPr/>
      </dsp:nvSpPr>
      <dsp:spPr>
        <a:xfrm>
          <a:off x="231267" y="173525"/>
          <a:ext cx="420485" cy="420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461AF-5503-4368-90D6-E21953461680}">
      <dsp:nvSpPr>
        <dsp:cNvPr id="0" name=""/>
        <dsp:cNvSpPr/>
      </dsp:nvSpPr>
      <dsp:spPr>
        <a:xfrm>
          <a:off x="883020" y="1508"/>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977900">
            <a:lnSpc>
              <a:spcPct val="100000"/>
            </a:lnSpc>
            <a:spcBef>
              <a:spcPct val="0"/>
            </a:spcBef>
            <a:spcAft>
              <a:spcPct val="35000"/>
            </a:spcAft>
            <a:buNone/>
          </a:pPr>
          <a:r>
            <a:rPr lang="en-US" sz="2200" kern="1200"/>
            <a:t>1.Import the data.</a:t>
          </a:r>
        </a:p>
      </dsp:txBody>
      <dsp:txXfrm>
        <a:off x="883020" y="1508"/>
        <a:ext cx="10146594" cy="764519"/>
      </dsp:txXfrm>
    </dsp:sp>
    <dsp:sp modelId="{96406801-E3FF-49C5-B97F-C1ED0FFC0D85}">
      <dsp:nvSpPr>
        <dsp:cNvPr id="0" name=""/>
        <dsp:cNvSpPr/>
      </dsp:nvSpPr>
      <dsp:spPr>
        <a:xfrm>
          <a:off x="0" y="957158"/>
          <a:ext cx="11029615" cy="7645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7F7FC-8002-4729-9378-A059D5459057}">
      <dsp:nvSpPr>
        <dsp:cNvPr id="0" name=""/>
        <dsp:cNvSpPr/>
      </dsp:nvSpPr>
      <dsp:spPr>
        <a:xfrm>
          <a:off x="231267" y="1129175"/>
          <a:ext cx="420485" cy="420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5048A-D986-4B26-BCDD-2FC52FE36969}">
      <dsp:nvSpPr>
        <dsp:cNvPr id="0" name=""/>
        <dsp:cNvSpPr/>
      </dsp:nvSpPr>
      <dsp:spPr>
        <a:xfrm>
          <a:off x="883020" y="957158"/>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977900">
            <a:lnSpc>
              <a:spcPct val="100000"/>
            </a:lnSpc>
            <a:spcBef>
              <a:spcPct val="0"/>
            </a:spcBef>
            <a:spcAft>
              <a:spcPct val="35000"/>
            </a:spcAft>
            <a:buNone/>
          </a:pPr>
          <a:r>
            <a:rPr lang="en-US" sz="2200" kern="1200"/>
            <a:t>2. Impute the data.</a:t>
          </a:r>
        </a:p>
      </dsp:txBody>
      <dsp:txXfrm>
        <a:off x="883020" y="957158"/>
        <a:ext cx="10146594" cy="764519"/>
      </dsp:txXfrm>
    </dsp:sp>
    <dsp:sp modelId="{4DE663BF-3E8C-4744-9585-39665CDD8D69}">
      <dsp:nvSpPr>
        <dsp:cNvPr id="0" name=""/>
        <dsp:cNvSpPr/>
      </dsp:nvSpPr>
      <dsp:spPr>
        <a:xfrm>
          <a:off x="0" y="1912807"/>
          <a:ext cx="11029615" cy="7645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F19D7-237E-4331-BE76-0DE363CF2F33}">
      <dsp:nvSpPr>
        <dsp:cNvPr id="0" name=""/>
        <dsp:cNvSpPr/>
      </dsp:nvSpPr>
      <dsp:spPr>
        <a:xfrm>
          <a:off x="231267" y="2084824"/>
          <a:ext cx="420485" cy="420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9366F-7EDF-47CD-B3E0-C22099446E1F}">
      <dsp:nvSpPr>
        <dsp:cNvPr id="0" name=""/>
        <dsp:cNvSpPr/>
      </dsp:nvSpPr>
      <dsp:spPr>
        <a:xfrm>
          <a:off x="883020" y="1912807"/>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977900">
            <a:lnSpc>
              <a:spcPct val="100000"/>
            </a:lnSpc>
            <a:spcBef>
              <a:spcPct val="0"/>
            </a:spcBef>
            <a:spcAft>
              <a:spcPct val="35000"/>
            </a:spcAft>
            <a:buNone/>
          </a:pPr>
          <a:r>
            <a:rPr lang="en-US" sz="2200" kern="1200"/>
            <a:t>3.Data analysis.</a:t>
          </a:r>
        </a:p>
      </dsp:txBody>
      <dsp:txXfrm>
        <a:off x="883020" y="1912807"/>
        <a:ext cx="10146594" cy="764519"/>
      </dsp:txXfrm>
    </dsp:sp>
    <dsp:sp modelId="{F7B6E315-3E8B-4459-AC71-694EBA30BF2D}">
      <dsp:nvSpPr>
        <dsp:cNvPr id="0" name=""/>
        <dsp:cNvSpPr/>
      </dsp:nvSpPr>
      <dsp:spPr>
        <a:xfrm>
          <a:off x="0" y="2868457"/>
          <a:ext cx="11029615" cy="7645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DA97B-DCC9-4420-82EF-B4CCB9E8A0D3}">
      <dsp:nvSpPr>
        <dsp:cNvPr id="0" name=""/>
        <dsp:cNvSpPr/>
      </dsp:nvSpPr>
      <dsp:spPr>
        <a:xfrm>
          <a:off x="231267" y="3040474"/>
          <a:ext cx="420485" cy="420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980EC2-4B9E-48F2-9786-B81BF11625A6}">
      <dsp:nvSpPr>
        <dsp:cNvPr id="0" name=""/>
        <dsp:cNvSpPr/>
      </dsp:nvSpPr>
      <dsp:spPr>
        <a:xfrm>
          <a:off x="883020" y="2868457"/>
          <a:ext cx="10146594" cy="764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912" tIns="80912" rIns="80912" bIns="80912" numCol="1" spcCol="1270" anchor="ctr" anchorCtr="0">
          <a:noAutofit/>
        </a:bodyPr>
        <a:lstStyle/>
        <a:p>
          <a:pPr marL="0" lvl="0" indent="0" algn="l" defTabSz="977900">
            <a:lnSpc>
              <a:spcPct val="100000"/>
            </a:lnSpc>
            <a:spcBef>
              <a:spcPct val="0"/>
            </a:spcBef>
            <a:spcAft>
              <a:spcPct val="35000"/>
            </a:spcAft>
            <a:buNone/>
          </a:pPr>
          <a:r>
            <a:rPr lang="en-US" sz="2200" kern="1200"/>
            <a:t>4. Conclude what we got.</a:t>
          </a:r>
        </a:p>
      </dsp:txBody>
      <dsp:txXfrm>
        <a:off x="883020" y="2868457"/>
        <a:ext cx="10146594" cy="7645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10/8/23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34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728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10/8/23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76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10/8/23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775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10/8/23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19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9382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094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41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026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10/8/23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4806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10/8/23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277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10/8/23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317675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30" r:id="rId6"/>
    <p:sldLayoutId id="2147483725" r:id="rId7"/>
    <p:sldLayoutId id="2147483726" r:id="rId8"/>
    <p:sldLayoutId id="2147483727" r:id="rId9"/>
    <p:sldLayoutId id="2147483729" r:id="rId10"/>
    <p:sldLayoutId id="2147483728"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FE77CC-8A70-03A4-2574-6C332B51039F}"/>
              </a:ext>
            </a:extLst>
          </p:cNvPr>
          <p:cNvPicPr>
            <a:picLocks noChangeAspect="1"/>
          </p:cNvPicPr>
          <p:nvPr/>
        </p:nvPicPr>
        <p:blipFill rotWithShape="1">
          <a:blip r:embed="rId2"/>
          <a:srcRect l="1111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1DBA43-9582-FFD9-AFA0-3355C8863E79}"/>
              </a:ext>
            </a:extLst>
          </p:cNvPr>
          <p:cNvSpPr>
            <a:spLocks noGrp="1"/>
          </p:cNvSpPr>
          <p:nvPr>
            <p:ph type="ctrTitle"/>
          </p:nvPr>
        </p:nvSpPr>
        <p:spPr>
          <a:xfrm>
            <a:off x="8298345" y="1524001"/>
            <a:ext cx="3208866" cy="3478384"/>
          </a:xfrm>
        </p:spPr>
        <p:txBody>
          <a:bodyPr>
            <a:normAutofit/>
          </a:bodyPr>
          <a:lstStyle/>
          <a:p>
            <a:r>
              <a:rPr lang="en-US" dirty="0">
                <a:solidFill>
                  <a:srgbClr val="FFFFFF"/>
                </a:solidFill>
              </a:rPr>
              <a:t>EDA analysis </a:t>
            </a:r>
          </a:p>
        </p:txBody>
      </p:sp>
      <p:sp>
        <p:nvSpPr>
          <p:cNvPr id="3" name="Subtitle 2">
            <a:extLst>
              <a:ext uri="{FF2B5EF4-FFF2-40B4-BE49-F238E27FC236}">
                <a16:creationId xmlns:a16="http://schemas.microsoft.com/office/drawing/2014/main" id="{5EF3FBA6-A254-080D-FDC7-1CFD1535FDF3}"/>
              </a:ext>
            </a:extLst>
          </p:cNvPr>
          <p:cNvSpPr>
            <a:spLocks noGrp="1"/>
          </p:cNvSpPr>
          <p:nvPr>
            <p:ph type="subTitle" idx="1"/>
          </p:nvPr>
        </p:nvSpPr>
        <p:spPr>
          <a:xfrm>
            <a:off x="8298345" y="5145513"/>
            <a:ext cx="3208866" cy="738820"/>
          </a:xfrm>
        </p:spPr>
        <p:txBody>
          <a:bodyPr>
            <a:normAutofit/>
          </a:bodyPr>
          <a:lstStyle/>
          <a:p>
            <a:r>
              <a:rPr lang="en-US" dirty="0" err="1">
                <a:solidFill>
                  <a:srgbClr val="FFFFFF">
                    <a:alpha val="75000"/>
                  </a:srgbClr>
                </a:solidFill>
              </a:rPr>
              <a:t>Tangbufan</a:t>
            </a:r>
            <a:r>
              <a:rPr lang="en-US" dirty="0">
                <a:solidFill>
                  <a:srgbClr val="FFFFFF">
                    <a:alpha val="75000"/>
                  </a:srgbClr>
                </a:solidFill>
              </a:rPr>
              <a:t> Wei(victor)</a:t>
            </a:r>
          </a:p>
        </p:txBody>
      </p:sp>
    </p:spTree>
    <p:extLst>
      <p:ext uri="{BB962C8B-B14F-4D97-AF65-F5344CB8AC3E}">
        <p14:creationId xmlns:p14="http://schemas.microsoft.com/office/powerpoint/2010/main" val="1490172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FA8C59-FD68-319F-C163-4664C2D4EA44}"/>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EED49D1-E283-B835-C833-2FD0CC0CCF36}"/>
              </a:ext>
            </a:extLst>
          </p:cNvPr>
          <p:cNvSpPr>
            <a:spLocks noGrp="1"/>
          </p:cNvSpPr>
          <p:nvPr>
            <p:ph type="title"/>
          </p:nvPr>
        </p:nvSpPr>
        <p:spPr>
          <a:xfrm>
            <a:off x="965201" y="1020431"/>
            <a:ext cx="10225530" cy="1475013"/>
          </a:xfrm>
        </p:spPr>
        <p:txBody>
          <a:bodyPr vert="horz" lIns="91440" tIns="45720" rIns="91440" bIns="45720" rtlCol="0" anchor="b">
            <a:normAutofit/>
          </a:bodyPr>
          <a:lstStyle/>
          <a:p>
            <a:r>
              <a:rPr lang="en-US" sz="4000" dirty="0">
                <a:solidFill>
                  <a:schemeClr val="tx1"/>
                </a:solidFill>
              </a:rPr>
              <a:t>4. Clean the data</a:t>
            </a:r>
          </a:p>
        </p:txBody>
      </p:sp>
    </p:spTree>
    <p:extLst>
      <p:ext uri="{BB962C8B-B14F-4D97-AF65-F5344CB8AC3E}">
        <p14:creationId xmlns:p14="http://schemas.microsoft.com/office/powerpoint/2010/main" val="282272188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75068CF-3900-7C2B-190A-BF08420BF8AD}"/>
              </a:ext>
            </a:extLst>
          </p:cNvPr>
          <p:cNvSpPr>
            <a:spLocks noGrp="1"/>
          </p:cNvSpPr>
          <p:nvPr>
            <p:ph type="title"/>
          </p:nvPr>
        </p:nvSpPr>
        <p:spPr>
          <a:xfrm>
            <a:off x="609906" y="702155"/>
            <a:ext cx="3568661" cy="1269713"/>
          </a:xfrm>
        </p:spPr>
        <p:txBody>
          <a:bodyPr>
            <a:normAutofit/>
          </a:bodyPr>
          <a:lstStyle/>
          <a:p>
            <a:r>
              <a:rPr lang="en-US"/>
              <a:t>Begin with dataset Application</a:t>
            </a:r>
            <a:endParaRPr lang="en-US" dirty="0"/>
          </a:p>
        </p:txBody>
      </p:sp>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97C07F1-A33B-E449-90DD-A824F39409D2}"/>
              </a:ext>
            </a:extLst>
          </p:cNvPr>
          <p:cNvSpPr>
            <a:spLocks noGrp="1"/>
          </p:cNvSpPr>
          <p:nvPr>
            <p:ph idx="1"/>
          </p:nvPr>
        </p:nvSpPr>
        <p:spPr>
          <a:xfrm>
            <a:off x="609906" y="2340864"/>
            <a:ext cx="3568661" cy="3634486"/>
          </a:xfrm>
        </p:spPr>
        <p:txBody>
          <a:bodyPr>
            <a:normAutofit/>
          </a:bodyPr>
          <a:lstStyle/>
          <a:p>
            <a:r>
              <a:rPr lang="en-US" dirty="0"/>
              <a:t>1.We first load the datasets and some libraries needed.</a:t>
            </a:r>
          </a:p>
          <a:p>
            <a:r>
              <a:rPr lang="en-US" dirty="0"/>
              <a:t>2.Then use python commands to explore the data.</a:t>
            </a:r>
          </a:p>
          <a:p>
            <a:r>
              <a:rPr lang="en-US" dirty="0"/>
              <a:t>3.Removing columns with more than 50% missing values.</a:t>
            </a:r>
          </a:p>
          <a:p>
            <a:r>
              <a:rPr lang="en-US" dirty="0"/>
              <a:t>4.Getting rid of those unrelated columns as well. </a:t>
            </a:r>
          </a:p>
        </p:txBody>
      </p:sp>
      <p:pic>
        <p:nvPicPr>
          <p:cNvPr id="4" name="Picture 3">
            <a:extLst>
              <a:ext uri="{FF2B5EF4-FFF2-40B4-BE49-F238E27FC236}">
                <a16:creationId xmlns:a16="http://schemas.microsoft.com/office/drawing/2014/main" id="{4CB921FE-4CFA-BDB2-07AF-F841685A3A1E}"/>
              </a:ext>
            </a:extLst>
          </p:cNvPr>
          <p:cNvPicPr>
            <a:picLocks noChangeAspect="1"/>
          </p:cNvPicPr>
          <p:nvPr/>
        </p:nvPicPr>
        <p:blipFill>
          <a:blip r:embed="rId2"/>
          <a:stretch>
            <a:fillRect/>
          </a:stretch>
        </p:blipFill>
        <p:spPr>
          <a:xfrm>
            <a:off x="4654296" y="939312"/>
            <a:ext cx="6735272" cy="4798881"/>
          </a:xfrm>
          <a:prstGeom prst="rect">
            <a:avLst/>
          </a:prstGeom>
        </p:spPr>
      </p:pic>
      <p:pic>
        <p:nvPicPr>
          <p:cNvPr id="5" name="Picture 4">
            <a:extLst>
              <a:ext uri="{FF2B5EF4-FFF2-40B4-BE49-F238E27FC236}">
                <a16:creationId xmlns:a16="http://schemas.microsoft.com/office/drawing/2014/main" id="{22246299-D786-9D50-AEC3-9C69833806FB}"/>
              </a:ext>
            </a:extLst>
          </p:cNvPr>
          <p:cNvPicPr>
            <a:picLocks noChangeAspect="1"/>
          </p:cNvPicPr>
          <p:nvPr/>
        </p:nvPicPr>
        <p:blipFill>
          <a:blip r:embed="rId3"/>
          <a:stretch>
            <a:fillRect/>
          </a:stretch>
        </p:blipFill>
        <p:spPr>
          <a:xfrm>
            <a:off x="4654296" y="5868946"/>
            <a:ext cx="7150100" cy="469900"/>
          </a:xfrm>
          <a:prstGeom prst="rect">
            <a:avLst/>
          </a:prstGeom>
        </p:spPr>
      </p:pic>
    </p:spTree>
    <p:extLst>
      <p:ext uri="{BB962C8B-B14F-4D97-AF65-F5344CB8AC3E}">
        <p14:creationId xmlns:p14="http://schemas.microsoft.com/office/powerpoint/2010/main" val="341153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Graphs and plots layered on a blue digital screen">
            <a:extLst>
              <a:ext uri="{FF2B5EF4-FFF2-40B4-BE49-F238E27FC236}">
                <a16:creationId xmlns:a16="http://schemas.microsoft.com/office/drawing/2014/main" id="{8B24E399-C8AE-3A0C-31C1-629C1D30DE7E}"/>
              </a:ext>
            </a:extLst>
          </p:cNvPr>
          <p:cNvPicPr>
            <a:picLocks noChangeAspect="1"/>
          </p:cNvPicPr>
          <p:nvPr/>
        </p:nvPicPr>
        <p:blipFill rotWithShape="1">
          <a:blip r:embed="rId2"/>
          <a:srcRect t="6893" b="18107"/>
          <a:stretch/>
        </p:blipFill>
        <p:spPr>
          <a:xfrm>
            <a:off x="20" y="-22"/>
            <a:ext cx="12191977" cy="6858022"/>
          </a:xfrm>
          <a:prstGeom prst="rect">
            <a:avLst/>
          </a:prstGeom>
        </p:spPr>
      </p:pic>
      <p:sp>
        <p:nvSpPr>
          <p:cNvPr id="17" name="Rectangle 1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B291A-1799-05A8-2629-B69D3A75A8A3}"/>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sz="4800">
                <a:solidFill>
                  <a:schemeClr val="bg1"/>
                </a:solidFill>
              </a:rPr>
              <a:t>5. Data analysis</a:t>
            </a:r>
          </a:p>
        </p:txBody>
      </p:sp>
      <p:sp>
        <p:nvSpPr>
          <p:cNvPr id="19" name="Rectangle 1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22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DB1D-7A9D-0976-C90A-DEE801C0689A}"/>
              </a:ext>
            </a:extLst>
          </p:cNvPr>
          <p:cNvSpPr>
            <a:spLocks noGrp="1"/>
          </p:cNvSpPr>
          <p:nvPr>
            <p:ph type="title"/>
          </p:nvPr>
        </p:nvSpPr>
        <p:spPr>
          <a:xfrm>
            <a:off x="581192" y="702156"/>
            <a:ext cx="7225075" cy="1326267"/>
          </a:xfrm>
        </p:spPr>
        <p:txBody>
          <a:bodyPr>
            <a:normAutofit/>
          </a:bodyPr>
          <a:lstStyle/>
          <a:p>
            <a:r>
              <a:rPr lang="en-US"/>
              <a:t>Imbalance analysis</a:t>
            </a:r>
            <a:r>
              <a:rPr lang="zh-CN" altLang="en-US"/>
              <a:t> </a:t>
            </a:r>
            <a:br>
              <a:rPr lang="en-US"/>
            </a:br>
            <a:endParaRPr lang="en-US"/>
          </a:p>
        </p:txBody>
      </p:sp>
      <p:sp>
        <p:nvSpPr>
          <p:cNvPr id="10" name="Content Placeholder 9">
            <a:extLst>
              <a:ext uri="{FF2B5EF4-FFF2-40B4-BE49-F238E27FC236}">
                <a16:creationId xmlns:a16="http://schemas.microsoft.com/office/drawing/2014/main" id="{9003B87A-DF83-AD63-03AB-C07ED1A3E0A3}"/>
              </a:ext>
            </a:extLst>
          </p:cNvPr>
          <p:cNvSpPr>
            <a:spLocks noGrp="1"/>
          </p:cNvSpPr>
          <p:nvPr>
            <p:ph idx="1"/>
          </p:nvPr>
        </p:nvSpPr>
        <p:spPr>
          <a:xfrm>
            <a:off x="581192" y="2180496"/>
            <a:ext cx="7225075" cy="3678303"/>
          </a:xfrm>
        </p:spPr>
        <p:txBody>
          <a:bodyPr>
            <a:normAutofit/>
          </a:bodyPr>
          <a:lstStyle/>
          <a:p>
            <a:pPr>
              <a:buFont typeface="+mj-lt"/>
              <a:buAutoNum type="arabicPeriod"/>
            </a:pPr>
            <a:r>
              <a:rPr lang="en-CA" b="0" i="0" dirty="0">
                <a:effectLst/>
                <a:latin typeface="Söhne"/>
              </a:rPr>
              <a:t>Regarding the gender breakdown, there is an imbalance of 65.84% in favor of females and 34.16% for males.</a:t>
            </a:r>
          </a:p>
          <a:p>
            <a:pPr>
              <a:buFont typeface="+mj-lt"/>
              <a:buAutoNum type="arabicPeriod"/>
            </a:pPr>
            <a:endParaRPr lang="en-CA" b="0" i="0" dirty="0">
              <a:effectLst/>
              <a:latin typeface="Söhne"/>
            </a:endParaRPr>
          </a:p>
          <a:p>
            <a:pPr>
              <a:buFont typeface="+mj-lt"/>
              <a:buAutoNum type="arabicPeriod"/>
            </a:pPr>
            <a:endParaRPr lang="en-CA" dirty="0">
              <a:latin typeface="Söhne"/>
            </a:endParaRPr>
          </a:p>
          <a:p>
            <a:pPr>
              <a:buFont typeface="+mj-lt"/>
              <a:buAutoNum type="arabicPeriod"/>
            </a:pPr>
            <a:r>
              <a:rPr lang="en-CA" b="0" i="0" dirty="0">
                <a:effectLst/>
                <a:latin typeface="Söhne"/>
              </a:rPr>
              <a:t>The imbalance percentages between Non-Defaulter (</a:t>
            </a:r>
            <a:r>
              <a:rPr lang="en-CA" b="0" i="0" dirty="0" err="1">
                <a:effectLst/>
                <a:latin typeface="Söhne"/>
              </a:rPr>
              <a:t>Repayer</a:t>
            </a:r>
            <a:r>
              <a:rPr lang="en-CA" b="0" i="0" dirty="0">
                <a:effectLst/>
                <a:latin typeface="Söhne"/>
              </a:rPr>
              <a:t>) and Defaulter data stand at 91.93% and 8.07%, respectively. This results in a relative imbalance ratio of approximately 11.39:1.</a:t>
            </a:r>
          </a:p>
          <a:p>
            <a:endParaRPr lang="en-US" dirty="0"/>
          </a:p>
        </p:txBody>
      </p:sp>
      <p:pic>
        <p:nvPicPr>
          <p:cNvPr id="5" name="Content Placeholder 4">
            <a:extLst>
              <a:ext uri="{FF2B5EF4-FFF2-40B4-BE49-F238E27FC236}">
                <a16:creationId xmlns:a16="http://schemas.microsoft.com/office/drawing/2014/main" id="{F7C8CCF0-5736-4082-EA9F-33729877F920}"/>
              </a:ext>
            </a:extLst>
          </p:cNvPr>
          <p:cNvPicPr>
            <a:picLocks noChangeAspect="1"/>
          </p:cNvPicPr>
          <p:nvPr/>
        </p:nvPicPr>
        <p:blipFill rotWithShape="1">
          <a:blip r:embed="rId2"/>
          <a:srcRect r="2" b="-5"/>
          <a:stretch/>
        </p:blipFill>
        <p:spPr>
          <a:xfrm>
            <a:off x="8051799" y="643376"/>
            <a:ext cx="3699935" cy="2738126"/>
          </a:xfrm>
          <a:prstGeom prst="rect">
            <a:avLst/>
          </a:prstGeom>
        </p:spPr>
      </p:pic>
      <p:pic>
        <p:nvPicPr>
          <p:cNvPr id="6" name="Picture 5">
            <a:extLst>
              <a:ext uri="{FF2B5EF4-FFF2-40B4-BE49-F238E27FC236}">
                <a16:creationId xmlns:a16="http://schemas.microsoft.com/office/drawing/2014/main" id="{B6FD1B37-F466-976E-3FA8-6B4BB3B1D099}"/>
              </a:ext>
            </a:extLst>
          </p:cNvPr>
          <p:cNvPicPr>
            <a:picLocks noChangeAspect="1"/>
          </p:cNvPicPr>
          <p:nvPr/>
        </p:nvPicPr>
        <p:blipFill rotWithShape="1">
          <a:blip r:embed="rId3"/>
          <a:srcRect l="455" r="4480" b="3"/>
          <a:stretch/>
        </p:blipFill>
        <p:spPr>
          <a:xfrm>
            <a:off x="8051799" y="3476499"/>
            <a:ext cx="3699935" cy="2734056"/>
          </a:xfrm>
          <a:prstGeom prst="rect">
            <a:avLst/>
          </a:prstGeom>
        </p:spPr>
      </p:pic>
    </p:spTree>
    <p:extLst>
      <p:ext uri="{BB962C8B-B14F-4D97-AF65-F5344CB8AC3E}">
        <p14:creationId xmlns:p14="http://schemas.microsoft.com/office/powerpoint/2010/main" val="234356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F57D7-28BD-C425-2BF2-22E484DA4D8E}"/>
              </a:ext>
            </a:extLst>
          </p:cNvPr>
          <p:cNvSpPr>
            <a:spLocks noGrp="1"/>
          </p:cNvSpPr>
          <p:nvPr>
            <p:ph type="title"/>
          </p:nvPr>
        </p:nvSpPr>
        <p:spPr>
          <a:xfrm>
            <a:off x="581193" y="702156"/>
            <a:ext cx="6540462" cy="1013800"/>
          </a:xfrm>
        </p:spPr>
        <p:txBody>
          <a:bodyPr>
            <a:normAutofit/>
          </a:bodyPr>
          <a:lstStyle/>
          <a:p>
            <a:r>
              <a:rPr lang="en-US">
                <a:solidFill>
                  <a:schemeClr val="tx2"/>
                </a:solidFill>
              </a:rPr>
              <a:t>Analysis for categorical variables</a:t>
            </a:r>
          </a:p>
        </p:txBody>
      </p:sp>
      <p:sp>
        <p:nvSpPr>
          <p:cNvPr id="58" name="Rectangle 57">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Content Placeholder 21">
            <a:extLst>
              <a:ext uri="{FF2B5EF4-FFF2-40B4-BE49-F238E27FC236}">
                <a16:creationId xmlns:a16="http://schemas.microsoft.com/office/drawing/2014/main" id="{E241F5BE-194D-F6EC-0701-9C2B41ED45C9}"/>
              </a:ext>
            </a:extLst>
          </p:cNvPr>
          <p:cNvSpPr>
            <a:spLocks noGrp="1"/>
          </p:cNvSpPr>
          <p:nvPr>
            <p:ph idx="1"/>
          </p:nvPr>
        </p:nvSpPr>
        <p:spPr>
          <a:xfrm>
            <a:off x="581194" y="1896533"/>
            <a:ext cx="6309003" cy="3962266"/>
          </a:xfrm>
        </p:spPr>
        <p:txBody>
          <a:bodyPr>
            <a:normAutofit/>
          </a:bodyPr>
          <a:lstStyle/>
          <a:p>
            <a:pPr>
              <a:lnSpc>
                <a:spcPct val="100000"/>
              </a:lnSpc>
              <a:buFont typeface="+mj-lt"/>
              <a:buAutoNum type="arabicPeriod"/>
            </a:pPr>
            <a:r>
              <a:rPr lang="en-CA" sz="1400" b="0" i="0" dirty="0">
                <a:solidFill>
                  <a:schemeClr val="tx2"/>
                </a:solidFill>
                <a:effectLst/>
                <a:latin typeface="Söhne"/>
              </a:rPr>
              <a:t>In the bar plot for income type, we observe that the majority of applicants fall under the "Working" category, indicating that a significant portion of loan applicants are employed. This is followed by "Commercial Associate" and "Pensioner" categories. "Working" stands out as the most common income source among loan applicants.</a:t>
            </a:r>
          </a:p>
          <a:p>
            <a:pPr>
              <a:lnSpc>
                <a:spcPct val="100000"/>
              </a:lnSpc>
              <a:buFont typeface="+mj-lt"/>
              <a:buAutoNum type="arabicPeriod"/>
            </a:pPr>
            <a:r>
              <a:rPr lang="en-CA" sz="1400" b="0" i="0" dirty="0">
                <a:solidFill>
                  <a:schemeClr val="tx2"/>
                </a:solidFill>
                <a:effectLst/>
                <a:latin typeface="Söhne"/>
              </a:rPr>
              <a:t>When examining the contract type, we find that "Cash Loans" dominate the distribution, implying that a substantial portion of applicants opt for this type of contract. "Consumer Loans" and "Revolving Loans" follow but are less frequent. "Cash Loans" appear to be the preferred contract choice among applicants.</a:t>
            </a:r>
          </a:p>
          <a:p>
            <a:pPr>
              <a:lnSpc>
                <a:spcPct val="100000"/>
              </a:lnSpc>
              <a:buFont typeface="+mj-lt"/>
              <a:buAutoNum type="arabicPeriod"/>
            </a:pPr>
            <a:r>
              <a:rPr lang="en-CA" sz="1400" b="0" i="0" dirty="0">
                <a:solidFill>
                  <a:schemeClr val="tx2"/>
                </a:solidFill>
                <a:effectLst/>
                <a:latin typeface="Söhne"/>
              </a:rPr>
              <a:t>Looking at suite type, "Unaccompanied" individuals occupy the largest portion, suggesting that many loan applicants are applying as individuals without co-applicants or family members. "Family" and "Spouse, Partner" categories are less common. "Unaccompanied" individuals seem to represent a significant segment of the applicant pool.</a:t>
            </a:r>
          </a:p>
          <a:p>
            <a:pPr>
              <a:lnSpc>
                <a:spcPct val="100000"/>
              </a:lnSpc>
            </a:pPr>
            <a:endParaRPr lang="en-US" sz="1400" dirty="0">
              <a:solidFill>
                <a:schemeClr val="tx2"/>
              </a:solidFill>
            </a:endParaRPr>
          </a:p>
        </p:txBody>
      </p:sp>
      <p:pic>
        <p:nvPicPr>
          <p:cNvPr id="7" name="Content Placeholder 6">
            <a:extLst>
              <a:ext uri="{FF2B5EF4-FFF2-40B4-BE49-F238E27FC236}">
                <a16:creationId xmlns:a16="http://schemas.microsoft.com/office/drawing/2014/main" id="{3F1C43C0-AEF6-E278-7D9C-E3E02745F2CC}"/>
              </a:ext>
            </a:extLst>
          </p:cNvPr>
          <p:cNvPicPr>
            <a:picLocks noChangeAspect="1"/>
          </p:cNvPicPr>
          <p:nvPr/>
        </p:nvPicPr>
        <p:blipFill rotWithShape="1">
          <a:blip r:embed="rId2"/>
          <a:srcRect t="10711" r="4" b="4"/>
          <a:stretch/>
        </p:blipFill>
        <p:spPr>
          <a:xfrm>
            <a:off x="7568187" y="10"/>
            <a:ext cx="4623812" cy="2219099"/>
          </a:xfrm>
          <a:prstGeom prst="rect">
            <a:avLst/>
          </a:prstGeom>
        </p:spPr>
      </p:pic>
      <p:pic>
        <p:nvPicPr>
          <p:cNvPr id="4" name="Content Placeholder 3">
            <a:extLst>
              <a:ext uri="{FF2B5EF4-FFF2-40B4-BE49-F238E27FC236}">
                <a16:creationId xmlns:a16="http://schemas.microsoft.com/office/drawing/2014/main" id="{9DEE86FD-B2F0-39B7-7194-A0AD81BF2246}"/>
              </a:ext>
            </a:extLst>
          </p:cNvPr>
          <p:cNvPicPr>
            <a:picLocks noChangeAspect="1"/>
          </p:cNvPicPr>
          <p:nvPr/>
        </p:nvPicPr>
        <p:blipFill rotWithShape="1">
          <a:blip r:embed="rId3"/>
          <a:srcRect t="22354" r="3" b="3"/>
          <a:stretch/>
        </p:blipFill>
        <p:spPr>
          <a:xfrm>
            <a:off x="7571352" y="2308766"/>
            <a:ext cx="4620649" cy="2233346"/>
          </a:xfrm>
          <a:prstGeom prst="rect">
            <a:avLst/>
          </a:prstGeom>
        </p:spPr>
      </p:pic>
      <p:pic>
        <p:nvPicPr>
          <p:cNvPr id="6" name="Picture 5">
            <a:extLst>
              <a:ext uri="{FF2B5EF4-FFF2-40B4-BE49-F238E27FC236}">
                <a16:creationId xmlns:a16="http://schemas.microsoft.com/office/drawing/2014/main" id="{0E6D30CC-DE95-EC94-4DC6-FE65581F8CE3}"/>
              </a:ext>
            </a:extLst>
          </p:cNvPr>
          <p:cNvPicPr>
            <a:picLocks noChangeAspect="1"/>
          </p:cNvPicPr>
          <p:nvPr/>
        </p:nvPicPr>
        <p:blipFill rotWithShape="1">
          <a:blip r:embed="rId4"/>
          <a:srcRect t="1486" r="3" b="20493"/>
          <a:stretch/>
        </p:blipFill>
        <p:spPr>
          <a:xfrm>
            <a:off x="7571351" y="4631773"/>
            <a:ext cx="4620649" cy="2226226"/>
          </a:xfrm>
          <a:prstGeom prst="rect">
            <a:avLst/>
          </a:prstGeom>
        </p:spPr>
      </p:pic>
    </p:spTree>
    <p:extLst>
      <p:ext uri="{BB962C8B-B14F-4D97-AF65-F5344CB8AC3E}">
        <p14:creationId xmlns:p14="http://schemas.microsoft.com/office/powerpoint/2010/main" val="338887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BF3125-F829-42AD-9499-2E1E68573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535C0-DE05-E826-6BFD-ECA6796FDEF4}"/>
              </a:ext>
            </a:extLst>
          </p:cNvPr>
          <p:cNvSpPr>
            <a:spLocks noGrp="1"/>
          </p:cNvSpPr>
          <p:nvPr>
            <p:ph type="title"/>
          </p:nvPr>
        </p:nvSpPr>
        <p:spPr>
          <a:xfrm>
            <a:off x="4398134" y="702156"/>
            <a:ext cx="7212673" cy="1188720"/>
          </a:xfrm>
        </p:spPr>
        <p:txBody>
          <a:bodyPr>
            <a:normAutofit/>
          </a:bodyPr>
          <a:lstStyle/>
          <a:p>
            <a:endParaRPr lang="en-US"/>
          </a:p>
        </p:txBody>
      </p:sp>
      <p:sp>
        <p:nvSpPr>
          <p:cNvPr id="26" name="Rectangle 25">
            <a:extLst>
              <a:ext uri="{FF2B5EF4-FFF2-40B4-BE49-F238E27FC236}">
                <a16:creationId xmlns:a16="http://schemas.microsoft.com/office/drawing/2014/main" id="{0755048A-E386-4898-B0AD-98A6A29F6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A21A1F8-0202-47A2-AA30-21B1B3ED6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58016B9E-A476-43D0-AA13-88A0A84D4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A7BD03A-2F51-A2A3-9F41-2D821550E3D4}"/>
              </a:ext>
            </a:extLst>
          </p:cNvPr>
          <p:cNvPicPr>
            <a:picLocks noChangeAspect="1"/>
          </p:cNvPicPr>
          <p:nvPr/>
        </p:nvPicPr>
        <p:blipFill>
          <a:blip r:embed="rId2"/>
          <a:stretch>
            <a:fillRect/>
          </a:stretch>
        </p:blipFill>
        <p:spPr>
          <a:xfrm>
            <a:off x="446534" y="788212"/>
            <a:ext cx="3702877" cy="2332812"/>
          </a:xfrm>
          <a:prstGeom prst="rect">
            <a:avLst/>
          </a:prstGeom>
        </p:spPr>
      </p:pic>
      <p:pic>
        <p:nvPicPr>
          <p:cNvPr id="5" name="Picture 4">
            <a:extLst>
              <a:ext uri="{FF2B5EF4-FFF2-40B4-BE49-F238E27FC236}">
                <a16:creationId xmlns:a16="http://schemas.microsoft.com/office/drawing/2014/main" id="{8115A3D0-03C3-7DA0-C294-025AB7042BF7}"/>
              </a:ext>
            </a:extLst>
          </p:cNvPr>
          <p:cNvPicPr>
            <a:picLocks noChangeAspect="1"/>
          </p:cNvPicPr>
          <p:nvPr/>
        </p:nvPicPr>
        <p:blipFill>
          <a:blip r:embed="rId3"/>
          <a:stretch>
            <a:fillRect/>
          </a:stretch>
        </p:blipFill>
        <p:spPr>
          <a:xfrm>
            <a:off x="569147" y="3589867"/>
            <a:ext cx="3457650" cy="2800697"/>
          </a:xfrm>
          <a:prstGeom prst="rect">
            <a:avLst/>
          </a:prstGeom>
        </p:spPr>
      </p:pic>
      <p:sp>
        <p:nvSpPr>
          <p:cNvPr id="9" name="Content Placeholder 8">
            <a:extLst>
              <a:ext uri="{FF2B5EF4-FFF2-40B4-BE49-F238E27FC236}">
                <a16:creationId xmlns:a16="http://schemas.microsoft.com/office/drawing/2014/main" id="{D6CAC409-E6AE-53ED-3493-5DE10BECAF2E}"/>
              </a:ext>
            </a:extLst>
          </p:cNvPr>
          <p:cNvSpPr>
            <a:spLocks noGrp="1"/>
          </p:cNvSpPr>
          <p:nvPr>
            <p:ph idx="1"/>
          </p:nvPr>
        </p:nvSpPr>
        <p:spPr>
          <a:xfrm>
            <a:off x="4398133" y="2340864"/>
            <a:ext cx="7212674" cy="4049700"/>
          </a:xfrm>
        </p:spPr>
        <p:txBody>
          <a:bodyPr>
            <a:normAutofit/>
          </a:bodyPr>
          <a:lstStyle/>
          <a:p>
            <a:pPr>
              <a:lnSpc>
                <a:spcPct val="100000"/>
              </a:lnSpc>
            </a:pPr>
            <a:r>
              <a:rPr lang="en-CA" sz="1400" b="0" i="0" dirty="0">
                <a:effectLst/>
                <a:latin typeface="Söhne"/>
              </a:rPr>
              <a:t>In the pie chart for family status, the largest segment is "Married," indicating that a significant proportion of loan applicants are married individuals. This category dominates the distribution, followed by "Single/Not Married," "Civil Marriage," "Separated," and "Widow." "Married" applicants constitute the most substantial portion of the family status categories.</a:t>
            </a:r>
          </a:p>
          <a:p>
            <a:pPr>
              <a:lnSpc>
                <a:spcPct val="100000"/>
              </a:lnSpc>
              <a:buFont typeface="+mj-lt"/>
              <a:buAutoNum type="arabicPeriod"/>
            </a:pPr>
            <a:r>
              <a:rPr lang="en-CA" sz="1400" b="0" i="0" dirty="0">
                <a:effectLst/>
                <a:latin typeface="Söhne"/>
              </a:rPr>
              <a:t>When examining the pie chart for education type, "Academic Degree" stands out as a noteworthy category, implying that a notable proportion of applicants have achieved higher education levels. Other categories like "Secondary / secondary special," "Incomplete higher," "Lower secondary," and "Higher education" also contribute, but "Academic Degree" represents a distinct portion of the education background among loan applicants.</a:t>
            </a:r>
          </a:p>
          <a:p>
            <a:pPr>
              <a:lnSpc>
                <a:spcPct val="100000"/>
              </a:lnSpc>
            </a:pPr>
            <a:r>
              <a:rPr lang="en-CA" sz="1400" b="0" i="0" dirty="0">
                <a:effectLst/>
                <a:latin typeface="Söhne"/>
              </a:rPr>
              <a:t>These pie charts offer a visual representation of the distribution of loan applicants across different family status and education type categories, highlighting the prominence of "Married" and "Academic Degree" categories within their respective variables.</a:t>
            </a:r>
          </a:p>
          <a:p>
            <a:pPr>
              <a:lnSpc>
                <a:spcPct val="100000"/>
              </a:lnSpc>
            </a:pPr>
            <a:br>
              <a:rPr lang="en-CA" sz="1400" b="0" i="0" dirty="0">
                <a:effectLst/>
                <a:latin typeface="Söhne"/>
              </a:rPr>
            </a:br>
            <a:endParaRPr lang="en-CA" sz="1400" b="0" i="0" dirty="0">
              <a:effectLst/>
              <a:latin typeface="Söhne"/>
            </a:endParaRPr>
          </a:p>
          <a:p>
            <a:pPr>
              <a:lnSpc>
                <a:spcPct val="100000"/>
              </a:lnSpc>
            </a:pPr>
            <a:endParaRPr lang="en-US" sz="1400" dirty="0"/>
          </a:p>
        </p:txBody>
      </p:sp>
    </p:spTree>
    <p:extLst>
      <p:ext uri="{BB962C8B-B14F-4D97-AF65-F5344CB8AC3E}">
        <p14:creationId xmlns:p14="http://schemas.microsoft.com/office/powerpoint/2010/main" val="303906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DB08581-279A-478B-83DD-945E4CB34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1E40D98-2DD7-4DBC-9170-584D5BA2D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56F5A787-B406-4A79-B561-57041C4B0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AB9DA31-B780-CAE8-2115-4D6D8325E939}"/>
              </a:ext>
            </a:extLst>
          </p:cNvPr>
          <p:cNvSpPr>
            <a:spLocks noGrp="1"/>
          </p:cNvSpPr>
          <p:nvPr>
            <p:ph type="title"/>
          </p:nvPr>
        </p:nvSpPr>
        <p:spPr>
          <a:xfrm>
            <a:off x="764884" y="1131195"/>
            <a:ext cx="7032916" cy="1247938"/>
          </a:xfrm>
        </p:spPr>
        <p:txBody>
          <a:bodyPr anchor="ctr">
            <a:normAutofit/>
          </a:bodyPr>
          <a:lstStyle/>
          <a:p>
            <a:r>
              <a:rPr lang="en-US">
                <a:solidFill>
                  <a:srgbClr val="FFFFFF"/>
                </a:solidFill>
              </a:rPr>
              <a:t>Bivariate analysis</a:t>
            </a:r>
          </a:p>
        </p:txBody>
      </p:sp>
      <p:sp>
        <p:nvSpPr>
          <p:cNvPr id="9" name="Content Placeholder 8">
            <a:extLst>
              <a:ext uri="{FF2B5EF4-FFF2-40B4-BE49-F238E27FC236}">
                <a16:creationId xmlns:a16="http://schemas.microsoft.com/office/drawing/2014/main" id="{D3BE6024-F73C-FDD3-3158-578EA9A5F606}"/>
              </a:ext>
            </a:extLst>
          </p:cNvPr>
          <p:cNvSpPr>
            <a:spLocks noGrp="1"/>
          </p:cNvSpPr>
          <p:nvPr>
            <p:ph idx="1"/>
          </p:nvPr>
        </p:nvSpPr>
        <p:spPr>
          <a:xfrm>
            <a:off x="764883" y="2438400"/>
            <a:ext cx="6855115" cy="3495742"/>
          </a:xfrm>
        </p:spPr>
        <p:txBody>
          <a:bodyPr>
            <a:normAutofit/>
          </a:bodyPr>
          <a:lstStyle/>
          <a:p>
            <a:pPr>
              <a:lnSpc>
                <a:spcPct val="100000"/>
              </a:lnSpc>
            </a:pPr>
            <a:r>
              <a:rPr lang="en-CA" sz="1300" b="0" i="0" dirty="0">
                <a:solidFill>
                  <a:srgbClr val="FFFFFF"/>
                </a:solidFill>
                <a:effectLst/>
                <a:latin typeface="Söhne"/>
              </a:rPr>
              <a:t>In the scatter plot for defaulters, we observe that data points are more concentrated and tend to cluster around a vertical line. This concentration suggests that defaulters exhibit less variability in their income-to-credit ratios. It implies that a significant portion of defaulters falls within a specific range of income relative to their credit.</a:t>
            </a:r>
          </a:p>
          <a:p>
            <a:pPr>
              <a:lnSpc>
                <a:spcPct val="100000"/>
              </a:lnSpc>
              <a:buFont typeface="+mj-lt"/>
              <a:buAutoNum type="arabicPeriod"/>
            </a:pPr>
            <a:r>
              <a:rPr lang="en-CA" sz="1300" b="0" i="0" dirty="0">
                <a:solidFill>
                  <a:srgbClr val="FFFFFF"/>
                </a:solidFill>
                <a:effectLst/>
                <a:latin typeface="Söhne"/>
              </a:rPr>
              <a:t>Conversely, in the scatter plot for non-defaulters, the data points appear more uniformly scattered across the graph. This distribution indicates that non-defaulters have a broader range of income-to-credit ratios, and their points are less concentrated around a specific vertical line. It suggests that non-defaulters exhibit greater income diversity in relation to their credit.</a:t>
            </a:r>
          </a:p>
          <a:p>
            <a:pPr>
              <a:lnSpc>
                <a:spcPct val="100000"/>
              </a:lnSpc>
            </a:pPr>
            <a:r>
              <a:rPr lang="en-CA" sz="1300" b="0" i="0" dirty="0">
                <a:solidFill>
                  <a:srgbClr val="FFFFFF"/>
                </a:solidFill>
                <a:effectLst/>
                <a:latin typeface="Söhne"/>
              </a:rPr>
              <a:t>These scatter plots visually depict the relationship between income and credit for both defaulters and non-defaulters, with a noticeable contrast in the distribution patterns. Defaulters tend to have a more clustered pattern, while non-defaulters display a more even dispersion of data points along the graph.</a:t>
            </a:r>
          </a:p>
          <a:p>
            <a:pPr marL="0" indent="0">
              <a:lnSpc>
                <a:spcPct val="100000"/>
              </a:lnSpc>
              <a:buNone/>
            </a:pPr>
            <a:endParaRPr lang="en-CA" sz="1300" b="0" i="0" dirty="0">
              <a:solidFill>
                <a:srgbClr val="FFFFFF"/>
              </a:solidFill>
              <a:effectLst/>
              <a:latin typeface="Söhne"/>
            </a:endParaRPr>
          </a:p>
          <a:p>
            <a:pPr>
              <a:lnSpc>
                <a:spcPct val="100000"/>
              </a:lnSpc>
            </a:pPr>
            <a:endParaRPr lang="en-US" sz="1300" dirty="0">
              <a:solidFill>
                <a:srgbClr val="FFFFFF"/>
              </a:solidFill>
            </a:endParaRPr>
          </a:p>
        </p:txBody>
      </p:sp>
      <p:pic>
        <p:nvPicPr>
          <p:cNvPr id="4" name="Content Placeholder 3" descr="A graph showing income and credit for defaulter&#10;&#10;Description automatically generated">
            <a:extLst>
              <a:ext uri="{FF2B5EF4-FFF2-40B4-BE49-F238E27FC236}">
                <a16:creationId xmlns:a16="http://schemas.microsoft.com/office/drawing/2014/main" id="{E44F4864-C1B6-9694-0092-16BC5A8D00AB}"/>
              </a:ext>
            </a:extLst>
          </p:cNvPr>
          <p:cNvPicPr>
            <a:picLocks noChangeAspect="1"/>
          </p:cNvPicPr>
          <p:nvPr/>
        </p:nvPicPr>
        <p:blipFill rotWithShape="1">
          <a:blip r:embed="rId2"/>
          <a:srcRect l="1548" r="-3" b="-3"/>
          <a:stretch/>
        </p:blipFill>
        <p:spPr>
          <a:xfrm>
            <a:off x="8379799" y="766650"/>
            <a:ext cx="3217333" cy="2352900"/>
          </a:xfrm>
          <a:prstGeom prst="rect">
            <a:avLst/>
          </a:prstGeom>
        </p:spPr>
      </p:pic>
      <p:pic>
        <p:nvPicPr>
          <p:cNvPr id="5" name="Picture 4" descr="A graph with red dots&#10;&#10;Description automatically generated">
            <a:extLst>
              <a:ext uri="{FF2B5EF4-FFF2-40B4-BE49-F238E27FC236}">
                <a16:creationId xmlns:a16="http://schemas.microsoft.com/office/drawing/2014/main" id="{84AC95D3-85D3-57DE-ECC1-7A9C180D6B35}"/>
              </a:ext>
            </a:extLst>
          </p:cNvPr>
          <p:cNvPicPr>
            <a:picLocks noChangeAspect="1"/>
          </p:cNvPicPr>
          <p:nvPr/>
        </p:nvPicPr>
        <p:blipFill rotWithShape="1">
          <a:blip r:embed="rId3"/>
          <a:srcRect t="5239" r="3" b="3571"/>
          <a:stretch/>
        </p:blipFill>
        <p:spPr>
          <a:xfrm>
            <a:off x="8379798" y="3813843"/>
            <a:ext cx="3217333" cy="2354514"/>
          </a:xfrm>
          <a:prstGeom prst="rect">
            <a:avLst/>
          </a:prstGeom>
        </p:spPr>
      </p:pic>
    </p:spTree>
    <p:extLst>
      <p:ext uri="{BB962C8B-B14F-4D97-AF65-F5344CB8AC3E}">
        <p14:creationId xmlns:p14="http://schemas.microsoft.com/office/powerpoint/2010/main" val="237600990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E5A2C-F1C6-C7C2-02AD-FBBCA13FD9F5}"/>
              </a:ext>
            </a:extLst>
          </p:cNvPr>
          <p:cNvSpPr>
            <a:spLocks noGrp="1"/>
          </p:cNvSpPr>
          <p:nvPr>
            <p:ph type="title"/>
          </p:nvPr>
        </p:nvSpPr>
        <p:spPr>
          <a:xfrm>
            <a:off x="581193" y="702156"/>
            <a:ext cx="6540462" cy="1013800"/>
          </a:xfrm>
        </p:spPr>
        <p:txBody>
          <a:bodyPr>
            <a:normAutofit/>
          </a:bodyPr>
          <a:lstStyle/>
          <a:p>
            <a:endParaRPr lang="en-US">
              <a:solidFill>
                <a:schemeClr val="tx2"/>
              </a:solidFill>
            </a:endParaRPr>
          </a:p>
        </p:txBody>
      </p:sp>
      <p:sp>
        <p:nvSpPr>
          <p:cNvPr id="38" name="Rectangle 37">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Content Placeholder 8">
            <a:extLst>
              <a:ext uri="{FF2B5EF4-FFF2-40B4-BE49-F238E27FC236}">
                <a16:creationId xmlns:a16="http://schemas.microsoft.com/office/drawing/2014/main" id="{42F4D140-4B41-A3E4-2ACC-A27590ABDD66}"/>
              </a:ext>
            </a:extLst>
          </p:cNvPr>
          <p:cNvSpPr>
            <a:spLocks noGrp="1"/>
          </p:cNvSpPr>
          <p:nvPr>
            <p:ph idx="1"/>
          </p:nvPr>
        </p:nvSpPr>
        <p:spPr>
          <a:xfrm>
            <a:off x="581194" y="1896533"/>
            <a:ext cx="6309003" cy="3962266"/>
          </a:xfrm>
        </p:spPr>
        <p:txBody>
          <a:bodyPr>
            <a:normAutofit/>
          </a:bodyPr>
          <a:lstStyle/>
          <a:p>
            <a:pPr>
              <a:buFont typeface="+mj-lt"/>
              <a:buAutoNum type="arabicPeriod"/>
            </a:pPr>
            <a:r>
              <a:rPr lang="en-CA" b="0" i="0" dirty="0">
                <a:solidFill>
                  <a:schemeClr val="tx2"/>
                </a:solidFill>
                <a:effectLst/>
                <a:latin typeface="Söhne"/>
              </a:rPr>
              <a:t>Married individuals with advanced educational backgrounds typically exhibit elevated credit scores in contrast to those with lower secondary education levels.</a:t>
            </a:r>
          </a:p>
          <a:p>
            <a:pPr>
              <a:buFont typeface="+mj-lt"/>
              <a:buAutoNum type="arabicPeriod"/>
            </a:pPr>
            <a:r>
              <a:rPr lang="en-CA" b="0" i="0" dirty="0">
                <a:solidFill>
                  <a:schemeClr val="tx2"/>
                </a:solidFill>
                <a:effectLst/>
                <a:latin typeface="Söhne"/>
              </a:rPr>
              <a:t>Individuals with higher educational attainment generally maintain superior credit scores and are more inclined to meet their payment deadlines.</a:t>
            </a:r>
          </a:p>
          <a:p>
            <a:pPr>
              <a:buFont typeface="+mj-lt"/>
              <a:buAutoNum type="arabicPeriod"/>
            </a:pPr>
            <a:r>
              <a:rPr lang="en-CA" b="0" i="0" dirty="0">
                <a:solidFill>
                  <a:schemeClr val="tx2"/>
                </a:solidFill>
                <a:effectLst/>
                <a:latin typeface="Söhne"/>
              </a:rPr>
              <a:t>A greater frequency of outliers is noticeable among individuals with advanced educational qualifications.</a:t>
            </a:r>
          </a:p>
          <a:p>
            <a:pPr>
              <a:buFont typeface="+mj-lt"/>
              <a:buAutoNum type="arabicPeriod"/>
            </a:pPr>
            <a:r>
              <a:rPr lang="en-CA" b="0" i="0" dirty="0">
                <a:solidFill>
                  <a:schemeClr val="tx2"/>
                </a:solidFill>
                <a:effectLst/>
                <a:latin typeface="Söhne"/>
              </a:rPr>
              <a:t>Individuals possessing secondary or secondary-special education qualifications are less likely to adhere to timely payment schedules.</a:t>
            </a:r>
          </a:p>
          <a:p>
            <a:endParaRPr lang="en-US" dirty="0">
              <a:solidFill>
                <a:schemeClr val="tx2"/>
              </a:solidFill>
            </a:endParaRPr>
          </a:p>
        </p:txBody>
      </p:sp>
      <p:pic>
        <p:nvPicPr>
          <p:cNvPr id="4" name="Picture 3" descr="A graph of different colored squares&#10;&#10;Description automatically generated">
            <a:extLst>
              <a:ext uri="{FF2B5EF4-FFF2-40B4-BE49-F238E27FC236}">
                <a16:creationId xmlns:a16="http://schemas.microsoft.com/office/drawing/2014/main" id="{A4AC9933-581F-59C8-27CA-77FC134188BE}"/>
              </a:ext>
            </a:extLst>
          </p:cNvPr>
          <p:cNvPicPr>
            <a:picLocks noChangeAspect="1"/>
          </p:cNvPicPr>
          <p:nvPr/>
        </p:nvPicPr>
        <p:blipFill>
          <a:blip r:embed="rId2"/>
          <a:stretch>
            <a:fillRect/>
          </a:stretch>
        </p:blipFill>
        <p:spPr>
          <a:xfrm>
            <a:off x="7568188" y="866895"/>
            <a:ext cx="4039455" cy="2312587"/>
          </a:xfrm>
          <a:prstGeom prst="rect">
            <a:avLst/>
          </a:prstGeom>
        </p:spPr>
      </p:pic>
      <p:pic>
        <p:nvPicPr>
          <p:cNvPr id="5" name="Content Placeholder 4" descr="A graph of different colored bars&#10;&#10;Description automatically generated">
            <a:extLst>
              <a:ext uri="{FF2B5EF4-FFF2-40B4-BE49-F238E27FC236}">
                <a16:creationId xmlns:a16="http://schemas.microsoft.com/office/drawing/2014/main" id="{308A0839-FB0A-2D97-4321-E15A9398CE12}"/>
              </a:ext>
            </a:extLst>
          </p:cNvPr>
          <p:cNvPicPr>
            <a:picLocks noChangeAspect="1"/>
          </p:cNvPicPr>
          <p:nvPr/>
        </p:nvPicPr>
        <p:blipFill>
          <a:blip r:embed="rId3"/>
          <a:stretch>
            <a:fillRect/>
          </a:stretch>
        </p:blipFill>
        <p:spPr>
          <a:xfrm>
            <a:off x="7571351" y="3797108"/>
            <a:ext cx="4039455" cy="2312587"/>
          </a:xfrm>
          <a:prstGeom prst="rect">
            <a:avLst/>
          </a:prstGeom>
        </p:spPr>
      </p:pic>
    </p:spTree>
    <p:extLst>
      <p:ext uri="{BB962C8B-B14F-4D97-AF65-F5344CB8AC3E}">
        <p14:creationId xmlns:p14="http://schemas.microsoft.com/office/powerpoint/2010/main" val="1654871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AF298-2591-B8CC-FEEA-3FAF0B245DE0}"/>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PREVIOUS APPLICATION DATA</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A45314D-857F-3CD8-D6E3-6B90ECC7AEFC}"/>
              </a:ext>
            </a:extLst>
          </p:cNvPr>
          <p:cNvSpPr>
            <a:spLocks noGrp="1"/>
          </p:cNvSpPr>
          <p:nvPr>
            <p:ph idx="1"/>
          </p:nvPr>
        </p:nvSpPr>
        <p:spPr>
          <a:xfrm>
            <a:off x="5117586" y="1124998"/>
            <a:ext cx="6143248" cy="4608003"/>
          </a:xfrm>
        </p:spPr>
        <p:txBody>
          <a:bodyPr>
            <a:normAutofit/>
          </a:bodyPr>
          <a:lstStyle/>
          <a:p>
            <a:r>
              <a:rPr lang="en-CA" sz="2000" b="0" i="0" dirty="0">
                <a:effectLst/>
                <a:latin typeface="Söhne"/>
              </a:rPr>
              <a:t>The "Previous Application" dataset holds details regarding clients' past loan applications, including their approval status (Approved, Cancelled, Refused, or Unused offer). By merging the "Previous Application" dataset with the "Application" dataset, we gain valuable insights into the factors that influence loan application decisions.</a:t>
            </a:r>
            <a:endParaRPr lang="en-US" sz="2000" dirty="0"/>
          </a:p>
        </p:txBody>
      </p:sp>
    </p:spTree>
    <p:extLst>
      <p:ext uri="{BB962C8B-B14F-4D97-AF65-F5344CB8AC3E}">
        <p14:creationId xmlns:p14="http://schemas.microsoft.com/office/powerpoint/2010/main" val="208289136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Content Placeholder 6">
            <a:extLst>
              <a:ext uri="{FF2B5EF4-FFF2-40B4-BE49-F238E27FC236}">
                <a16:creationId xmlns:a16="http://schemas.microsoft.com/office/drawing/2014/main" id="{89FE487F-65EF-B1C7-9FBB-5FD54B2737D8}"/>
              </a:ext>
            </a:extLst>
          </p:cNvPr>
          <p:cNvPicPr>
            <a:picLocks noChangeAspect="1"/>
          </p:cNvPicPr>
          <p:nvPr/>
        </p:nvPicPr>
        <p:blipFill rotWithShape="1">
          <a:blip r:embed="rId2"/>
          <a:srcRect t="2191" r="2" b="6016"/>
          <a:stretch/>
        </p:blipFill>
        <p:spPr>
          <a:xfrm>
            <a:off x="720636" y="1505853"/>
            <a:ext cx="5476375" cy="4046758"/>
          </a:xfrm>
          <a:prstGeom prst="rect">
            <a:avLst/>
          </a:prstGeom>
        </p:spPr>
      </p:pic>
      <p:sp>
        <p:nvSpPr>
          <p:cNvPr id="28" name="Rectangle 27">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AF5F58-7B5A-4E7A-6A70-42BF35C2141E}"/>
              </a:ext>
            </a:extLst>
          </p:cNvPr>
          <p:cNvSpPr>
            <a:spLocks noGrp="1"/>
          </p:cNvSpPr>
          <p:nvPr>
            <p:ph type="title"/>
          </p:nvPr>
        </p:nvSpPr>
        <p:spPr>
          <a:xfrm>
            <a:off x="6873606" y="938022"/>
            <a:ext cx="4597758" cy="1188720"/>
          </a:xfrm>
        </p:spPr>
        <p:txBody>
          <a:bodyPr>
            <a:normAutofit/>
          </a:bodyPr>
          <a:lstStyle/>
          <a:p>
            <a:endParaRPr lang="en-US">
              <a:solidFill>
                <a:srgbClr val="FFFFFF"/>
              </a:solidFill>
            </a:endParaRPr>
          </a:p>
        </p:txBody>
      </p:sp>
      <p:sp>
        <p:nvSpPr>
          <p:cNvPr id="11" name="Content Placeholder 10">
            <a:extLst>
              <a:ext uri="{FF2B5EF4-FFF2-40B4-BE49-F238E27FC236}">
                <a16:creationId xmlns:a16="http://schemas.microsoft.com/office/drawing/2014/main" id="{9ADC59CE-D385-73E6-83E3-85C9179C4F29}"/>
              </a:ext>
            </a:extLst>
          </p:cNvPr>
          <p:cNvSpPr>
            <a:spLocks noGrp="1"/>
          </p:cNvSpPr>
          <p:nvPr>
            <p:ph idx="1"/>
          </p:nvPr>
        </p:nvSpPr>
        <p:spPr>
          <a:xfrm>
            <a:off x="6873606" y="2340864"/>
            <a:ext cx="4597758" cy="3793237"/>
          </a:xfrm>
        </p:spPr>
        <p:txBody>
          <a:bodyPr>
            <a:normAutofit/>
          </a:bodyPr>
          <a:lstStyle/>
          <a:p>
            <a:r>
              <a:rPr lang="en-CA" b="0" i="0" dirty="0">
                <a:solidFill>
                  <a:srgbClr val="FFFFFF"/>
                </a:solidFill>
                <a:effectLst/>
                <a:latin typeface="Söhne"/>
              </a:rPr>
              <a:t>The most common reason for loan denials was 'Repairs.' In contrast, when it came to educational purposes, an equal number of approvals and rejections were noted. However, applications intended for debt consolidation and purchasing a new car exhibited a notably higher rate of rejections in comparison to approvals.</a:t>
            </a:r>
            <a:endParaRPr lang="en-US" dirty="0">
              <a:solidFill>
                <a:srgbClr val="FFFFFF"/>
              </a:solidFill>
            </a:endParaRPr>
          </a:p>
        </p:txBody>
      </p:sp>
    </p:spTree>
    <p:extLst>
      <p:ext uri="{BB962C8B-B14F-4D97-AF65-F5344CB8AC3E}">
        <p14:creationId xmlns:p14="http://schemas.microsoft.com/office/powerpoint/2010/main" val="14947675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C447838-4B00-4F9B-B79B-A1FF6B9BD163}"/>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contents</a:t>
            </a:r>
            <a:endParaRPr lang="en-US" dirty="0">
              <a:solidFill>
                <a:schemeClr val="tx1">
                  <a:lumMod val="85000"/>
                  <a:lumOff val="15000"/>
                </a:schemeClr>
              </a:solidFill>
            </a:endParaRPr>
          </a:p>
        </p:txBody>
      </p:sp>
      <p:sp>
        <p:nvSpPr>
          <p:cNvPr id="25" name="Rectangle 24">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Content Placeholder 4">
            <a:extLst>
              <a:ext uri="{FF2B5EF4-FFF2-40B4-BE49-F238E27FC236}">
                <a16:creationId xmlns:a16="http://schemas.microsoft.com/office/drawing/2014/main" id="{DC48A927-FB29-51C6-7922-7BA41DE0A48F}"/>
              </a:ext>
            </a:extLst>
          </p:cNvPr>
          <p:cNvGraphicFramePr>
            <a:graphicFrameLocks noGrp="1"/>
          </p:cNvGraphicFramePr>
          <p:nvPr>
            <p:ph idx="1"/>
            <p:extLst>
              <p:ext uri="{D42A27DB-BD31-4B8C-83A1-F6EECF244321}">
                <p14:modId xmlns:p14="http://schemas.microsoft.com/office/powerpoint/2010/main" val="2509370835"/>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8260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FCAE046E-94FA-A4DF-689D-C1D39638859F}"/>
              </a:ext>
            </a:extLst>
          </p:cNvPr>
          <p:cNvPicPr>
            <a:picLocks noChangeAspect="1"/>
          </p:cNvPicPr>
          <p:nvPr/>
        </p:nvPicPr>
        <p:blipFill rotWithShape="1">
          <a:blip r:embed="rId2"/>
          <a:srcRect r="524" b="1"/>
          <a:stretch/>
        </p:blipFill>
        <p:spPr>
          <a:xfrm>
            <a:off x="720636" y="1416625"/>
            <a:ext cx="5476375" cy="4225215"/>
          </a:xfrm>
          <a:prstGeom prst="rect">
            <a:avLst/>
          </a:prstGeom>
        </p:spPr>
      </p:pic>
      <p:sp>
        <p:nvSpPr>
          <p:cNvPr id="28" name="Rectangle 27">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BBF962-7568-F87F-60C7-2E8C880881F5}"/>
              </a:ext>
            </a:extLst>
          </p:cNvPr>
          <p:cNvSpPr>
            <a:spLocks noGrp="1"/>
          </p:cNvSpPr>
          <p:nvPr>
            <p:ph type="title"/>
          </p:nvPr>
        </p:nvSpPr>
        <p:spPr>
          <a:xfrm>
            <a:off x="6873606" y="938022"/>
            <a:ext cx="4597758" cy="1188720"/>
          </a:xfrm>
        </p:spPr>
        <p:txBody>
          <a:bodyPr>
            <a:normAutofit/>
          </a:bodyPr>
          <a:lstStyle/>
          <a:p>
            <a:endParaRPr lang="en-US">
              <a:solidFill>
                <a:srgbClr val="FFFFFF"/>
              </a:solidFill>
            </a:endParaRPr>
          </a:p>
        </p:txBody>
      </p:sp>
      <p:sp>
        <p:nvSpPr>
          <p:cNvPr id="8" name="Content Placeholder 7">
            <a:extLst>
              <a:ext uri="{FF2B5EF4-FFF2-40B4-BE49-F238E27FC236}">
                <a16:creationId xmlns:a16="http://schemas.microsoft.com/office/drawing/2014/main" id="{9EEE3B72-FA59-FD38-2D06-6D7C7D05C83C}"/>
              </a:ext>
            </a:extLst>
          </p:cNvPr>
          <p:cNvSpPr>
            <a:spLocks noGrp="1"/>
          </p:cNvSpPr>
          <p:nvPr>
            <p:ph idx="1"/>
          </p:nvPr>
        </p:nvSpPr>
        <p:spPr>
          <a:xfrm>
            <a:off x="6873606" y="2340864"/>
            <a:ext cx="4597758" cy="3793237"/>
          </a:xfrm>
        </p:spPr>
        <p:txBody>
          <a:bodyPr>
            <a:normAutofit/>
          </a:bodyPr>
          <a:lstStyle/>
          <a:p>
            <a:pPr>
              <a:buFont typeface="+mj-lt"/>
              <a:buAutoNum type="arabicPeriod"/>
            </a:pPr>
            <a:r>
              <a:rPr lang="en-CA" b="0" i="0" dirty="0">
                <a:solidFill>
                  <a:srgbClr val="FFFFFF"/>
                </a:solidFill>
                <a:effectLst/>
                <a:latin typeface="Söhne"/>
              </a:rPr>
              <a:t>Loan purposes such as 'Home Purchase,' 'Land Purchase,' 'New Car Acquisition,' and 'House Construction' typically involve higher requested credit amounts.</a:t>
            </a:r>
          </a:p>
          <a:p>
            <a:pPr>
              <a:buFont typeface="+mj-lt"/>
              <a:buAutoNum type="arabicPeriod"/>
            </a:pPr>
            <a:r>
              <a:rPr lang="en-CA" b="0" i="0" dirty="0">
                <a:solidFill>
                  <a:srgbClr val="FFFFFF"/>
                </a:solidFill>
                <a:effectLst/>
                <a:latin typeface="Söhne"/>
              </a:rPr>
              <a:t>State servants, identified by their income type, account for a substantial proportion of credit applicants.</a:t>
            </a:r>
          </a:p>
          <a:p>
            <a:pPr>
              <a:buFont typeface="+mj-lt"/>
              <a:buAutoNum type="arabicPeriod"/>
            </a:pPr>
            <a:r>
              <a:rPr lang="en-CA" b="0" i="0" dirty="0">
                <a:solidFill>
                  <a:srgbClr val="FFFFFF"/>
                </a:solidFill>
                <a:effectLst/>
                <a:latin typeface="Söhne"/>
              </a:rPr>
              <a:t>In contrast, loans designated for assisting a third party or indulging in a hobby tend to be associated with lower requested credit amounts.</a:t>
            </a:r>
          </a:p>
          <a:p>
            <a:endParaRPr lang="en-US" dirty="0">
              <a:solidFill>
                <a:srgbClr val="FFFFFF"/>
              </a:solidFill>
            </a:endParaRPr>
          </a:p>
        </p:txBody>
      </p:sp>
    </p:spTree>
    <p:extLst>
      <p:ext uri="{BB962C8B-B14F-4D97-AF65-F5344CB8AC3E}">
        <p14:creationId xmlns:p14="http://schemas.microsoft.com/office/powerpoint/2010/main" val="172805993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6CCE7-27B2-66C5-1E68-C0539835DBE8}"/>
              </a:ext>
            </a:extLst>
          </p:cNvPr>
          <p:cNvSpPr>
            <a:spLocks noGrp="1"/>
          </p:cNvSpPr>
          <p:nvPr>
            <p:ph type="title"/>
          </p:nvPr>
        </p:nvSpPr>
        <p:spPr>
          <a:xfrm>
            <a:off x="584201" y="702156"/>
            <a:ext cx="7011413" cy="1013800"/>
          </a:xfrm>
        </p:spPr>
        <p:txBody>
          <a:bodyPr>
            <a:normAutofit/>
          </a:bodyPr>
          <a:lstStyle/>
          <a:p>
            <a:endParaRPr lang="en-US" dirty="0">
              <a:solidFill>
                <a:schemeClr val="tx2"/>
              </a:solidFill>
            </a:endParaRPr>
          </a:p>
        </p:txBody>
      </p:sp>
      <p:sp>
        <p:nvSpPr>
          <p:cNvPr id="25" name="Rectangle 24">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1C282812-5521-AA9B-E69B-7085F9D4E93A}"/>
              </a:ext>
            </a:extLst>
          </p:cNvPr>
          <p:cNvSpPr>
            <a:spLocks noGrp="1"/>
          </p:cNvSpPr>
          <p:nvPr>
            <p:ph idx="1"/>
          </p:nvPr>
        </p:nvSpPr>
        <p:spPr>
          <a:xfrm>
            <a:off x="584200" y="1896533"/>
            <a:ext cx="7011413" cy="3962266"/>
          </a:xfrm>
        </p:spPr>
        <p:txBody>
          <a:bodyPr>
            <a:normAutofit/>
          </a:bodyPr>
          <a:lstStyle/>
          <a:p>
            <a:r>
              <a:rPr lang="en-CA" sz="1600" b="0" i="0" dirty="0">
                <a:effectLst/>
                <a:latin typeface="Söhne"/>
              </a:rPr>
              <a:t>Among different housing types, it is noteworthy that office apartments tend to have higher credit amounts for clients with a 'target 0' status, indicating successful payments. Conversely, co-op apartments show higher credit amounts for clients with a 'target 1' status, suggesting payment difficulties.</a:t>
            </a:r>
          </a:p>
          <a:p>
            <a:r>
              <a:rPr lang="en-CA" sz="1600" b="0" i="0" dirty="0">
                <a:effectLst/>
                <a:latin typeface="Söhne"/>
              </a:rPr>
              <a:t>Hence, it is prudent for the bank to exercise caution when considering loan approvals for co-op apartments, as clients in this category have demonstrated challenges in meeting their payment obligations. Instead, the bank may find it more beneficial to prioritize housing types like living with parents, owning a house or apartment, or residing in municipal apartments. These categories exhibit a higher probability of successful loan repayment.</a:t>
            </a:r>
          </a:p>
          <a:p>
            <a:br>
              <a:rPr lang="en-CA" sz="1600" b="0" i="0" dirty="0">
                <a:effectLst/>
                <a:latin typeface="Söhne"/>
              </a:rPr>
            </a:br>
            <a:endParaRPr lang="en-CA" sz="1600" b="0" i="0" dirty="0">
              <a:effectLst/>
              <a:latin typeface="Söhne"/>
            </a:endParaRPr>
          </a:p>
          <a:p>
            <a:endParaRPr lang="en-US" sz="1600" dirty="0"/>
          </a:p>
        </p:txBody>
      </p:sp>
      <p:pic>
        <p:nvPicPr>
          <p:cNvPr id="4" name="Content Placeholder 3" descr="A graph of a number of apartments&#10;&#10;Description automatically generated with medium confidence">
            <a:extLst>
              <a:ext uri="{FF2B5EF4-FFF2-40B4-BE49-F238E27FC236}">
                <a16:creationId xmlns:a16="http://schemas.microsoft.com/office/drawing/2014/main" id="{708F4D28-2C33-D6B2-AA83-BA027FACBE92}"/>
              </a:ext>
            </a:extLst>
          </p:cNvPr>
          <p:cNvPicPr>
            <a:picLocks noChangeAspect="1"/>
          </p:cNvPicPr>
          <p:nvPr/>
        </p:nvPicPr>
        <p:blipFill rotWithShape="1">
          <a:blip r:embed="rId2"/>
          <a:srcRect l="12139" r="34468"/>
          <a:stretch/>
        </p:blipFill>
        <p:spPr>
          <a:xfrm>
            <a:off x="8042147" y="601201"/>
            <a:ext cx="3703320" cy="5774200"/>
          </a:xfrm>
          <a:prstGeom prst="rect">
            <a:avLst/>
          </a:prstGeom>
        </p:spPr>
      </p:pic>
    </p:spTree>
    <p:extLst>
      <p:ext uri="{BB962C8B-B14F-4D97-AF65-F5344CB8AC3E}">
        <p14:creationId xmlns:p14="http://schemas.microsoft.com/office/powerpoint/2010/main" val="11928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0D07AC12-476F-2FD7-0053-D23591EFCB0B}"/>
              </a:ext>
            </a:extLst>
          </p:cNvPr>
          <p:cNvPicPr>
            <a:picLocks noChangeAspect="1"/>
          </p:cNvPicPr>
          <p:nvPr/>
        </p:nvPicPr>
        <p:blipFill rotWithShape="1">
          <a:blip r:embed="rId2">
            <a:alphaModFix/>
          </a:blip>
          <a:srcRect b="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E2EDC3F9-BBE3-45A8-BBC7-E154E21D9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090890"/>
            <a:ext cx="12188952" cy="3767110"/>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E749D-010E-8DEF-BEAD-C991C44FD9E0}"/>
              </a:ext>
            </a:extLst>
          </p:cNvPr>
          <p:cNvSpPr>
            <a:spLocks noGrp="1"/>
          </p:cNvSpPr>
          <p:nvPr>
            <p:ph type="title"/>
          </p:nvPr>
        </p:nvSpPr>
        <p:spPr>
          <a:xfrm>
            <a:off x="965201" y="3591034"/>
            <a:ext cx="10225530" cy="1475013"/>
          </a:xfrm>
        </p:spPr>
        <p:txBody>
          <a:bodyPr vert="horz" lIns="91440" tIns="45720" rIns="91440" bIns="45720" rtlCol="0" anchor="b">
            <a:normAutofit/>
          </a:bodyPr>
          <a:lstStyle/>
          <a:p>
            <a:r>
              <a:rPr lang="en-US" sz="4000" dirty="0">
                <a:solidFill>
                  <a:schemeClr val="bg1"/>
                </a:solidFill>
              </a:rPr>
              <a:t>6.CONCLUSION</a:t>
            </a:r>
          </a:p>
        </p:txBody>
      </p:sp>
    </p:spTree>
    <p:extLst>
      <p:ext uri="{BB962C8B-B14F-4D97-AF65-F5344CB8AC3E}">
        <p14:creationId xmlns:p14="http://schemas.microsoft.com/office/powerpoint/2010/main" val="3784842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Graphic 6" descr="Diploma Roll">
            <a:extLst>
              <a:ext uri="{FF2B5EF4-FFF2-40B4-BE49-F238E27FC236}">
                <a16:creationId xmlns:a16="http://schemas.microsoft.com/office/drawing/2014/main" id="{0483C838-3B0C-E6B4-B401-374F28BFD4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636" y="791045"/>
            <a:ext cx="5476375" cy="5476375"/>
          </a:xfrm>
          <a:prstGeom prst="rect">
            <a:avLst/>
          </a:prstGeom>
        </p:spPr>
      </p:pic>
      <p:sp>
        <p:nvSpPr>
          <p:cNvPr id="14" name="Rectangle 13">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2DF0199-C5FE-03A5-D279-F53EE76C880E}"/>
              </a:ext>
            </a:extLst>
          </p:cNvPr>
          <p:cNvSpPr>
            <a:spLocks noGrp="1"/>
          </p:cNvSpPr>
          <p:nvPr>
            <p:ph type="title"/>
          </p:nvPr>
        </p:nvSpPr>
        <p:spPr>
          <a:xfrm>
            <a:off x="6873606" y="938022"/>
            <a:ext cx="4597758" cy="1188720"/>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EE88D132-F273-2CA1-9C91-27E79234D0AB}"/>
              </a:ext>
            </a:extLst>
          </p:cNvPr>
          <p:cNvSpPr>
            <a:spLocks noGrp="1"/>
          </p:cNvSpPr>
          <p:nvPr>
            <p:ph idx="1"/>
          </p:nvPr>
        </p:nvSpPr>
        <p:spPr>
          <a:xfrm>
            <a:off x="6873606" y="2340864"/>
            <a:ext cx="4597758" cy="3793237"/>
          </a:xfrm>
        </p:spPr>
        <p:txBody>
          <a:bodyPr>
            <a:normAutofit/>
          </a:bodyPr>
          <a:lstStyle/>
          <a:p>
            <a:pPr>
              <a:lnSpc>
                <a:spcPct val="100000"/>
              </a:lnSpc>
            </a:pPr>
            <a:r>
              <a:rPr lang="en-US" sz="1300" dirty="0">
                <a:solidFill>
                  <a:srgbClr val="FFFFFF"/>
                </a:solidFill>
              </a:rPr>
              <a:t>For non-defaulters, their decisive factors are NAME_EDUCATION_TYPE, NAME_INCOME _TYPE, NAME_CASH LOAN_PURPOSE, ·AMT_INCOME_TOTAL, OCCUPATION_TYPE, CODE_GENDER, NAME_ HOUSING_TYPE.</a:t>
            </a:r>
          </a:p>
          <a:p>
            <a:pPr>
              <a:lnSpc>
                <a:spcPct val="100000"/>
              </a:lnSpc>
            </a:pPr>
            <a:r>
              <a:rPr lang="en-US" sz="1300" dirty="0">
                <a:solidFill>
                  <a:srgbClr val="FFFFFF"/>
                </a:solidFill>
              </a:rPr>
              <a:t>For defaulters, their decisive factors are NAME_FAMILY_STATUS, CODE_GENDER, NAME_EDUCATIO_ TYPE, NAME_INCOME_TYPE, OCCUPATION_TYPE, AMT_GOODS_PRICE.</a:t>
            </a:r>
          </a:p>
          <a:p>
            <a:pPr>
              <a:lnSpc>
                <a:spcPct val="100000"/>
              </a:lnSpc>
            </a:pPr>
            <a:r>
              <a:rPr lang="en-CA" sz="1300" b="0" i="0" dirty="0">
                <a:solidFill>
                  <a:srgbClr val="FFFFFF"/>
                </a:solidFill>
                <a:effectLst/>
                <a:latin typeface="Söhne"/>
              </a:rPr>
              <a:t>The company should place greater emphasis on catering to students, retirees, and managers seeking housing options other than cooperative apartments to enhance the likelihood of successful payments. Applicants residing with their parents tend to exhibit a higher propensity for timely repayment. Consequently, the company should reduce its focus on applicants with working income, as they have a higher incidence of unsuccessful payment outcomes.</a:t>
            </a:r>
            <a:endParaRPr lang="en-US" sz="1300" dirty="0">
              <a:solidFill>
                <a:srgbClr val="FFFFFF"/>
              </a:solidFill>
            </a:endParaRPr>
          </a:p>
        </p:txBody>
      </p:sp>
    </p:spTree>
    <p:extLst>
      <p:ext uri="{BB962C8B-B14F-4D97-AF65-F5344CB8AC3E}">
        <p14:creationId xmlns:p14="http://schemas.microsoft.com/office/powerpoint/2010/main" val="15875561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5" name="Rectangle 2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he number one painted on a blue wall">
            <a:extLst>
              <a:ext uri="{FF2B5EF4-FFF2-40B4-BE49-F238E27FC236}">
                <a16:creationId xmlns:a16="http://schemas.microsoft.com/office/drawing/2014/main" id="{23A754BC-F27D-A829-DDE2-D22EFB6E4336}"/>
              </a:ext>
            </a:extLst>
          </p:cNvPr>
          <p:cNvPicPr>
            <a:picLocks noChangeAspect="1"/>
          </p:cNvPicPr>
          <p:nvPr/>
        </p:nvPicPr>
        <p:blipFill rotWithShape="1">
          <a:blip r:embed="rId2"/>
          <a:srcRect t="5743" b="10302"/>
          <a:stretch/>
        </p:blipFill>
        <p:spPr>
          <a:xfrm>
            <a:off x="-2" y="10"/>
            <a:ext cx="12192002" cy="6857990"/>
          </a:xfrm>
          <a:prstGeom prst="rect">
            <a:avLst/>
          </a:prstGeom>
        </p:spPr>
      </p:pic>
      <p:sp>
        <p:nvSpPr>
          <p:cNvPr id="27" name="Rectangle 2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E92CF4-D4C5-3B43-E17D-0C3002BFB7C0}"/>
              </a:ext>
            </a:extLst>
          </p:cNvPr>
          <p:cNvSpPr>
            <a:spLocks noGrp="1"/>
          </p:cNvSpPr>
          <p:nvPr>
            <p:ph type="title"/>
          </p:nvPr>
        </p:nvSpPr>
        <p:spPr>
          <a:xfrm>
            <a:off x="7848600" y="1122363"/>
            <a:ext cx="4023360" cy="2807208"/>
          </a:xfrm>
        </p:spPr>
        <p:txBody>
          <a:bodyPr vert="horz" lIns="91440" tIns="45720" rIns="91440" bIns="45720" rtlCol="0" anchor="b">
            <a:normAutofit/>
          </a:bodyPr>
          <a:lstStyle/>
          <a:p>
            <a:r>
              <a:rPr lang="en-US" sz="3200">
                <a:solidFill>
                  <a:schemeClr val="bg1"/>
                </a:solidFill>
              </a:rPr>
              <a:t>1. INTRODUCTION</a:t>
            </a:r>
          </a:p>
        </p:txBody>
      </p:sp>
    </p:spTree>
    <p:extLst>
      <p:ext uri="{BB962C8B-B14F-4D97-AF65-F5344CB8AC3E}">
        <p14:creationId xmlns:p14="http://schemas.microsoft.com/office/powerpoint/2010/main" val="339160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645EF-5FCD-6CDD-68F6-57F7B40CC70F}"/>
              </a:ext>
            </a:extLst>
          </p:cNvPr>
          <p:cNvSpPr>
            <a:spLocks noGrp="1"/>
          </p:cNvSpPr>
          <p:nvPr>
            <p:ph type="title"/>
          </p:nvPr>
        </p:nvSpPr>
        <p:spPr>
          <a:xfrm>
            <a:off x="581193" y="702156"/>
            <a:ext cx="6309003" cy="1013800"/>
          </a:xfrm>
        </p:spPr>
        <p:txBody>
          <a:bodyPr>
            <a:normAutofit/>
          </a:bodyPr>
          <a:lstStyle/>
          <a:p>
            <a:r>
              <a:rPr lang="en-US" dirty="0">
                <a:solidFill>
                  <a:schemeClr val="tx2"/>
                </a:solidFill>
              </a:rPr>
              <a:t>WHAT IS EDA?</a:t>
            </a: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0F3EF0D-B0CC-58BC-E6DA-5CF105C3F163}"/>
              </a:ext>
            </a:extLst>
          </p:cNvPr>
          <p:cNvSpPr>
            <a:spLocks noGrp="1"/>
          </p:cNvSpPr>
          <p:nvPr>
            <p:ph idx="1"/>
          </p:nvPr>
        </p:nvSpPr>
        <p:spPr>
          <a:xfrm>
            <a:off x="581194" y="1896533"/>
            <a:ext cx="6309003" cy="3962266"/>
          </a:xfrm>
        </p:spPr>
        <p:txBody>
          <a:bodyPr>
            <a:normAutofit/>
          </a:bodyPr>
          <a:lstStyle/>
          <a:p>
            <a:r>
              <a:rPr lang="en-CA" b="0" i="0">
                <a:solidFill>
                  <a:schemeClr val="tx2"/>
                </a:solidFill>
                <a:effectLst/>
                <a:latin typeface="Söhne"/>
              </a:rPr>
              <a:t>Exploratory Data Analysis (EDA) is a crucial phase in the data analysis process, serving as the compass that guides us through the vast landscape of data. In real-world applications, EDA is the compass that helps us navigate complex datasets, revealing valuable insights, patterns, and outliers hidden within the numbers. Whether it's uncovering market trends from sales data, optimizing manufacturing processes, or understanding customer behavior through transaction records, EDA empowers us to make informed decisions and extract actionable knowledge from the data at hand. This essential step transforms raw data into a treasure trove of information, unlocking opportunities for improved decision-making and innovation in various industries and domains.</a:t>
            </a:r>
            <a:endParaRPr lang="en-US">
              <a:solidFill>
                <a:schemeClr val="tx2"/>
              </a:solidFill>
            </a:endParaRPr>
          </a:p>
        </p:txBody>
      </p:sp>
      <p:pic>
        <p:nvPicPr>
          <p:cNvPr id="5" name="Picture 4">
            <a:extLst>
              <a:ext uri="{FF2B5EF4-FFF2-40B4-BE49-F238E27FC236}">
                <a16:creationId xmlns:a16="http://schemas.microsoft.com/office/drawing/2014/main" id="{C0C33DF3-0139-7C8A-3590-77674F5D204D}"/>
              </a:ext>
            </a:extLst>
          </p:cNvPr>
          <p:cNvPicPr>
            <a:picLocks noChangeAspect="1"/>
          </p:cNvPicPr>
          <p:nvPr/>
        </p:nvPicPr>
        <p:blipFill rotWithShape="1">
          <a:blip r:embed="rId2"/>
          <a:srcRect l="6313" r="55378"/>
          <a:stretch/>
        </p:blipFill>
        <p:spPr>
          <a:xfrm>
            <a:off x="7521283" y="10"/>
            <a:ext cx="4670717" cy="6857990"/>
          </a:xfrm>
          <a:prstGeom prst="rect">
            <a:avLst/>
          </a:prstGeom>
        </p:spPr>
      </p:pic>
    </p:spTree>
    <p:extLst>
      <p:ext uri="{BB962C8B-B14F-4D97-AF65-F5344CB8AC3E}">
        <p14:creationId xmlns:p14="http://schemas.microsoft.com/office/powerpoint/2010/main" val="184206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5C7923-AFE5-3A9B-4B86-1E1BD15827F4}"/>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altLang="zh-CN" sz="3600">
                <a:solidFill>
                  <a:schemeClr val="tx1"/>
                </a:solidFill>
              </a:rPr>
              <a:t>2.Problem statement</a:t>
            </a:r>
            <a:endParaRPr lang="en-US" sz="3600">
              <a:solidFill>
                <a:schemeClr val="tx1"/>
              </a:solidFill>
            </a:endParaRPr>
          </a:p>
        </p:txBody>
      </p:sp>
      <p:pic>
        <p:nvPicPr>
          <p:cNvPr id="5" name="Picture 4" descr="Question marks in a line and one question mark is lit">
            <a:extLst>
              <a:ext uri="{FF2B5EF4-FFF2-40B4-BE49-F238E27FC236}">
                <a16:creationId xmlns:a16="http://schemas.microsoft.com/office/drawing/2014/main" id="{37D08E8B-CBCD-05CF-0523-2358EEDC5CCC}"/>
              </a:ext>
            </a:extLst>
          </p:cNvPr>
          <p:cNvPicPr>
            <a:picLocks noChangeAspect="1"/>
          </p:cNvPicPr>
          <p:nvPr/>
        </p:nvPicPr>
        <p:blipFill rotWithShape="1">
          <a:blip r:embed="rId2"/>
          <a:srcRect r="26633" b="-1"/>
          <a:stretch/>
        </p:blipFill>
        <p:spPr>
          <a:xfrm>
            <a:off x="20" y="10"/>
            <a:ext cx="7537685" cy="6857990"/>
          </a:xfrm>
          <a:prstGeom prst="rect">
            <a:avLst/>
          </a:prstGeom>
        </p:spPr>
      </p:pic>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803835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C19FBE-33E9-4938-AB1E-CB36F4A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C8DE3210-D2C9-3A61-CF6B-60080CF2B62E}"/>
              </a:ext>
            </a:extLst>
          </p:cNvPr>
          <p:cNvPicPr>
            <a:picLocks noChangeAspect="1"/>
          </p:cNvPicPr>
          <p:nvPr/>
        </p:nvPicPr>
        <p:blipFill rotWithShape="1">
          <a:blip r:embed="rId2">
            <a:grayscl/>
          </a:blip>
          <a:srcRect t="1906" b="13824"/>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F16B031A-DFF2-4273-9F94-B34585B1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11301984"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D17C4E3E-20C3-45C7-A1E9-79660C1A3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71AB0E-29B9-1BBD-1E8F-956BC173C25E}"/>
              </a:ext>
            </a:extLst>
          </p:cNvPr>
          <p:cNvSpPr>
            <a:spLocks noGrp="1"/>
          </p:cNvSpPr>
          <p:nvPr>
            <p:ph type="title"/>
          </p:nvPr>
        </p:nvSpPr>
        <p:spPr>
          <a:xfrm>
            <a:off x="764883" y="1009397"/>
            <a:ext cx="10653766" cy="1369736"/>
          </a:xfrm>
        </p:spPr>
        <p:txBody>
          <a:bodyPr anchor="ctr">
            <a:normAutofit/>
          </a:bodyPr>
          <a:lstStyle/>
          <a:p>
            <a:r>
              <a:rPr lang="en-US" dirty="0">
                <a:solidFill>
                  <a:srgbClr val="FFFFFF"/>
                </a:solidFill>
              </a:rPr>
              <a:t>What are we facing?</a:t>
            </a:r>
          </a:p>
        </p:txBody>
      </p:sp>
      <p:sp>
        <p:nvSpPr>
          <p:cNvPr id="3" name="Content Placeholder 2">
            <a:extLst>
              <a:ext uri="{FF2B5EF4-FFF2-40B4-BE49-F238E27FC236}">
                <a16:creationId xmlns:a16="http://schemas.microsoft.com/office/drawing/2014/main" id="{A9760A86-6B11-FD09-4320-6F205A7F5A63}"/>
              </a:ext>
            </a:extLst>
          </p:cNvPr>
          <p:cNvSpPr>
            <a:spLocks noGrp="1"/>
          </p:cNvSpPr>
          <p:nvPr>
            <p:ph idx="1"/>
          </p:nvPr>
        </p:nvSpPr>
        <p:spPr>
          <a:xfrm>
            <a:off x="764883" y="2574470"/>
            <a:ext cx="10650760" cy="3166479"/>
          </a:xfrm>
        </p:spPr>
        <p:txBody>
          <a:bodyPr anchor="t">
            <a:normAutofit/>
          </a:bodyPr>
          <a:lstStyle/>
          <a:p>
            <a:r>
              <a:rPr lang="en-CA" b="0" i="0" dirty="0">
                <a:solidFill>
                  <a:srgbClr val="FFFFFF"/>
                </a:solidFill>
                <a:effectLst/>
                <a:latin typeface="Söhne"/>
              </a:rPr>
              <a:t>The objective of this case study is to unearth significant patterns that can act as early signals indicating clients who might encounter challenges in repaying their loan installments. These identified patterns will enable the company to take appropriate measures, including loan denial, reducing loan amounts, or offering loans to higher-risk applicants at elevated interest rates. This strategic approach seeks to strike a balance between approving deserving loan applicants while mitigating the risk of loan defaults. Our primary emphasis revolves around pinpointing the key variables that strongly correlate with loan defaults, providing invaluable insights for effective portfolio management and risk assessment within the company's operations. Through the utilization of Exploratory Data Analysis (EDA), this case study endeavors to shed light on these influential factors, empowering the company with the knowledge needed for sound loan decision-making and risk mitigation</a:t>
            </a:r>
            <a:endParaRPr lang="en-US" dirty="0">
              <a:solidFill>
                <a:srgbClr val="FFFFFF"/>
              </a:solidFill>
            </a:endParaRPr>
          </a:p>
        </p:txBody>
      </p:sp>
    </p:spTree>
    <p:extLst>
      <p:ext uri="{BB962C8B-B14F-4D97-AF65-F5344CB8AC3E}">
        <p14:creationId xmlns:p14="http://schemas.microsoft.com/office/powerpoint/2010/main" val="325912416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37B049A3-98DB-64DB-EC57-3E136679AE39}"/>
              </a:ext>
            </a:extLst>
          </p:cNvPr>
          <p:cNvPicPr>
            <a:picLocks noChangeAspect="1"/>
          </p:cNvPicPr>
          <p:nvPr/>
        </p:nvPicPr>
        <p:blipFill rotWithShape="1">
          <a:blip r:embed="rId2"/>
          <a:srcRect t="1220" b="14510"/>
          <a:stretch/>
        </p:blipFill>
        <p:spPr>
          <a:xfrm>
            <a:off x="-2" y="10"/>
            <a:ext cx="12192002" cy="6857990"/>
          </a:xfrm>
          <a:prstGeom prst="rect">
            <a:avLst/>
          </a:prstGeom>
        </p:spPr>
      </p:pic>
      <p:sp>
        <p:nvSpPr>
          <p:cNvPr id="19" name="Rectangle 18">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023803-EEDB-4F75-B943-26BEB6D07EA6}"/>
              </a:ext>
            </a:extLst>
          </p:cNvPr>
          <p:cNvSpPr>
            <a:spLocks noGrp="1"/>
          </p:cNvSpPr>
          <p:nvPr>
            <p:ph type="title"/>
          </p:nvPr>
        </p:nvSpPr>
        <p:spPr>
          <a:xfrm>
            <a:off x="7848600" y="1122363"/>
            <a:ext cx="4023360" cy="2807208"/>
          </a:xfrm>
        </p:spPr>
        <p:txBody>
          <a:bodyPr vert="horz" lIns="91440" tIns="45720" rIns="91440" bIns="45720" rtlCol="0" anchor="b">
            <a:normAutofit/>
          </a:bodyPr>
          <a:lstStyle/>
          <a:p>
            <a:r>
              <a:rPr lang="en-US" sz="3200" dirty="0">
                <a:solidFill>
                  <a:schemeClr val="bg1"/>
                </a:solidFill>
              </a:rPr>
              <a:t>3. Understand the data and approaches</a:t>
            </a:r>
          </a:p>
        </p:txBody>
      </p:sp>
    </p:spTree>
    <p:extLst>
      <p:ext uri="{BB962C8B-B14F-4D97-AF65-F5344CB8AC3E}">
        <p14:creationId xmlns:p14="http://schemas.microsoft.com/office/powerpoint/2010/main" val="396629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A97E65-F0AF-E6FA-6C90-0D46FDC8D645}"/>
              </a:ext>
            </a:extLst>
          </p:cNvPr>
          <p:cNvSpPr>
            <a:spLocks noGrp="1"/>
          </p:cNvSpPr>
          <p:nvPr>
            <p:ph type="title"/>
          </p:nvPr>
        </p:nvSpPr>
        <p:spPr>
          <a:xfrm>
            <a:off x="8013433" y="702156"/>
            <a:ext cx="3568661" cy="1188720"/>
          </a:xfrm>
        </p:spPr>
        <p:txBody>
          <a:bodyPr>
            <a:normAutofit/>
          </a:bodyPr>
          <a:lstStyle/>
          <a:p>
            <a:r>
              <a:rPr lang="en-US" dirty="0"/>
              <a:t>Understand the data</a:t>
            </a:r>
          </a:p>
        </p:txBody>
      </p:sp>
      <p:pic>
        <p:nvPicPr>
          <p:cNvPr id="5" name="Picture 4" descr="Calculator, pen, compass, money and a paper with graphs printed on it">
            <a:extLst>
              <a:ext uri="{FF2B5EF4-FFF2-40B4-BE49-F238E27FC236}">
                <a16:creationId xmlns:a16="http://schemas.microsoft.com/office/drawing/2014/main" id="{A24924DC-3A18-CE47-DBC6-8F25BC6C7D12}"/>
              </a:ext>
            </a:extLst>
          </p:cNvPr>
          <p:cNvPicPr>
            <a:picLocks noChangeAspect="1"/>
          </p:cNvPicPr>
          <p:nvPr/>
        </p:nvPicPr>
        <p:blipFill rotWithShape="1">
          <a:blip r:embed="rId2"/>
          <a:srcRect l="19000" r="14777" b="-1"/>
          <a:stretch/>
        </p:blipFill>
        <p:spPr>
          <a:xfrm>
            <a:off x="20" y="10"/>
            <a:ext cx="7537685" cy="6857990"/>
          </a:xfrm>
          <a:prstGeom prst="rect">
            <a:avLst/>
          </a:prstGeom>
        </p:spPr>
      </p:pic>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2C8B55A-E856-1B40-F01A-ACA22EB838FC}"/>
              </a:ext>
            </a:extLst>
          </p:cNvPr>
          <p:cNvSpPr>
            <a:spLocks noGrp="1"/>
          </p:cNvSpPr>
          <p:nvPr>
            <p:ph idx="1"/>
          </p:nvPr>
        </p:nvSpPr>
        <p:spPr>
          <a:xfrm>
            <a:off x="8013433" y="2340864"/>
            <a:ext cx="3568661" cy="3634486"/>
          </a:xfrm>
        </p:spPr>
        <p:txBody>
          <a:bodyPr>
            <a:normAutofit/>
          </a:bodyPr>
          <a:lstStyle/>
          <a:p>
            <a:pPr>
              <a:lnSpc>
                <a:spcPct val="100000"/>
              </a:lnSpc>
            </a:pPr>
            <a:r>
              <a:rPr lang="en-US" sz="1400"/>
              <a:t>Loan providers often face challenges when dealing with insufficient credit history, which can lead to certain consumers exploiting the system through loan defaults. In your role as an employee of a consumer finance company with expertise in urban lending, your responsibility is to conduct a thorough analysis of data patterns using Exploratory Data Analysis (EDA). The ultimate objective is to prevent the unnecessary rejection of qualified loan applicants by accurately identifying their repayment potential.</a:t>
            </a:r>
          </a:p>
        </p:txBody>
      </p:sp>
    </p:spTree>
    <p:extLst>
      <p:ext uri="{BB962C8B-B14F-4D97-AF65-F5344CB8AC3E}">
        <p14:creationId xmlns:p14="http://schemas.microsoft.com/office/powerpoint/2010/main" val="307138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CA7F-04FE-C5D4-7A68-A0DD5F254898}"/>
              </a:ext>
            </a:extLst>
          </p:cNvPr>
          <p:cNvSpPr>
            <a:spLocks noGrp="1"/>
          </p:cNvSpPr>
          <p:nvPr>
            <p:ph type="title"/>
          </p:nvPr>
        </p:nvSpPr>
        <p:spPr/>
        <p:txBody>
          <a:bodyPr/>
          <a:lstStyle/>
          <a:p>
            <a:r>
              <a:rPr lang="en-US" dirty="0"/>
              <a:t>Approaches</a:t>
            </a:r>
          </a:p>
        </p:txBody>
      </p:sp>
      <p:graphicFrame>
        <p:nvGraphicFramePr>
          <p:cNvPr id="6" name="Content Placeholder 2">
            <a:extLst>
              <a:ext uri="{FF2B5EF4-FFF2-40B4-BE49-F238E27FC236}">
                <a16:creationId xmlns:a16="http://schemas.microsoft.com/office/drawing/2014/main" id="{41684678-05DF-965D-FA18-890C588FBB1E}"/>
              </a:ext>
            </a:extLst>
          </p:cNvPr>
          <p:cNvGraphicFramePr>
            <a:graphicFrameLocks noGrp="1"/>
          </p:cNvGraphicFramePr>
          <p:nvPr>
            <p:ph idx="1"/>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582107"/>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5699</TotalTime>
  <Words>1624</Words>
  <Application>Microsoft Macintosh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Söhne</vt:lpstr>
      <vt:lpstr>Avenir Next LT Pro</vt:lpstr>
      <vt:lpstr>Gill Sans MT</vt:lpstr>
      <vt:lpstr>Wingdings 2</vt:lpstr>
      <vt:lpstr>DividendVTI</vt:lpstr>
      <vt:lpstr>EDA analysis </vt:lpstr>
      <vt:lpstr>contents</vt:lpstr>
      <vt:lpstr>1. INTRODUCTION</vt:lpstr>
      <vt:lpstr>WHAT IS EDA?</vt:lpstr>
      <vt:lpstr>2.Problem statement</vt:lpstr>
      <vt:lpstr>What are we facing?</vt:lpstr>
      <vt:lpstr>3. Understand the data and approaches</vt:lpstr>
      <vt:lpstr>Understand the data</vt:lpstr>
      <vt:lpstr>Approaches</vt:lpstr>
      <vt:lpstr>4. Clean the data</vt:lpstr>
      <vt:lpstr>Begin with dataset Application</vt:lpstr>
      <vt:lpstr>5. Data analysis</vt:lpstr>
      <vt:lpstr>Imbalance analysis  </vt:lpstr>
      <vt:lpstr>Analysis for categorical variables</vt:lpstr>
      <vt:lpstr>PowerPoint Presentation</vt:lpstr>
      <vt:lpstr>Bivariate analysis</vt:lpstr>
      <vt:lpstr>PowerPoint Presentation</vt:lpstr>
      <vt:lpstr>PREVIOUS APPLICATION DATA</vt:lpstr>
      <vt:lpstr>PowerPoint Presentation</vt:lpstr>
      <vt:lpstr>PowerPoint Presentation</vt:lpstr>
      <vt:lpstr>PowerPoint Presentation</vt:lpstr>
      <vt:lpstr>6.CONCLUSION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analysis </dc:title>
  <dc:creator>Tangbufan Wei</dc:creator>
  <cp:lastModifiedBy>Tangbufan Wei</cp:lastModifiedBy>
  <cp:revision>10</cp:revision>
  <dcterms:created xsi:type="dcterms:W3CDTF">2023-10-06T18:57:11Z</dcterms:created>
  <dcterms:modified xsi:type="dcterms:W3CDTF">2023-10-10T18:08:08Z</dcterms:modified>
</cp:coreProperties>
</file>