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13004800" cy="9753600"/>
  <p:notesSz cx="6858000" cy="9144000"/>
  <p:defaultTextStyle>
    <a:lvl1pPr defTabSz="584200">
      <a:defRPr sz="3600">
        <a:latin typeface="+mn-lt"/>
        <a:ea typeface="+mn-ea"/>
        <a:cs typeface="+mn-cs"/>
        <a:sym typeface="Helvetica Light"/>
      </a:defRPr>
    </a:lvl1pPr>
    <a:lvl2pPr indent="228600" defTabSz="584200">
      <a:defRPr sz="3600">
        <a:latin typeface="+mn-lt"/>
        <a:ea typeface="+mn-ea"/>
        <a:cs typeface="+mn-cs"/>
        <a:sym typeface="Helvetica Light"/>
      </a:defRPr>
    </a:lvl2pPr>
    <a:lvl3pPr indent="457200" defTabSz="584200">
      <a:defRPr sz="3600">
        <a:latin typeface="+mn-lt"/>
        <a:ea typeface="+mn-ea"/>
        <a:cs typeface="+mn-cs"/>
        <a:sym typeface="Helvetica Light"/>
      </a:defRPr>
    </a:lvl3pPr>
    <a:lvl4pPr indent="685800" defTabSz="584200">
      <a:defRPr sz="3600">
        <a:latin typeface="+mn-lt"/>
        <a:ea typeface="+mn-ea"/>
        <a:cs typeface="+mn-cs"/>
        <a:sym typeface="Helvetica Light"/>
      </a:defRPr>
    </a:lvl4pPr>
    <a:lvl5pPr indent="914400" defTabSz="584200">
      <a:defRPr sz="3600">
        <a:latin typeface="+mn-lt"/>
        <a:ea typeface="+mn-ea"/>
        <a:cs typeface="+mn-cs"/>
        <a:sym typeface="Helvetica Light"/>
      </a:defRPr>
    </a:lvl5pPr>
    <a:lvl6pPr indent="1143000" defTabSz="584200">
      <a:defRPr sz="3600">
        <a:latin typeface="+mn-lt"/>
        <a:ea typeface="+mn-ea"/>
        <a:cs typeface="+mn-cs"/>
        <a:sym typeface="Helvetica Light"/>
      </a:defRPr>
    </a:lvl6pPr>
    <a:lvl7pPr indent="1371600" defTabSz="584200">
      <a:defRPr sz="3600">
        <a:latin typeface="+mn-lt"/>
        <a:ea typeface="+mn-ea"/>
        <a:cs typeface="+mn-cs"/>
        <a:sym typeface="Helvetica Light"/>
      </a:defRPr>
    </a:lvl7pPr>
    <a:lvl8pPr indent="1600200" defTabSz="584200">
      <a:defRPr sz="3600">
        <a:latin typeface="+mn-lt"/>
        <a:ea typeface="+mn-ea"/>
        <a:cs typeface="+mn-cs"/>
        <a:sym typeface="Helvetica Light"/>
      </a:defRPr>
    </a:lvl8pPr>
    <a:lvl9pPr indent="1828800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825500" y="1638300"/>
            <a:ext cx="10464800" cy="3302000"/>
          </a:xfrm>
          <a:prstGeom prst="rect">
            <a:avLst/>
          </a:prstGeom>
        </p:spPr>
        <p:txBody>
          <a:bodyPr anchor="ctr"/>
          <a:lstStyle>
            <a:lvl1pPr>
              <a:defRPr sz="6800"/>
            </a:lvl1pPr>
          </a:lstStyle>
          <a:p>
            <a:pPr lvl="0">
              <a:defRPr sz="1800"/>
            </a:pPr>
            <a:r>
              <a:rPr sz="6800"/>
              <a:t>Java Concurrency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2235200" y="6083300"/>
            <a:ext cx="10464800" cy="1130300"/>
          </a:xfrm>
          <a:prstGeom prst="rect">
            <a:avLst/>
          </a:prstGeom>
        </p:spPr>
        <p:txBody>
          <a:bodyPr anchor="ctr"/>
          <a:lstStyle/>
          <a:p>
            <a:pPr lvl="8" marL="0" indent="1828800" algn="ctr">
              <a:spcBef>
                <a:spcPts val="0"/>
              </a:spcBef>
              <a:buSzTx/>
              <a:buNone/>
              <a:defRPr sz="1800"/>
            </a:pPr>
            <a:r>
              <a:rPr sz="3200"/>
              <a:t>Allen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948842" y="1092199"/>
            <a:ext cx="6179516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(2):Lock</a:t>
            </a:r>
            <a:endParaRPr sz="3600"/>
          </a:p>
          <a:p>
            <a:pPr lvl="2">
              <a:defRPr sz="1800"/>
            </a:pPr>
            <a:r>
              <a:rPr sz="3600"/>
              <a:t>    ReentrantLock</a:t>
            </a:r>
            <a:endParaRPr sz="3600"/>
          </a:p>
          <a:p>
            <a:pPr lvl="2">
              <a:defRPr sz="1800"/>
            </a:pPr>
            <a:r>
              <a:rPr sz="3600"/>
              <a:t>    ReentrantReadWriteLock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1685475" y="825500"/>
            <a:ext cx="678942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ReentrantLock vs synchronized </a:t>
            </a:r>
            <a:endParaRPr sz="3600"/>
          </a:p>
        </p:txBody>
      </p:sp>
      <p:graphicFrame>
        <p:nvGraphicFramePr>
          <p:cNvPr id="74" name="Table 74"/>
          <p:cNvGraphicFramePr/>
          <p:nvPr/>
        </p:nvGraphicFramePr>
        <p:xfrm>
          <a:off x="1358900" y="2035522"/>
          <a:ext cx="9436249" cy="56952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{CF821DB8-F4EB-4A41-A1BA-3FCAFE7338EE}</a:tableStyleId>
              </a:tblPr>
              <a:tblGrid>
                <a:gridCol w="4711774"/>
                <a:gridCol w="4711774"/>
              </a:tblGrid>
              <a:tr h="1136510">
                <a:tc>
                  <a:txBody>
                    <a:bodyPr/>
                    <a:lstStyle/>
                    <a:p>
                      <a:pPr lvl="0"/>
                      <a:r>
                        <a:rPr sz="3600"/>
                        <a:t>advantange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/>
                      <a:r>
                        <a:rPr sz="3600"/>
                        <a:t>disadvantage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3651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		ability to handle interrupt </a:t>
                      </a:r>
                      <a:br>
                        <a:rPr sz="2600"/>
                      </a:br>
                      <a:endParaRPr sz="2600"/>
                    </a:p>
                  </a:txBody>
                  <a:tcPr marL="50800" marR="50800" marT="50800" marB="50800" anchor="ctr" anchorCtr="0" horzOverflow="overflow"/>
                </a:tc>
                <a:tc rowSpan="4"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	acquiring and releasing lock 
complicated code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3651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		a timeout on waiting for lock </a:t>
                      </a:r>
                      <a:br>
                        <a:rPr sz="2600"/>
                      </a:br>
                      <a:endParaRPr sz="2600"/>
                    </a:p>
                  </a:txBody>
                  <a:tcPr marL="50800" marR="50800" marT="50800" marB="50800" anchor="ctr" anchorCtr="0" horzOverflow="overflow"/>
                </a:tc>
                <a:tc vMerge="1">
                  <a:tcPr/>
                </a:tc>
              </a:tr>
              <a:tr h="113651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		support fairness </a:t>
                      </a:r>
                      <a:br>
                        <a:rPr sz="2600"/>
                      </a:br>
                      <a:endParaRPr sz="2600"/>
                    </a:p>
                  </a:txBody>
                  <a:tcPr marL="50800" marR="50800" marT="50800" marB="50800" anchor="ctr" anchorCtr="0" horzOverflow="overflow"/>
                </a:tc>
                <a:tc vMerge="1">
                  <a:tcPr/>
                </a:tc>
              </a:tr>
              <a:tr h="113651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		get List of all threads </a:t>
                      </a:r>
                      <a:br>
                        <a:rPr sz="2600"/>
                      </a:br>
                      <a:r>
                        <a:rPr sz="2600"/>
                        <a:t>waiting for lock</a:t>
                      </a:r>
                      <a:br>
                        <a:rPr sz="2600"/>
                      </a:br>
                      <a:br>
                        <a:rPr sz="2600"/>
                      </a:br>
                      <a:endParaRPr sz="2600"/>
                    </a:p>
                  </a:txBody>
                  <a:tcPr marL="50800" marR="50800" marT="50800" marB="50800" anchor="ctr" anchorCtr="0" horzOverflow="overflow"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2879318" y="812800"/>
            <a:ext cx="772896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basic synchronisation helpful classes</a:t>
            </a:r>
          </a:p>
        </p:txBody>
      </p:sp>
      <p:sp>
        <p:nvSpPr>
          <p:cNvPr id="77" name="Shape 77"/>
          <p:cNvSpPr/>
          <p:nvPr/>
        </p:nvSpPr>
        <p:spPr>
          <a:xfrm>
            <a:off x="1298100" y="1940905"/>
            <a:ext cx="4459530" cy="337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(1):Semaphore</a:t>
            </a:r>
            <a:endParaRPr sz="3600"/>
          </a:p>
          <a:p>
            <a:pPr lvl="0">
              <a:defRPr sz="1800"/>
            </a:pPr>
            <a:r>
              <a:rPr sz="3600"/>
              <a:t>(2):CountDownLatch</a:t>
            </a:r>
            <a:endParaRPr sz="3600"/>
          </a:p>
          <a:p>
            <a:pPr lvl="0">
              <a:defRPr sz="1800"/>
            </a:pPr>
            <a:r>
              <a:rPr sz="3600"/>
              <a:t>(3):CyclicBarrier</a:t>
            </a:r>
            <a:endParaRPr sz="3600"/>
          </a:p>
          <a:p>
            <a:pPr lvl="0">
              <a:defRPr sz="1800"/>
            </a:pPr>
            <a:r>
              <a:rPr sz="3600"/>
              <a:t>(4):Exchanger</a:t>
            </a:r>
            <a:endParaRPr sz="3600"/>
          </a:p>
          <a:p>
            <a:pPr lvl="0">
              <a:defRPr sz="1800"/>
            </a:pPr>
            <a:r>
              <a:rPr sz="3600"/>
              <a:t>(5):Phaser(JDK 1.7)</a:t>
            </a:r>
            <a:endParaRPr sz="3600"/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209397" y="2244600"/>
            <a:ext cx="13014656" cy="5063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Invented by the famous Dutch computer scientist Edsger Dijkstra in 1965 </a:t>
            </a:r>
            <a:endParaRPr sz="3600"/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r>
              <a:rPr sz="3600"/>
              <a:t>In Java, it is called counting semaphore, which maintains a set of permits (Semaphore value)</a:t>
            </a:r>
            <a:endParaRPr sz="3600"/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r>
              <a:rPr sz="3600"/>
              <a:t>In Java, set the value to 1 and can be used as lock </a:t>
            </a:r>
            <a:endParaRPr sz="3600"/>
          </a:p>
          <a:p>
            <a:pPr lvl="0">
              <a:defRPr sz="1800"/>
            </a:pPr>
            <a:r>
              <a:rPr sz="3600"/>
              <a:t>		􏰀  </a:t>
            </a:r>
            <a:endParaRPr sz="3600"/>
          </a:p>
        </p:txBody>
      </p:sp>
      <p:sp>
        <p:nvSpPr>
          <p:cNvPr id="80" name="Shape 80"/>
          <p:cNvSpPr/>
          <p:nvPr/>
        </p:nvSpPr>
        <p:spPr>
          <a:xfrm>
            <a:off x="825220" y="781050"/>
            <a:ext cx="315468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(1):Semaphore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736750" y="661475"/>
            <a:ext cx="5314037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How Semaphore works? </a:t>
            </a:r>
            <a:endParaRPr sz="3600"/>
          </a:p>
        </p:txBody>
      </p:sp>
      <p:pic>
        <p:nvPicPr>
          <p:cNvPr id="8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2260" y="1422399"/>
            <a:ext cx="11239501" cy="6908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882143" y="405052"/>
            <a:ext cx="445953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(2):CountDownLatch</a:t>
            </a:r>
            <a:endParaRPr sz="3600"/>
          </a:p>
        </p:txBody>
      </p:sp>
      <p:sp>
        <p:nvSpPr>
          <p:cNvPr id="86" name="Shape 86"/>
          <p:cNvSpPr/>
          <p:nvPr/>
        </p:nvSpPr>
        <p:spPr>
          <a:xfrm>
            <a:off x="610006" y="2511057"/>
            <a:ext cx="117847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 type of “switch” or “trigger” in concurrent programming</a:t>
            </a:r>
          </a:p>
        </p:txBody>
      </p:sp>
      <p:sp>
        <p:nvSpPr>
          <p:cNvPr id="87" name="Shape 87"/>
          <p:cNvSpPr/>
          <p:nvPr/>
        </p:nvSpPr>
        <p:spPr>
          <a:xfrm>
            <a:off x="15492" y="3807409"/>
            <a:ext cx="12660224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	A thread or threads waits for the count value to reach zero before continuing to perform some process </a:t>
            </a:r>
            <a:endParaRPr sz="3600"/>
          </a:p>
        </p:txBody>
      </p:sp>
      <p:sp>
        <p:nvSpPr>
          <p:cNvPr id="88" name="Shape 88"/>
          <p:cNvSpPr/>
          <p:nvPr/>
        </p:nvSpPr>
        <p:spPr>
          <a:xfrm>
            <a:off x="84128" y="5424297"/>
            <a:ext cx="11805819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    </a:t>
            </a:r>
            <a:r>
              <a:rPr sz="3600"/>
              <a:t>One-off process: Once the count value reaches 0, you cannot reset </a:t>
            </a:r>
            <a:br>
              <a:rPr sz="3600"/>
            </a:br>
            <a:endParaRPr sz="3600"/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914" y="104468"/>
            <a:ext cx="12137063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510699" y="348069"/>
            <a:ext cx="356890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(3):CyclicBarrier</a:t>
            </a:r>
            <a:endParaRPr sz="3600"/>
          </a:p>
        </p:txBody>
      </p:sp>
      <p:sp>
        <p:nvSpPr>
          <p:cNvPr id="93" name="Shape 93"/>
          <p:cNvSpPr/>
          <p:nvPr/>
        </p:nvSpPr>
        <p:spPr>
          <a:xfrm>
            <a:off x="75908" y="1905605"/>
            <a:ext cx="1260895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 synchronization aid that allows a set of threads to all wait for each other to reach a common barrier point </a:t>
            </a:r>
          </a:p>
        </p:txBody>
      </p:sp>
      <p:sp>
        <p:nvSpPr>
          <p:cNvPr id="94" name="Shape 94"/>
          <p:cNvSpPr/>
          <p:nvPr/>
        </p:nvSpPr>
        <p:spPr>
          <a:xfrm>
            <a:off x="79439" y="3467879"/>
            <a:ext cx="11549330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</a:t>
            </a:r>
            <a:r>
              <a:rPr sz="3600"/>
              <a:t>he barrier can be re-used after the waiting threads are released </a:t>
            </a:r>
            <a:br>
              <a:rPr sz="3600"/>
            </a:br>
            <a:endParaRPr sz="3600"/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8455"/>
            <a:ext cx="13004800" cy="94166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3403634" y="441762"/>
            <a:ext cx="537388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3600"/>
              <a:t>concurrency collections</a:t>
            </a:r>
          </a:p>
        </p:txBody>
      </p:sp>
      <p:pic>
        <p:nvPicPr>
          <p:cNvPr id="99" name="Java-Concurrent-Collection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8377" y="1725568"/>
            <a:ext cx="9804401" cy="7162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584200" y="457200"/>
            <a:ext cx="186766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Agenda:</a:t>
            </a:r>
          </a:p>
        </p:txBody>
      </p:sp>
      <p:sp>
        <p:nvSpPr>
          <p:cNvPr id="36" name="Shape 36"/>
          <p:cNvSpPr/>
          <p:nvPr/>
        </p:nvSpPr>
        <p:spPr>
          <a:xfrm>
            <a:off x="2146300" y="1517650"/>
            <a:ext cx="559521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1:basic concepts of thread</a:t>
            </a:r>
          </a:p>
        </p:txBody>
      </p:sp>
      <p:sp>
        <p:nvSpPr>
          <p:cNvPr id="37" name="Shape 37"/>
          <p:cNvSpPr/>
          <p:nvPr/>
        </p:nvSpPr>
        <p:spPr>
          <a:xfrm>
            <a:off x="2222245" y="2689225"/>
            <a:ext cx="683971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2:basic synchronisation methods</a:t>
            </a:r>
          </a:p>
        </p:txBody>
      </p:sp>
      <p:sp>
        <p:nvSpPr>
          <p:cNvPr id="38" name="Shape 38"/>
          <p:cNvSpPr/>
          <p:nvPr/>
        </p:nvSpPr>
        <p:spPr>
          <a:xfrm>
            <a:off x="2250991" y="5016500"/>
            <a:ext cx="462915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4:thread management</a:t>
            </a:r>
          </a:p>
        </p:txBody>
      </p:sp>
      <p:sp>
        <p:nvSpPr>
          <p:cNvPr id="39" name="Shape 39"/>
          <p:cNvSpPr/>
          <p:nvPr/>
        </p:nvSpPr>
        <p:spPr>
          <a:xfrm>
            <a:off x="2260600" y="3852862"/>
            <a:ext cx="536661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3:concurrency collections</a:t>
            </a:r>
          </a:p>
        </p:txBody>
      </p:sp>
      <p:sp>
        <p:nvSpPr>
          <p:cNvPr id="40" name="Shape 40"/>
          <p:cNvSpPr/>
          <p:nvPr/>
        </p:nvSpPr>
        <p:spPr>
          <a:xfrm>
            <a:off x="2286000" y="6076950"/>
            <a:ext cx="39182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5:concurrency test</a:t>
            </a:r>
          </a:p>
        </p:txBody>
      </p:sp>
      <p:sp>
        <p:nvSpPr>
          <p:cNvPr id="41" name="Shape 41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800"/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42" name="Shape 42"/>
          <p:cNvSpPr/>
          <p:nvPr/>
        </p:nvSpPr>
        <p:spPr>
          <a:xfrm>
            <a:off x="2286000" y="7137400"/>
            <a:ext cx="556823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6:some classical problems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4869738" y="689252"/>
            <a:ext cx="326532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BlockingQueue</a:t>
            </a:r>
          </a:p>
        </p:txBody>
      </p:sp>
      <p:pic>
        <p:nvPicPr>
          <p:cNvPr id="102" name="queu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5050" y="4205567"/>
            <a:ext cx="5854700" cy="2235201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Shape 103"/>
          <p:cNvSpPr/>
          <p:nvPr/>
        </p:nvSpPr>
        <p:spPr>
          <a:xfrm>
            <a:off x="1540865" y="2129254"/>
            <a:ext cx="992307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 queue that can be blocked when full or empty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Table 105"/>
          <p:cNvGraphicFramePr/>
          <p:nvPr/>
        </p:nvGraphicFramePr>
        <p:xfrm>
          <a:off x="1270000" y="1032570"/>
          <a:ext cx="10464800" cy="7213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{CF821DB8-F4EB-4A41-A1BA-3FCAFE7338EE}</a:tableStyleId>
              </a:tblPr>
              <a:tblGrid>
                <a:gridCol w="5232400"/>
                <a:gridCol w="5232400"/>
              </a:tblGrid>
              <a:tr h="1030514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Queue Name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Usage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30514">
                <a:tc>
                  <a:txBody>
                    <a:bodyPr/>
                    <a:lstStyle/>
                    <a:p>
                      <a:pPr lvl="0" algn="l" defTabSz="4572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ArrayBlockingQueue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fixed bounded buffer&amp;&amp;elements FIFO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30514">
                <a:tc>
                  <a:txBody>
                    <a:bodyPr/>
                    <a:lstStyle/>
                    <a:p>
                      <a:pPr lvl="0" algn="l" defTabSz="4572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LinkedBlockingQueue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fixed bounded buffer&amp;&amp;elements FIFO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30514">
                <a:tc>
                  <a:txBody>
                    <a:bodyPr/>
                    <a:lstStyle/>
                    <a:p>
                      <a:pPr lvl="0" algn="l" defTabSz="4572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PriorityBlockingQueue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unbounded buffer&amp;&amp;with priority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30514">
                <a:tc>
                  <a:txBody>
                    <a:bodyPr/>
                    <a:lstStyle/>
                    <a:p>
                      <a:pPr lvl="0" algn="l" defTabSz="4572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SynchronousQueue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holding no data&amp;&amp;just channel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30514">
                <a:tc>
                  <a:txBody>
                    <a:bodyPr/>
                    <a:lstStyle/>
                    <a:p>
                      <a:pPr lvl="0" algn="l" defTabSz="4572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DelayQueue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used for Cache or close unused connections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30514">
                <a:tc>
                  <a:txBody>
                    <a:bodyPr/>
                    <a:lstStyle/>
                    <a:p>
                      <a:pPr lvl="0" algn="l" defTabSz="4572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LinkedTransferQueue(JDK1.7)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blockingqueue+waiting for consumer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3713937" y="544442"/>
            <a:ext cx="506852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BlockingDeque(JDK1.6)</a:t>
            </a:r>
          </a:p>
        </p:txBody>
      </p:sp>
      <p:graphicFrame>
        <p:nvGraphicFramePr>
          <p:cNvPr id="108" name="Table 108"/>
          <p:cNvGraphicFramePr/>
          <p:nvPr/>
        </p:nvGraphicFramePr>
        <p:xfrm>
          <a:off x="1080056" y="2666084"/>
          <a:ext cx="10477501" cy="18361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5232400"/>
                <a:gridCol w="5232400"/>
              </a:tblGrid>
              <a:tr h="911719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Deque 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usage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911719">
                <a:tc>
                  <a:txBody>
                    <a:bodyPr/>
                    <a:lstStyle/>
                    <a:p>
                      <a:pPr lvl="0" algn="l" defTabSz="4572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LinkedBlockingDeque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threads can put and take from both ends of the deque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109" name="dequ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0656" y="5348320"/>
            <a:ext cx="5943601" cy="228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3807155" y="449829"/>
            <a:ext cx="437449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ConcurrentHashMap</a:t>
            </a:r>
          </a:p>
        </p:txBody>
      </p:sp>
      <p:pic>
        <p:nvPicPr>
          <p:cNvPr id="112" name="concurrencyHashMap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7501" y="1865731"/>
            <a:ext cx="6375401" cy="68199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113"/>
          <p:cNvSpPr/>
          <p:nvPr/>
        </p:nvSpPr>
        <p:spPr>
          <a:xfrm>
            <a:off x="8565598" y="3045464"/>
            <a:ext cx="229926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Segments</a:t>
            </a:r>
            <a:endParaRPr sz="3600"/>
          </a:p>
          <a:p>
            <a:pPr lvl="0">
              <a:defRPr sz="1800"/>
            </a:pPr>
            <a:r>
              <a:rPr sz="3600"/>
              <a:t>HashEntry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4844592" y="573633"/>
            <a:ext cx="33156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Atomic Variable</a:t>
            </a:r>
          </a:p>
        </p:txBody>
      </p:sp>
      <p:sp>
        <p:nvSpPr>
          <p:cNvPr id="116" name="Shape 116"/>
          <p:cNvSpPr/>
          <p:nvPr/>
        </p:nvSpPr>
        <p:spPr>
          <a:xfrm>
            <a:off x="558699" y="3371850"/>
            <a:ext cx="11808995" cy="300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600"/>
              <a:t>(1)Used to build lighter-weight high performance non-blocking synchronisation </a:t>
            </a:r>
            <a:br>
              <a:rPr sz="2600"/>
            </a:br>
            <a:endParaRPr sz="2600"/>
          </a:p>
          <a:p>
            <a:pPr lvl="0">
              <a:defRPr sz="1800"/>
            </a:pPr>
            <a:r>
              <a:rPr sz="2600"/>
              <a:t>(2)</a:t>
            </a:r>
            <a:r>
              <a:rPr sz="2600"/>
              <a:t>Based on Compare-And-Swap operation </a:t>
            </a:r>
            <a:br>
              <a:rPr sz="2600"/>
            </a:br>
            <a:endParaRPr sz="2600"/>
          </a:p>
          <a:p>
            <a:pPr lvl="0" marL="457200" indent="-457200" defTabSz="457200">
              <a:spcBef>
                <a:spcPts val="1200"/>
              </a:spcBef>
              <a:tabLst>
                <a:tab pos="139700" algn="l"/>
                <a:tab pos="457200" algn="l"/>
              </a:tabLst>
              <a:defRPr sz="1800"/>
            </a:pPr>
            <a:r>
              <a:rPr sz="2600"/>
              <a:t>(3)Twelve atomic variable classes, two popular groups: </a:t>
            </a:r>
            <a:endParaRPr sz="1700">
              <a:latin typeface="Times"/>
              <a:ea typeface="Times"/>
              <a:cs typeface="Times"/>
              <a:sym typeface="Times"/>
            </a:endParaRPr>
          </a:p>
          <a:p>
            <a:pPr lvl="0" marL="914400" indent="-914400" defTabSz="457200">
              <a:spcBef>
                <a:spcPts val="1200"/>
              </a:spcBef>
              <a:tabLst>
                <a:tab pos="596900" algn="l"/>
                <a:tab pos="914400" algn="l"/>
              </a:tabLst>
              <a:defRPr sz="1800"/>
            </a:pPr>
            <a:r>
              <a:rPr sz="2100"/>
              <a:t>	 AtomicInteger, AtomicLong, AtomicBoolean,********* </a:t>
            </a:r>
            <a:endParaRPr sz="2100"/>
          </a:p>
          <a:p>
            <a:pPr lvl="0" marL="914400" indent="-914400" defTabSz="457200">
              <a:spcBef>
                <a:spcPts val="1200"/>
              </a:spcBef>
              <a:tabLst>
                <a:tab pos="596900" algn="l"/>
                <a:tab pos="914400" algn="l"/>
              </a:tabLst>
              <a:defRPr sz="1800"/>
            </a:pPr>
            <a:r>
              <a:rPr sz="1700"/>
              <a:t>           </a:t>
            </a:r>
            <a:r>
              <a:rPr sz="2100"/>
              <a:t>AtomicIntegerFieldUpdater,AtomicLongFieldUpdater,*******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5956" y="1992119"/>
            <a:ext cx="10033001" cy="6985001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hape 119"/>
          <p:cNvSpPr/>
          <p:nvPr/>
        </p:nvSpPr>
        <p:spPr>
          <a:xfrm>
            <a:off x="3627183" y="787071"/>
            <a:ext cx="445881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3600"/>
              <a:t>thread management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691660" y="2248091"/>
            <a:ext cx="11406684" cy="337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(1)no need to write the code about the thread creation,</a:t>
            </a:r>
            <a:endParaRPr sz="3600"/>
          </a:p>
          <a:p>
            <a:pPr lvl="0">
              <a:defRPr sz="1800"/>
            </a:pPr>
            <a:r>
              <a:rPr sz="3600"/>
              <a:t>ending and result get(Callable interface)</a:t>
            </a:r>
            <a:endParaRPr sz="3600"/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r>
              <a:rPr sz="3600"/>
              <a:t>(2)no need to create the Thread Object</a:t>
            </a:r>
            <a:endParaRPr sz="3600"/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r>
              <a:rPr sz="3600"/>
              <a:t>(3)have better management of the computer resources</a:t>
            </a:r>
          </a:p>
        </p:txBody>
      </p:sp>
      <p:sp>
        <p:nvSpPr>
          <p:cNvPr id="122" name="Shape 122"/>
          <p:cNvSpPr/>
          <p:nvPr/>
        </p:nvSpPr>
        <p:spPr>
          <a:xfrm>
            <a:off x="710654" y="1048491"/>
            <a:ext cx="669523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benefits of Executor Framework: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Table 124"/>
          <p:cNvGraphicFramePr/>
          <p:nvPr/>
        </p:nvGraphicFramePr>
        <p:xfrm>
          <a:off x="736695" y="3207423"/>
          <a:ext cx="11544110" cy="270416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{CF821DB8-F4EB-4A41-A1BA-3FCAFE7338EE}</a:tableStyleId>
              </a:tblPr>
              <a:tblGrid>
                <a:gridCol w="4363186"/>
                <a:gridCol w="7168222"/>
              </a:tblGrid>
              <a:tr h="538293">
                <a:tc>
                  <a:txBody>
                    <a:bodyPr/>
                    <a:lstStyle/>
                    <a:p>
                      <a:pPr lvl="0" defTabSz="4572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ThreadPool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4572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usage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38293">
                <a:tc>
                  <a:txBody>
                    <a:bodyPr/>
                    <a:lstStyle/>
                    <a:p>
                      <a:pPr lvl="0" algn="l" defTabSz="9144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newFixedThreadPool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This executor is suitable for the web AppServer that deny the extra request to protect current user experience.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38293">
                <a:tc>
                  <a:txBody>
                    <a:bodyPr/>
                    <a:lstStyle/>
                    <a:p>
                      <a:pPr lvl="0" algn="l" defTabSz="9144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newSingleThreadExecutor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this executor is used only for one thread to start and can’t be reconfigurable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38293">
                <a:tc>
                  <a:txBody>
                    <a:bodyPr/>
                    <a:lstStyle/>
                    <a:p>
                      <a:pPr lvl="0" algn="l" defTabSz="4572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newCachedThreadPool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4572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This executor is suitable for applications that launch many short-lived tasks.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38293">
                <a:tc>
                  <a:txBody>
                    <a:bodyPr/>
                    <a:lstStyle/>
                    <a:p>
                      <a:pPr lvl="0" algn="l" defTabSz="4572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newScheduledThreadPool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4572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a fixed size thread pool that supports delayed and timed task execution.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25" name="Shape 125"/>
          <p:cNvSpPr/>
          <p:nvPr/>
        </p:nvSpPr>
        <p:spPr>
          <a:xfrm>
            <a:off x="710654" y="1428378"/>
            <a:ext cx="61786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some most used thread pools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4603055" y="860622"/>
            <a:ext cx="379869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3600"/>
              <a:t>concurrency test</a:t>
            </a:r>
          </a:p>
        </p:txBody>
      </p:sp>
      <p:sp>
        <p:nvSpPr>
          <p:cNvPr id="128" name="Shape 128"/>
          <p:cNvSpPr/>
          <p:nvPr/>
        </p:nvSpPr>
        <p:spPr>
          <a:xfrm>
            <a:off x="779404" y="2543344"/>
            <a:ext cx="8007859" cy="337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1:test for correctness with JUnit</a:t>
            </a:r>
            <a:endParaRPr sz="3600"/>
          </a:p>
          <a:p>
            <a:pPr lvl="2">
              <a:defRPr sz="1800"/>
            </a:pPr>
            <a:r>
              <a:rPr sz="3600"/>
              <a:t>(1)test bounded buffer</a:t>
            </a:r>
            <a:endParaRPr sz="3600"/>
          </a:p>
          <a:p>
            <a:pPr lvl="2">
              <a:defRPr sz="1800"/>
            </a:pPr>
            <a:r>
              <a:rPr sz="3600"/>
              <a:t>(2)test the producer&amp;&amp;consumers</a:t>
            </a:r>
            <a:endParaRPr sz="3600"/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r>
              <a:rPr sz="3600"/>
              <a:t>2:test for performance</a:t>
            </a:r>
            <a:endParaRPr sz="3600"/>
          </a:p>
          <a:p>
            <a:pPr lvl="2">
              <a:defRPr sz="1800"/>
            </a:pPr>
            <a:r>
              <a:rPr sz="3600"/>
              <a:t>(1)concurrentHashMap&amp;&amp;Hashtable</a:t>
            </a: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287180" y="424547"/>
            <a:ext cx="788893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3600"/>
              <a:t>Classical problems &amp;&amp; used in RDS</a:t>
            </a:r>
          </a:p>
        </p:txBody>
      </p:sp>
      <p:sp>
        <p:nvSpPr>
          <p:cNvPr id="131" name="Shape 131"/>
          <p:cNvSpPr/>
          <p:nvPr/>
        </p:nvSpPr>
        <p:spPr>
          <a:xfrm>
            <a:off x="720151" y="2303429"/>
            <a:ext cx="11347401" cy="191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(1)Producer&amp;&amp;Consumer</a:t>
            </a:r>
            <a:endParaRPr sz="3600"/>
          </a:p>
          <a:p>
            <a:pPr lvl="0">
              <a:defRPr sz="1800"/>
            </a:pPr>
            <a:r>
              <a:rPr sz="3600"/>
              <a:t>(2)Reader&amp;&amp;Writer</a:t>
            </a:r>
            <a:endParaRPr sz="3600"/>
          </a:p>
          <a:p>
            <a:pPr lvl="0">
              <a:defRPr sz="1800"/>
            </a:pPr>
            <a:r>
              <a:rPr sz="3600"/>
              <a:t>(3)Dining Philosophers Problem(Deadlock&amp;&amp;Solutions)</a:t>
            </a:r>
            <a:endParaRPr sz="12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1140531" y="6731000"/>
            <a:ext cx="260536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2900">
                <a:solidFill>
                  <a:srgbClr val="252525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252525"/>
                </a:solidFill>
              </a:rPr>
              <a:t>Ken Thompson</a:t>
            </a:r>
          </a:p>
        </p:txBody>
      </p:sp>
      <p:pic>
        <p:nvPicPr>
          <p:cNvPr id="45" name="Ken_n_dennis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7112" y="3803650"/>
            <a:ext cx="3937001" cy="2552700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/>
          <p:nvPr/>
        </p:nvSpPr>
        <p:spPr>
          <a:xfrm>
            <a:off x="514070" y="1733550"/>
            <a:ext cx="1070956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defTabSz="457200">
              <a:defRPr sz="1800"/>
            </a:pPr>
            <a:r>
              <a:rPr sz="30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To me, process is a concept and thread is an implementation. </a:t>
            </a:r>
            <a:endParaRPr sz="30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defTabSz="457200">
              <a:defRPr sz="1800"/>
            </a:pPr>
            <a:r>
              <a:rPr sz="30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I would like to see the implementation get closer to the concept</a:t>
            </a:r>
          </a:p>
        </p:txBody>
      </p:sp>
      <p:sp>
        <p:nvSpPr>
          <p:cNvPr id="47" name="Shape 47"/>
          <p:cNvSpPr/>
          <p:nvPr/>
        </p:nvSpPr>
        <p:spPr>
          <a:xfrm>
            <a:off x="5606770" y="4279900"/>
            <a:ext cx="6254497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            Unix system</a:t>
            </a:r>
            <a:endParaRPr sz="3600"/>
          </a:p>
          <a:p>
            <a:pPr lvl="0">
              <a:defRPr sz="1800"/>
            </a:pPr>
            <a:r>
              <a:rPr sz="3600"/>
              <a:t>The B programming language</a:t>
            </a: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1280485" y="982011"/>
            <a:ext cx="234269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Reference:</a:t>
            </a:r>
          </a:p>
        </p:txBody>
      </p:sp>
      <p:sp>
        <p:nvSpPr>
          <p:cNvPr id="134" name="Shape 134"/>
          <p:cNvSpPr/>
          <p:nvPr/>
        </p:nvSpPr>
        <p:spPr>
          <a:xfrm>
            <a:off x="217761" y="2466388"/>
            <a:ext cx="12170208" cy="444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800"/>
              <a:t>《Java Concurrency in Practise》</a:t>
            </a:r>
            <a:endParaRPr sz="2800"/>
          </a:p>
          <a:p>
            <a:pPr lvl="0">
              <a:defRPr sz="1800"/>
            </a:pPr>
            <a:r>
              <a:rPr sz="2800"/>
              <a:t>《Java Concurrency Cookbook》</a:t>
            </a:r>
            <a:endParaRPr sz="2800"/>
          </a:p>
          <a:p>
            <a:pPr lvl="0">
              <a:defRPr sz="1800"/>
            </a:pPr>
            <a:r>
              <a:rPr sz="2800"/>
              <a:t>http://tutorials.jenkov.com/java-concurrency/index.html</a:t>
            </a:r>
            <a:endParaRPr sz="2800"/>
          </a:p>
          <a:p>
            <a:pPr lvl="0">
              <a:defRPr sz="1800"/>
            </a:pPr>
            <a:r>
              <a:rPr sz="2800"/>
              <a:t>http://javarevisited.blogspot.com/2011/04/synchronization-in-java-synchronized.html</a:t>
            </a:r>
            <a:endParaRPr sz="2800"/>
          </a:p>
          <a:p>
            <a:pPr lvl="0">
              <a:defRPr sz="1800"/>
            </a:pPr>
            <a:r>
              <a:rPr sz="2800"/>
              <a:t>http://www.ibm.com/developerworks/cn/java/j-jtp06197.html </a:t>
            </a:r>
            <a:endParaRPr sz="2800"/>
          </a:p>
          <a:p>
            <a:pPr lvl="0">
              <a:defRPr sz="1800"/>
            </a:pPr>
            <a:r>
              <a:rPr sz="2800"/>
              <a:t>http://www.infoq.com/cn/articles/ftf-java-volatile     </a:t>
            </a:r>
            <a:endParaRPr sz="2800"/>
          </a:p>
          <a:p>
            <a:pPr lvl="0">
              <a:defRPr sz="1800"/>
            </a:pPr>
            <a:r>
              <a:rPr sz="2800"/>
              <a:t>https://today.java.net/pub/a/today/2004/03/01/jsr166.html </a:t>
            </a:r>
            <a:endParaRPr sz="2800"/>
          </a:p>
          <a:p>
            <a:pPr lvl="0">
              <a:defRPr sz="1800"/>
            </a:pPr>
            <a:r>
              <a:rPr sz="2800"/>
              <a:t>http://normanmaurer.me/blog/2013/10/28/Lesser-known-concurrent-classes-Part-1/  </a:t>
            </a:r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4879914" y="4552950"/>
            <a:ext cx="209672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thank you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3752167" y="581025"/>
            <a:ext cx="550046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3600"/>
              <a:t>basic concepts of thread</a:t>
            </a:r>
          </a:p>
        </p:txBody>
      </p:sp>
      <p:sp>
        <p:nvSpPr>
          <p:cNvPr id="50" name="Shape 50"/>
          <p:cNvSpPr/>
          <p:nvPr/>
        </p:nvSpPr>
        <p:spPr>
          <a:xfrm>
            <a:off x="1196949" y="3178174"/>
            <a:ext cx="739231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2400"/>
            </a:lvl1pPr>
          </a:lstStyle>
          <a:p>
            <a:pPr lvl="0">
              <a:defRPr sz="1800"/>
            </a:pPr>
            <a:r>
              <a:rPr sz="2400"/>
              <a:t>(2)sharing code,data and much lighter context switch</a:t>
            </a:r>
          </a:p>
        </p:txBody>
      </p:sp>
      <p:sp>
        <p:nvSpPr>
          <p:cNvPr id="51" name="Shape 51"/>
          <p:cNvSpPr/>
          <p:nvPr/>
        </p:nvSpPr>
        <p:spPr>
          <a:xfrm>
            <a:off x="1199997" y="1968499"/>
            <a:ext cx="739231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400"/>
            </a:lvl1pPr>
          </a:lstStyle>
          <a:p>
            <a:pPr lvl="0">
              <a:defRPr sz="1800"/>
            </a:pPr>
            <a:r>
              <a:rPr sz="2400"/>
              <a:t>(1)the smallest sequence of programmed instructions</a:t>
            </a:r>
          </a:p>
        </p:txBody>
      </p:sp>
      <p:sp>
        <p:nvSpPr>
          <p:cNvPr id="52" name="Shape 52"/>
          <p:cNvSpPr/>
          <p:nvPr/>
        </p:nvSpPr>
        <p:spPr>
          <a:xfrm>
            <a:off x="1195146" y="4514849"/>
            <a:ext cx="717224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400"/>
            </a:lvl1pPr>
          </a:lstStyle>
          <a:p>
            <a:pPr lvl="0">
              <a:defRPr sz="1800"/>
            </a:pPr>
            <a:r>
              <a:rPr sz="2400"/>
              <a:t>(3)advantages and disadvantages of multithreading</a:t>
            </a:r>
          </a:p>
        </p:txBody>
      </p:sp>
      <p:pic>
        <p:nvPicPr>
          <p:cNvPr id="53" name="thread_run_exampl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61400" y="1569961"/>
            <a:ext cx="3899000" cy="36863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Table 55"/>
          <p:cNvGraphicFramePr/>
          <p:nvPr/>
        </p:nvGraphicFramePr>
        <p:xfrm>
          <a:off x="959602" y="1166793"/>
          <a:ext cx="10818493" cy="5559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5402896"/>
                <a:gridCol w="5402896"/>
              </a:tblGrid>
              <a:tr h="1023605">
                <a:tc gridSpan="2">
                  <a:txBody>
                    <a:bodyPr/>
                    <a:lstStyle/>
                    <a:p>
                      <a:pPr lvl="0"/>
                      <a:r>
                        <a:rPr sz="3600"/>
                        <a:t>multithread comparision</a:t>
                      </a:r>
                    </a:p>
                  </a:txBody>
                  <a:tcPr marL="50800" marR="50800" marT="50800" marB="50800" anchor="ctr" anchorCtr="0" horzOverflow="overflow">
                    <a:lnL/>
                    <a:lnR/>
                    <a:lnT/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</a:tr>
              <a:tr h="1329167">
                <a:tc>
                  <a:txBody>
                    <a:bodyPr/>
                    <a:lstStyle/>
                    <a:p>
                      <a:pPr lvl="0" defTabSz="914400"/>
                      <a:r>
                        <a:rPr sz="3744"/>
                        <a:t>advantages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744"/>
                        <a:t>disadvantages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3193888">
                <a:tc>
                  <a:txBody>
                    <a:bodyPr/>
                    <a:lstStyle/>
                    <a:p>
                      <a:pPr lvl="0" defTabSz="914400">
                        <a:defRPr sz="3744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744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6" name="Shape 56"/>
          <p:cNvSpPr/>
          <p:nvPr/>
        </p:nvSpPr>
        <p:spPr>
          <a:xfrm>
            <a:off x="998312" y="3670300"/>
            <a:ext cx="5305351" cy="241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defTabSz="457200">
              <a:defRPr sz="1800"/>
            </a:pPr>
            <a:r>
              <a:rPr i="1" sz="2300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rPr>
              <a:t>Responsiveness</a:t>
            </a:r>
            <a:endParaRPr i="1" sz="2300">
              <a:solidFill>
                <a:srgbClr val="41414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defTabSz="457200">
              <a:defRPr sz="1800"/>
            </a:pPr>
            <a:r>
              <a:rPr i="1" sz="2300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rPr>
              <a:t>Faster execution</a:t>
            </a:r>
            <a:endParaRPr i="1" sz="2300">
              <a:solidFill>
                <a:srgbClr val="41414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defTabSz="457200">
              <a:defRPr sz="1800"/>
            </a:pPr>
            <a:r>
              <a:rPr i="1" sz="2300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rPr>
              <a:t>Lower resource consumption</a:t>
            </a:r>
            <a:endParaRPr i="1" sz="2300">
              <a:solidFill>
                <a:srgbClr val="41414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defTabSz="457200">
              <a:defRPr sz="1800"/>
            </a:pPr>
            <a:r>
              <a:rPr i="1" sz="2300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rPr>
              <a:t>(Apache Http Server)</a:t>
            </a:r>
            <a:endParaRPr i="1" sz="2300">
              <a:solidFill>
                <a:srgbClr val="41414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defTabSz="457200">
              <a:defRPr sz="1800"/>
            </a:pPr>
            <a:r>
              <a:rPr i="1" sz="2300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rPr>
              <a:t>Better system utilization</a:t>
            </a:r>
            <a:endParaRPr i="1" sz="2300">
              <a:solidFill>
                <a:srgbClr val="41414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defTabSz="457200">
              <a:defRPr sz="1800"/>
            </a:pPr>
            <a:r>
              <a:rPr i="1" sz="2300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rPr>
              <a:t>Simplified sharing and communication</a:t>
            </a:r>
            <a:endParaRPr i="1" sz="2300">
              <a:solidFill>
                <a:srgbClr val="41414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defTabSz="457200">
              <a:defRPr sz="1800"/>
            </a:pPr>
            <a:r>
              <a:rPr i="1" sz="2300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rPr>
              <a:t>Parallelisation</a:t>
            </a:r>
          </a:p>
        </p:txBody>
      </p:sp>
      <p:sp>
        <p:nvSpPr>
          <p:cNvPr id="57" name="Shape 57"/>
          <p:cNvSpPr/>
          <p:nvPr/>
        </p:nvSpPr>
        <p:spPr>
          <a:xfrm>
            <a:off x="6547434" y="3858870"/>
            <a:ext cx="3487571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defTabSz="457200">
              <a:defRPr sz="1800"/>
            </a:pPr>
            <a:r>
              <a:rPr i="1" sz="2300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rPr>
              <a:t>synchronisation</a:t>
            </a:r>
            <a:endParaRPr i="1" sz="2300">
              <a:solidFill>
                <a:srgbClr val="41414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defTabSz="457200">
              <a:defRPr sz="1800"/>
            </a:pPr>
            <a:r>
              <a:rPr i="1" sz="2300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rPr>
              <a:t>Thread crashes a process</a:t>
            </a:r>
            <a:endParaRPr i="1" sz="2300">
              <a:solidFill>
                <a:srgbClr val="41414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2495880" y="1073150"/>
            <a:ext cx="773308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/>
          </a:lstStyle>
          <a:p>
            <a:pPr lvl="0">
              <a:defRPr sz="1800"/>
            </a:pPr>
            <a:r>
              <a:rPr sz="3600"/>
              <a:t>Two mechanisms of creating threads </a:t>
            </a:r>
          </a:p>
        </p:txBody>
      </p:sp>
      <p:pic>
        <p:nvPicPr>
          <p:cNvPr id="6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5750" y="2127250"/>
            <a:ext cx="9893300" cy="5930900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/>
        </p:nvSpPr>
        <p:spPr>
          <a:xfrm>
            <a:off x="4443044" y="8275843"/>
            <a:ext cx="339196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Which is better?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3726257" y="584857"/>
            <a:ext cx="4705503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/>
          </a:lstStyle>
          <a:p>
            <a:pPr lvl="0">
              <a:defRPr sz="1800"/>
            </a:pPr>
            <a:r>
              <a:rPr sz="3600"/>
              <a:t>Java thread life cycle </a:t>
            </a:r>
            <a:endParaRPr sz="3600"/>
          </a:p>
        </p:txBody>
      </p:sp>
      <p:pic>
        <p:nvPicPr>
          <p:cNvPr id="6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1205" y="1504950"/>
            <a:ext cx="9867901" cy="7175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3007275" y="884129"/>
            <a:ext cx="64584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basic synchronisation methods</a:t>
            </a:r>
          </a:p>
        </p:txBody>
      </p:sp>
      <p:pic>
        <p:nvPicPr>
          <p:cNvPr id="6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5921" y="2100180"/>
            <a:ext cx="10236201" cy="6692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196407" y="1387877"/>
            <a:ext cx="12347145" cy="5790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(1):synchronized &amp;&amp; volatile</a:t>
            </a:r>
            <a:endParaRPr sz="3600"/>
          </a:p>
          <a:p>
            <a:pPr lvl="0" marL="457200" indent="-457200" defTabSz="457200">
              <a:spcBef>
                <a:spcPts val="1200"/>
              </a:spcBef>
              <a:tabLst>
                <a:tab pos="139700" algn="l"/>
                <a:tab pos="457200" algn="l"/>
              </a:tabLst>
              <a:defRPr sz="1800"/>
            </a:pPr>
            <a:r>
              <a:rPr sz="1100">
                <a:solidFill>
                  <a:srgbClr val="3333B3"/>
                </a:solidFill>
                <a:latin typeface="Times"/>
                <a:ea typeface="Times"/>
                <a:cs typeface="Times"/>
                <a:sym typeface="Times"/>
              </a:rPr>
              <a:t>		</a:t>
            </a:r>
            <a:r>
              <a:rPr baseline="9090" sz="1100">
                <a:solidFill>
                  <a:srgbClr val="3333B3"/>
                </a:solidFill>
                <a:latin typeface="Times"/>
                <a:ea typeface="Times"/>
                <a:cs typeface="Times"/>
                <a:sym typeface="Times"/>
              </a:rPr>
              <a:t>􏰀 </a:t>
            </a:r>
            <a:endParaRPr baseline="9090" sz="1100">
              <a:solidFill>
                <a:srgbClr val="3333B3"/>
              </a:solidFill>
              <a:latin typeface="Times"/>
              <a:ea typeface="Times"/>
              <a:cs typeface="Times"/>
              <a:sym typeface="Times"/>
            </a:endParaRPr>
          </a:p>
          <a:p>
            <a:pPr lvl="0" marL="457200" indent="-457200" defTabSz="457200">
              <a:spcBef>
                <a:spcPts val="1200"/>
              </a:spcBef>
              <a:tabLst>
                <a:tab pos="139700" algn="l"/>
                <a:tab pos="457200" algn="l"/>
              </a:tabLst>
              <a:defRPr sz="1800"/>
            </a:pPr>
            <a:r>
              <a:rPr baseline="9090" sz="1100">
                <a:solidFill>
                  <a:srgbClr val="3333B3"/>
                </a:solidFill>
                <a:latin typeface="Times"/>
                <a:ea typeface="Times"/>
                <a:cs typeface="Times"/>
                <a:sym typeface="Times"/>
              </a:rPr>
              <a:t> </a:t>
            </a:r>
            <a:endParaRPr baseline="9090" sz="1100">
              <a:solidFill>
                <a:srgbClr val="3333B3"/>
              </a:solidFill>
              <a:latin typeface="Times"/>
              <a:ea typeface="Times"/>
              <a:cs typeface="Times"/>
              <a:sym typeface="Times"/>
            </a:endParaRPr>
          </a:p>
          <a:p>
            <a:pPr lvl="0" marL="457200" indent="-457200" defTabSz="457200">
              <a:spcBef>
                <a:spcPts val="1200"/>
              </a:spcBef>
              <a:tabLst>
                <a:tab pos="139700" algn="l"/>
                <a:tab pos="457200" algn="l"/>
              </a:tabLst>
              <a:defRPr sz="1800"/>
            </a:pPr>
            <a:endParaRPr baseline="9090" sz="1100">
              <a:solidFill>
                <a:srgbClr val="3333B3"/>
              </a:solidFill>
              <a:latin typeface="Times"/>
              <a:ea typeface="Times"/>
              <a:cs typeface="Times"/>
              <a:sym typeface="Times"/>
            </a:endParaRPr>
          </a:p>
          <a:p>
            <a:pPr lvl="0" marL="457200" indent="-457200" defTabSz="457200">
              <a:spcBef>
                <a:spcPts val="1200"/>
              </a:spcBef>
              <a:tabLst>
                <a:tab pos="139700" algn="l"/>
                <a:tab pos="457200" algn="l"/>
              </a:tabLst>
              <a:defRPr sz="1800"/>
            </a:pPr>
            <a:r>
              <a:rPr sz="3600"/>
              <a:t>Atomicity : An operation is said atomic when it cannot be interrupted. </a:t>
            </a:r>
            <a:br>
              <a:rPr sz="3600"/>
            </a:br>
            <a:endParaRPr sz="1200"/>
          </a:p>
          <a:p>
            <a:pPr lvl="0" marL="457200" indent="-457200" defTabSz="457200">
              <a:spcBef>
                <a:spcPts val="1200"/>
              </a:spcBef>
              <a:tabLst>
                <a:tab pos="139700" algn="l"/>
                <a:tab pos="457200" algn="l"/>
              </a:tabLst>
              <a:defRPr sz="1800"/>
            </a:pPr>
            <a:r>
              <a:rPr sz="3600"/>
              <a:t>Visibility: If an action in one thread is visible to another</a:t>
            </a:r>
            <a:endParaRPr sz="3600"/>
          </a:p>
          <a:p>
            <a:pPr lvl="0" marL="457200" indent="-457200" defTabSz="457200">
              <a:spcBef>
                <a:spcPts val="1200"/>
              </a:spcBef>
              <a:tabLst>
                <a:tab pos="139700" algn="l"/>
                <a:tab pos="457200" algn="l"/>
              </a:tabLst>
              <a:defRPr sz="1800"/>
            </a:pPr>
            <a:r>
              <a:rPr sz="3600"/>
              <a:t>thread,then the result of that action can be observed by the second thread</a:t>
            </a:r>
            <a:r>
              <a:rPr sz="1500">
                <a:latin typeface="Times"/>
                <a:ea typeface="Times"/>
                <a:cs typeface="Times"/>
                <a:sym typeface="Times"/>
              </a:rPr>
              <a:t>. </a:t>
            </a:r>
            <a:br>
              <a:rPr sz="1500">
                <a:latin typeface="Times"/>
                <a:ea typeface="Times"/>
                <a:cs typeface="Times"/>
                <a:sym typeface="Times"/>
              </a:rPr>
            </a:br>
            <a:endParaRPr sz="15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