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 defTabSz="584200">
      <a:defRPr sz="3600">
        <a:latin typeface="+mn-lt"/>
        <a:ea typeface="+mn-ea"/>
        <a:cs typeface="+mn-cs"/>
        <a:sym typeface="Helvetica Light"/>
      </a:defRPr>
    </a:lvl1pPr>
    <a:lvl2pPr indent="228600" defTabSz="584200">
      <a:defRPr sz="3600">
        <a:latin typeface="+mn-lt"/>
        <a:ea typeface="+mn-ea"/>
        <a:cs typeface="+mn-cs"/>
        <a:sym typeface="Helvetica Light"/>
      </a:defRPr>
    </a:lvl2pPr>
    <a:lvl3pPr indent="457200" defTabSz="584200">
      <a:defRPr sz="3600">
        <a:latin typeface="+mn-lt"/>
        <a:ea typeface="+mn-ea"/>
        <a:cs typeface="+mn-cs"/>
        <a:sym typeface="Helvetica Light"/>
      </a:defRPr>
    </a:lvl3pPr>
    <a:lvl4pPr indent="685800" defTabSz="584200">
      <a:defRPr sz="3600">
        <a:latin typeface="+mn-lt"/>
        <a:ea typeface="+mn-ea"/>
        <a:cs typeface="+mn-cs"/>
        <a:sym typeface="Helvetica Light"/>
      </a:defRPr>
    </a:lvl4pPr>
    <a:lvl5pPr indent="914400" defTabSz="584200">
      <a:defRPr sz="3600">
        <a:latin typeface="+mn-lt"/>
        <a:ea typeface="+mn-ea"/>
        <a:cs typeface="+mn-cs"/>
        <a:sym typeface="Helvetica Light"/>
      </a:defRPr>
    </a:lvl5pPr>
    <a:lvl6pPr indent="1143000" defTabSz="584200">
      <a:defRPr sz="3600">
        <a:latin typeface="+mn-lt"/>
        <a:ea typeface="+mn-ea"/>
        <a:cs typeface="+mn-cs"/>
        <a:sym typeface="Helvetica Light"/>
      </a:defRPr>
    </a:lvl6pPr>
    <a:lvl7pPr indent="1371600" defTabSz="584200">
      <a:defRPr sz="3600">
        <a:latin typeface="+mn-lt"/>
        <a:ea typeface="+mn-ea"/>
        <a:cs typeface="+mn-cs"/>
        <a:sym typeface="Helvetica Light"/>
      </a:defRPr>
    </a:lvl7pPr>
    <a:lvl8pPr indent="1600200" defTabSz="584200">
      <a:defRPr sz="3600">
        <a:latin typeface="+mn-lt"/>
        <a:ea typeface="+mn-ea"/>
        <a:cs typeface="+mn-cs"/>
        <a:sym typeface="Helvetica Light"/>
      </a:defRPr>
    </a:lvl8pPr>
    <a:lvl9pPr indent="1828800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825500" y="16383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sz="6800"/>
            </a:lvl1pPr>
          </a:lstStyle>
          <a:p>
            <a:pPr lvl="0">
              <a:defRPr sz="1800"/>
            </a:pPr>
            <a:r>
              <a:rPr sz="6800"/>
              <a:t>Java Concurrency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2235200" y="6083300"/>
            <a:ext cx="10464800" cy="1130300"/>
          </a:xfrm>
          <a:prstGeom prst="rect">
            <a:avLst/>
          </a:prstGeom>
        </p:spPr>
        <p:txBody>
          <a:bodyPr anchor="ctr"/>
          <a:lstStyle/>
          <a:p>
            <a:pPr lvl="8" marL="0" indent="1828800" algn="ctr">
              <a:spcBef>
                <a:spcPts val="0"/>
              </a:spcBef>
              <a:buSzTx/>
              <a:buNone/>
              <a:defRPr sz="1800"/>
            </a:pPr>
            <a:r>
              <a:rPr sz="3200"/>
              <a:t>Allen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869738" y="689252"/>
            <a:ext cx="32653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BlockingQueue</a:t>
            </a:r>
          </a:p>
        </p:txBody>
      </p:sp>
      <p:pic>
        <p:nvPicPr>
          <p:cNvPr id="71" name="que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050" y="4205567"/>
            <a:ext cx="5854700" cy="2235201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540865" y="2129254"/>
            <a:ext cx="99230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queue that can be blocked when full or empty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4"/>
          <p:cNvGraphicFramePr/>
          <p:nvPr/>
        </p:nvGraphicFramePr>
        <p:xfrm>
          <a:off x="1270000" y="1032570"/>
          <a:ext cx="10464800" cy="7213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5232400"/>
                <a:gridCol w="5232400"/>
              </a:tblGrid>
              <a:tr h="10305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Queue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ArrayBlockingQueue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fixed bounded buffer&amp;&amp;elements FIFO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fixed bounded buffer&amp;&amp;elements FIFO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PriorityBlockingQueue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unbounded buffer&amp;&amp;with priority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SynchronousQueue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holding no data&amp;&amp;just channel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DelayQueue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used for Cache or close unused connections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LinkedTransferQueue(JDK1.7)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blockingqueue+waiting for consumer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3713937" y="544442"/>
            <a:ext cx="50685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BlockingDeque(JDK1.6)</a:t>
            </a:r>
          </a:p>
        </p:txBody>
      </p:sp>
      <p:graphicFrame>
        <p:nvGraphicFramePr>
          <p:cNvPr id="77" name="Table 77"/>
          <p:cNvGraphicFramePr/>
          <p:nvPr/>
        </p:nvGraphicFramePr>
        <p:xfrm>
          <a:off x="1080056" y="2666084"/>
          <a:ext cx="10477501" cy="18361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232400"/>
                <a:gridCol w="5232400"/>
              </a:tblGrid>
              <a:tr h="911719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Deque 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usage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911719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LinkedBlockingDeque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threads can put and take from both ends of the deque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78" name="deq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0656" y="5348320"/>
            <a:ext cx="5943601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807155" y="449829"/>
            <a:ext cx="43744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ConcurrentHashMap</a:t>
            </a:r>
          </a:p>
        </p:txBody>
      </p:sp>
      <p:pic>
        <p:nvPicPr>
          <p:cNvPr id="81" name="concurrencyHashMap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501" y="1865731"/>
            <a:ext cx="6375401" cy="681990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8298898" y="3788414"/>
            <a:ext cx="260467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Segments</a:t>
            </a:r>
            <a:endParaRPr sz="3600"/>
          </a:p>
          <a:p>
            <a:pPr lvl="0">
              <a:defRPr sz="1800"/>
            </a:pPr>
            <a:r>
              <a:rPr sz="3600"/>
              <a:t>HashEntry</a:t>
            </a:r>
            <a:endParaRPr sz="3600"/>
          </a:p>
          <a:p>
            <a:pPr lvl="0">
              <a:defRPr sz="1800"/>
            </a:pPr>
            <a:r>
              <a:rPr sz="3600"/>
              <a:t>HashBucket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844592" y="573633"/>
            <a:ext cx="3315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Atomic Variable</a:t>
            </a:r>
          </a:p>
        </p:txBody>
      </p:sp>
      <p:sp>
        <p:nvSpPr>
          <p:cNvPr id="85" name="Shape 85"/>
          <p:cNvSpPr/>
          <p:nvPr/>
        </p:nvSpPr>
        <p:spPr>
          <a:xfrm>
            <a:off x="401980" y="1535215"/>
            <a:ext cx="1220084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small toolkit of classes that support lock-free thread-safe programming on single variables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272991" y="616122"/>
            <a:ext cx="4458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thread management</a:t>
            </a:r>
          </a:p>
        </p:txBody>
      </p:sp>
      <p:sp>
        <p:nvSpPr>
          <p:cNvPr id="88" name="Shape 88"/>
          <p:cNvSpPr/>
          <p:nvPr/>
        </p:nvSpPr>
        <p:spPr>
          <a:xfrm>
            <a:off x="1326796" y="1622902"/>
            <a:ext cx="1600443" cy="303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13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1300"/>
              <a:t>ExecutorService</a:t>
            </a:r>
          </a:p>
        </p:txBody>
      </p:sp>
      <p:sp>
        <p:nvSpPr>
          <p:cNvPr id="89" name="Shape 89"/>
          <p:cNvSpPr/>
          <p:nvPr/>
        </p:nvSpPr>
        <p:spPr>
          <a:xfrm>
            <a:off x="691660" y="2248091"/>
            <a:ext cx="11558017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benefits of Executor Framework:</a:t>
            </a:r>
            <a:endParaRPr sz="3600"/>
          </a:p>
          <a:p>
            <a:pPr lvl="0">
              <a:defRPr sz="1800"/>
            </a:pPr>
            <a:r>
              <a:rPr sz="3600"/>
              <a:t>(1)no need to write the code about the thread creation,</a:t>
            </a:r>
            <a:endParaRPr sz="3600"/>
          </a:p>
          <a:p>
            <a:pPr lvl="0">
              <a:defRPr sz="1800"/>
            </a:pPr>
            <a:r>
              <a:rPr sz="3600"/>
              <a:t>ending and result get;</a:t>
            </a:r>
            <a:endParaRPr sz="3600"/>
          </a:p>
          <a:p>
            <a:pPr lvl="0">
              <a:defRPr sz="1800"/>
            </a:pPr>
            <a:r>
              <a:rPr sz="3600"/>
              <a:t>(2)no need to create the Thread Object;</a:t>
            </a:r>
            <a:endParaRPr sz="3600"/>
          </a:p>
          <a:p>
            <a:pPr lvl="0">
              <a:defRPr sz="1800"/>
            </a:pPr>
            <a:r>
              <a:rPr sz="3600"/>
              <a:t>(3)have better management of the computer resources;</a:t>
            </a:r>
            <a:endParaRPr sz="3600"/>
          </a:p>
          <a:p>
            <a:pPr lvl="0">
              <a:defRPr sz="1800"/>
            </a:pPr>
            <a:r>
              <a:rPr sz="3600"/>
              <a:t>(4)callable interface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1"/>
          <p:cNvGraphicFramePr/>
          <p:nvPr/>
        </p:nvGraphicFramePr>
        <p:xfrm>
          <a:off x="736695" y="3207423"/>
          <a:ext cx="11544110" cy="27041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4363186"/>
                <a:gridCol w="7168222"/>
              </a:tblGrid>
              <a:tr h="538293">
                <a:tc>
                  <a:txBody>
                    <a:bodyPr/>
                    <a:lstStyle/>
                    <a:p>
                      <a:pPr lvl="0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usage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newFixedThreadPool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suitable for the web AppServer that deny the extra request to protect current user experience.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newSingleThreadExecutor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used only for one thread to start and can’t be reconfigurable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newCachedThreadPool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suitable for applications that launch many short-lived tasks.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newScheduledThreadPool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 fixed size thread pool that supports delayed and timed task execution.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2" name="Shape 92"/>
          <p:cNvSpPr/>
          <p:nvPr/>
        </p:nvSpPr>
        <p:spPr>
          <a:xfrm>
            <a:off x="691660" y="944023"/>
            <a:ext cx="61786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some most used thread pools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603055" y="860622"/>
            <a:ext cx="37986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concurrency test</a:t>
            </a:r>
          </a:p>
        </p:txBody>
      </p:sp>
      <p:sp>
        <p:nvSpPr>
          <p:cNvPr id="95" name="Shape 95"/>
          <p:cNvSpPr/>
          <p:nvPr/>
        </p:nvSpPr>
        <p:spPr>
          <a:xfrm>
            <a:off x="1396720" y="2336799"/>
            <a:ext cx="666186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1:test for correctness with JUnit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2:test for performance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739146" y="526147"/>
            <a:ext cx="70669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Classic problems &amp;&amp; used in RDS</a:t>
            </a:r>
          </a:p>
        </p:txBody>
      </p:sp>
      <p:sp>
        <p:nvSpPr>
          <p:cNvPr id="98" name="Shape 98"/>
          <p:cNvSpPr/>
          <p:nvPr/>
        </p:nvSpPr>
        <p:spPr>
          <a:xfrm>
            <a:off x="720151" y="2303429"/>
            <a:ext cx="6748883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(1)Producer&amp;&amp;Consumer</a:t>
            </a:r>
            <a:endParaRPr sz="3600"/>
          </a:p>
          <a:p>
            <a:pPr lvl="0">
              <a:defRPr sz="1800"/>
            </a:pPr>
            <a:r>
              <a:rPr sz="3600"/>
              <a:t>(2)DeadLock</a:t>
            </a:r>
            <a:endParaRPr sz="3600"/>
          </a:p>
          <a:p>
            <a:pPr lvl="0">
              <a:defRPr sz="1800"/>
            </a:pPr>
            <a:r>
              <a:rPr sz="3600"/>
              <a:t>(3)Dining Philosophers Problem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280485" y="982011"/>
            <a:ext cx="23426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Reference: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584200" y="457200"/>
            <a:ext cx="18676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Agenda:</a:t>
            </a:r>
          </a:p>
        </p:txBody>
      </p:sp>
      <p:sp>
        <p:nvSpPr>
          <p:cNvPr id="36" name="Shape 36"/>
          <p:cNvSpPr/>
          <p:nvPr/>
        </p:nvSpPr>
        <p:spPr>
          <a:xfrm>
            <a:off x="2146300" y="1517650"/>
            <a:ext cx="55952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1:basic concepts of thread</a:t>
            </a:r>
          </a:p>
        </p:txBody>
      </p:sp>
      <p:sp>
        <p:nvSpPr>
          <p:cNvPr id="37" name="Shape 37"/>
          <p:cNvSpPr/>
          <p:nvPr/>
        </p:nvSpPr>
        <p:spPr>
          <a:xfrm>
            <a:off x="2222245" y="2689225"/>
            <a:ext cx="68397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2:basic synchronisation methods</a:t>
            </a:r>
          </a:p>
        </p:txBody>
      </p:sp>
      <p:sp>
        <p:nvSpPr>
          <p:cNvPr id="38" name="Shape 38"/>
          <p:cNvSpPr/>
          <p:nvPr/>
        </p:nvSpPr>
        <p:spPr>
          <a:xfrm>
            <a:off x="2250991" y="5016500"/>
            <a:ext cx="46291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4:thread management</a:t>
            </a:r>
          </a:p>
        </p:txBody>
      </p:sp>
      <p:sp>
        <p:nvSpPr>
          <p:cNvPr id="39" name="Shape 39"/>
          <p:cNvSpPr/>
          <p:nvPr/>
        </p:nvSpPr>
        <p:spPr>
          <a:xfrm>
            <a:off x="2260600" y="3852862"/>
            <a:ext cx="53666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3:concurrency collections</a:t>
            </a:r>
          </a:p>
        </p:txBody>
      </p:sp>
      <p:sp>
        <p:nvSpPr>
          <p:cNvPr id="40" name="Shape 40"/>
          <p:cNvSpPr/>
          <p:nvPr/>
        </p:nvSpPr>
        <p:spPr>
          <a:xfrm>
            <a:off x="2286000" y="6076950"/>
            <a:ext cx="39182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5:concurrency test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4879914" y="4552950"/>
            <a:ext cx="20967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140531" y="6731000"/>
            <a:ext cx="26053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900">
                <a:solidFill>
                  <a:srgbClr val="25252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252525"/>
                </a:solidFill>
              </a:rPr>
              <a:t>Ken Thompson</a:t>
            </a:r>
          </a:p>
        </p:txBody>
      </p:sp>
      <p:pic>
        <p:nvPicPr>
          <p:cNvPr id="44" name="Ken_n_denni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112" y="3803650"/>
            <a:ext cx="3937001" cy="255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514070" y="1733550"/>
            <a:ext cx="1070956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sz="3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To me, process is a concept and thread is an implementation. </a:t>
            </a:r>
            <a:endParaRPr sz="30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sz="3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 would like to see the implementation get closer to the concept</a:t>
            </a:r>
          </a:p>
        </p:txBody>
      </p:sp>
      <p:sp>
        <p:nvSpPr>
          <p:cNvPr id="46" name="Shape 46"/>
          <p:cNvSpPr/>
          <p:nvPr/>
        </p:nvSpPr>
        <p:spPr>
          <a:xfrm>
            <a:off x="5606770" y="4279900"/>
            <a:ext cx="625449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           Unix system</a:t>
            </a:r>
            <a:endParaRPr sz="3600"/>
          </a:p>
          <a:p>
            <a:pPr lvl="0">
              <a:defRPr sz="1800"/>
            </a:pPr>
            <a:r>
              <a:rPr sz="3600"/>
              <a:t>The B programming language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3752167" y="581025"/>
            <a:ext cx="5500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basic concepts of thread</a:t>
            </a:r>
          </a:p>
        </p:txBody>
      </p:sp>
      <p:sp>
        <p:nvSpPr>
          <p:cNvPr id="49" name="Shape 49"/>
          <p:cNvSpPr/>
          <p:nvPr/>
        </p:nvSpPr>
        <p:spPr>
          <a:xfrm>
            <a:off x="1196949" y="3178174"/>
            <a:ext cx="7392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(2)sharing code,data and much lighter context switch</a:t>
            </a:r>
          </a:p>
        </p:txBody>
      </p:sp>
      <p:sp>
        <p:nvSpPr>
          <p:cNvPr id="50" name="Shape 50"/>
          <p:cNvSpPr/>
          <p:nvPr/>
        </p:nvSpPr>
        <p:spPr>
          <a:xfrm>
            <a:off x="1199997" y="1968499"/>
            <a:ext cx="7392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(1)the smallest sequence of programmed instructions</a:t>
            </a:r>
          </a:p>
        </p:txBody>
      </p:sp>
      <p:sp>
        <p:nvSpPr>
          <p:cNvPr id="51" name="Shape 51"/>
          <p:cNvSpPr/>
          <p:nvPr/>
        </p:nvSpPr>
        <p:spPr>
          <a:xfrm>
            <a:off x="1195146" y="4514849"/>
            <a:ext cx="717224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(3)advantages and disadvantages of multithreading</a:t>
            </a:r>
          </a:p>
        </p:txBody>
      </p:sp>
      <p:pic>
        <p:nvPicPr>
          <p:cNvPr id="52" name="thread_run_examp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1400" y="1569961"/>
            <a:ext cx="3899000" cy="3686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4"/>
          <p:cNvGraphicFramePr/>
          <p:nvPr/>
        </p:nvGraphicFramePr>
        <p:xfrm>
          <a:off x="959602" y="1176290"/>
          <a:ext cx="10818493" cy="5559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402896"/>
                <a:gridCol w="5402896"/>
              </a:tblGrid>
              <a:tr h="1023605">
                <a:tc gridSpan="2">
                  <a:txBody>
                    <a:bodyPr/>
                    <a:lstStyle/>
                    <a:p>
                      <a:pPr lvl="0"/>
                      <a:r>
                        <a:rPr sz="5544"/>
                        <a:t>multithread comparision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1329167">
                <a:tc>
                  <a:txBody>
                    <a:bodyPr/>
                    <a:lstStyle/>
                    <a:p>
                      <a:pPr lvl="0" defTabSz="914400"/>
                      <a:r>
                        <a:rPr sz="3744"/>
                        <a:t>advantages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744"/>
                        <a:t>disadvantages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3193888">
                <a:tc>
                  <a:txBody>
                    <a:bodyPr/>
                    <a:lstStyle/>
                    <a:p>
                      <a:pPr lvl="0"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" name="Shape 55"/>
          <p:cNvSpPr/>
          <p:nvPr/>
        </p:nvSpPr>
        <p:spPr>
          <a:xfrm>
            <a:off x="998312" y="3670300"/>
            <a:ext cx="5305351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Responsiveness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Faster execution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Lower resource consumption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(Apache Http Server)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Better system utilization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Simplified sharing and communication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Parallelisation</a:t>
            </a:r>
          </a:p>
        </p:txBody>
      </p:sp>
      <p:sp>
        <p:nvSpPr>
          <p:cNvPr id="56" name="Shape 56"/>
          <p:cNvSpPr/>
          <p:nvPr/>
        </p:nvSpPr>
        <p:spPr>
          <a:xfrm>
            <a:off x="6547434" y="3858870"/>
            <a:ext cx="348757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synchronisation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Thread crashes a process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thread_statu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6721" y="1879704"/>
            <a:ext cx="10275758" cy="5994192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4937455" y="505955"/>
            <a:ext cx="27742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thread status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3273196" y="846141"/>
            <a:ext cx="64584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basic synchronisation methods</a:t>
            </a:r>
          </a:p>
        </p:txBody>
      </p:sp>
      <p:sp>
        <p:nvSpPr>
          <p:cNvPr id="62" name="Shape 62"/>
          <p:cNvSpPr/>
          <p:nvPr/>
        </p:nvSpPr>
        <p:spPr>
          <a:xfrm>
            <a:off x="1924807" y="2744812"/>
            <a:ext cx="6306618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(1):synchronized &amp;&amp; volatile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(2):Lock</a:t>
            </a:r>
            <a:endParaRPr sz="3600"/>
          </a:p>
          <a:p>
            <a:pPr lvl="2">
              <a:defRPr sz="1800"/>
            </a:pPr>
            <a:r>
              <a:rPr sz="3600"/>
              <a:t>    ReentrantLock</a:t>
            </a:r>
            <a:endParaRPr sz="3600"/>
          </a:p>
          <a:p>
            <a:pPr lvl="2">
              <a:defRPr sz="1800"/>
            </a:pPr>
            <a:r>
              <a:rPr sz="3600"/>
              <a:t>    ReentrantReadWriteLock</a:t>
            </a:r>
            <a:endParaRPr sz="3600"/>
          </a:p>
          <a:p>
            <a:pPr lvl="0">
              <a:defRPr sz="1800"/>
            </a:pPr>
            <a:endParaRPr sz="3600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879318" y="812800"/>
            <a:ext cx="77289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basic synchronisation helpful classes</a:t>
            </a:r>
          </a:p>
        </p:txBody>
      </p:sp>
      <p:sp>
        <p:nvSpPr>
          <p:cNvPr id="65" name="Shape 65"/>
          <p:cNvSpPr/>
          <p:nvPr/>
        </p:nvSpPr>
        <p:spPr>
          <a:xfrm>
            <a:off x="1298100" y="1940905"/>
            <a:ext cx="4459530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(1):Semaphore</a:t>
            </a:r>
            <a:endParaRPr sz="3600"/>
          </a:p>
          <a:p>
            <a:pPr lvl="0">
              <a:defRPr sz="1800"/>
            </a:pPr>
            <a:r>
              <a:rPr sz="3600"/>
              <a:t>(2):CountDownLatch</a:t>
            </a:r>
            <a:endParaRPr sz="3600"/>
          </a:p>
          <a:p>
            <a:pPr lvl="0">
              <a:defRPr sz="1800"/>
            </a:pPr>
            <a:r>
              <a:rPr sz="3600"/>
              <a:t>(3):CyclicBarrier</a:t>
            </a:r>
            <a:endParaRPr sz="3600"/>
          </a:p>
          <a:p>
            <a:pPr lvl="0">
              <a:defRPr sz="1800"/>
            </a:pPr>
            <a:r>
              <a:rPr sz="3600"/>
              <a:t>(4):Exchanger</a:t>
            </a:r>
            <a:endParaRPr sz="3600"/>
          </a:p>
          <a:p>
            <a:pPr lvl="0">
              <a:defRPr sz="1800"/>
            </a:pPr>
            <a:r>
              <a:rPr sz="3600"/>
              <a:t>(5):Phaser(JDK 1.7)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3403634" y="441762"/>
            <a:ext cx="53738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concurrency collections</a:t>
            </a:r>
          </a:p>
        </p:txBody>
      </p:sp>
      <p:pic>
        <p:nvPicPr>
          <p:cNvPr id="68" name="Java-Concurrent-Collection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377" y="1725568"/>
            <a:ext cx="9804401" cy="716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