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lvl1pPr defTabSz="584200">
      <a:defRPr sz="3600">
        <a:latin typeface="+mn-lt"/>
        <a:ea typeface="+mn-ea"/>
        <a:cs typeface="+mn-cs"/>
        <a:sym typeface="Helvetica Light"/>
      </a:defRPr>
    </a:lvl1pPr>
    <a:lvl2pPr indent="228600" defTabSz="584200">
      <a:defRPr sz="3600">
        <a:latin typeface="+mn-lt"/>
        <a:ea typeface="+mn-ea"/>
        <a:cs typeface="+mn-cs"/>
        <a:sym typeface="Helvetica Light"/>
      </a:defRPr>
    </a:lvl2pPr>
    <a:lvl3pPr indent="457200" defTabSz="584200">
      <a:defRPr sz="3600">
        <a:latin typeface="+mn-lt"/>
        <a:ea typeface="+mn-ea"/>
        <a:cs typeface="+mn-cs"/>
        <a:sym typeface="Helvetica Light"/>
      </a:defRPr>
    </a:lvl3pPr>
    <a:lvl4pPr indent="685800" defTabSz="584200">
      <a:defRPr sz="3600">
        <a:latin typeface="+mn-lt"/>
        <a:ea typeface="+mn-ea"/>
        <a:cs typeface="+mn-cs"/>
        <a:sym typeface="Helvetica Light"/>
      </a:defRPr>
    </a:lvl4pPr>
    <a:lvl5pPr indent="914400" defTabSz="584200">
      <a:defRPr sz="3600">
        <a:latin typeface="+mn-lt"/>
        <a:ea typeface="+mn-ea"/>
        <a:cs typeface="+mn-cs"/>
        <a:sym typeface="Helvetica Light"/>
      </a:defRPr>
    </a:lvl5pPr>
    <a:lvl6pPr indent="1143000" defTabSz="584200">
      <a:defRPr sz="3600">
        <a:latin typeface="+mn-lt"/>
        <a:ea typeface="+mn-ea"/>
        <a:cs typeface="+mn-cs"/>
        <a:sym typeface="Helvetica Light"/>
      </a:defRPr>
    </a:lvl6pPr>
    <a:lvl7pPr indent="1371600" defTabSz="584200">
      <a:defRPr sz="3600">
        <a:latin typeface="+mn-lt"/>
        <a:ea typeface="+mn-ea"/>
        <a:cs typeface="+mn-cs"/>
        <a:sym typeface="Helvetica Light"/>
      </a:defRPr>
    </a:lvl7pPr>
    <a:lvl8pPr indent="1600200" defTabSz="584200">
      <a:defRPr sz="3600">
        <a:latin typeface="+mn-lt"/>
        <a:ea typeface="+mn-ea"/>
        <a:cs typeface="+mn-cs"/>
        <a:sym typeface="Helvetica Light"/>
      </a:defRPr>
    </a:lvl8pPr>
    <a:lvl9pPr indent="1828800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825500" y="16383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 lvl="0">
              <a:defRPr sz="1800"/>
            </a:pPr>
            <a:r>
              <a:rPr sz="6800"/>
              <a:t>Java Concurrency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235200" y="6083300"/>
            <a:ext cx="10464800" cy="1130300"/>
          </a:xfrm>
          <a:prstGeom prst="rect">
            <a:avLst/>
          </a:prstGeom>
        </p:spPr>
        <p:txBody>
          <a:bodyPr anchor="ctr"/>
          <a:lstStyle/>
          <a:p>
            <a:pPr lvl="8" marL="0" indent="1828800" algn="ctr">
              <a:spcBef>
                <a:spcPts val="0"/>
              </a:spcBef>
              <a:buSzTx/>
              <a:buNone/>
              <a:defRPr sz="1800"/>
            </a:pPr>
            <a:r>
              <a:rPr sz="3200"/>
              <a:t>Allen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8842" y="1092199"/>
            <a:ext cx="617951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(2):Lock</a:t>
            </a:r>
            <a:endParaRPr sz="3600"/>
          </a:p>
          <a:p>
            <a:pPr lvl="2">
              <a:defRPr sz="1800"/>
            </a:pPr>
            <a:r>
              <a:rPr sz="3600"/>
              <a:t>    ReentrantLock</a:t>
            </a:r>
            <a:endParaRPr sz="3600"/>
          </a:p>
          <a:p>
            <a:pPr lvl="2">
              <a:defRPr sz="1800"/>
            </a:pPr>
            <a:r>
              <a:rPr sz="3600"/>
              <a:t>    ReentrantReadWriteLock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685475" y="825500"/>
            <a:ext cx="678942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ReentrantLock vs synchronized </a:t>
            </a:r>
            <a:endParaRPr sz="3600"/>
          </a:p>
        </p:txBody>
      </p:sp>
      <p:graphicFrame>
        <p:nvGraphicFramePr>
          <p:cNvPr id="74" name="Table 74"/>
          <p:cNvGraphicFramePr/>
          <p:nvPr/>
        </p:nvGraphicFramePr>
        <p:xfrm>
          <a:off x="1358900" y="2035522"/>
          <a:ext cx="9436249" cy="56952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711774"/>
                <a:gridCol w="4711774"/>
              </a:tblGrid>
              <a:tr h="1136510"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advantange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disadvantage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ability to interrupt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rowSpan="4"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acquiring and releasing lock 
complicated 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 timeout on waiting for lock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support fairness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get List of all threads </a:t>
                      </a:r>
                      <a:br>
                        <a:rPr sz="2600"/>
                      </a:br>
                      <a:r>
                        <a:rPr sz="2600"/>
                        <a:t>waiting for lock</a:t>
                      </a:r>
                      <a:br>
                        <a:rPr sz="2600"/>
                      </a:b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879318" y="812800"/>
            <a:ext cx="77289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basic synchronisation helpful classes</a:t>
            </a:r>
          </a:p>
        </p:txBody>
      </p:sp>
      <p:sp>
        <p:nvSpPr>
          <p:cNvPr id="77" name="Shape 77"/>
          <p:cNvSpPr/>
          <p:nvPr/>
        </p:nvSpPr>
        <p:spPr>
          <a:xfrm>
            <a:off x="1298100" y="1940905"/>
            <a:ext cx="445953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  <a:endParaRPr sz="3600"/>
          </a:p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  <a:p>
            <a:pPr lvl="0">
              <a:defRPr sz="1800"/>
            </a:pPr>
            <a:r>
              <a:rPr sz="3600"/>
              <a:t>(3):CyclicBarrier</a:t>
            </a:r>
            <a:endParaRPr sz="3600"/>
          </a:p>
          <a:p>
            <a:pPr lvl="0">
              <a:defRPr sz="1800"/>
            </a:pPr>
            <a:r>
              <a:rPr sz="3600"/>
              <a:t>(4):Exchanger</a:t>
            </a:r>
            <a:endParaRPr sz="3600"/>
          </a:p>
          <a:p>
            <a:pPr lvl="0">
              <a:defRPr sz="1800"/>
            </a:pPr>
            <a:r>
              <a:rPr sz="3600"/>
              <a:t>(5):Phaser(JDK 1.7)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09397" y="2244600"/>
            <a:ext cx="13014656" cy="506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Invented by the famous Dutch computer scientist Edsger Dijkstra in 1965 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it is called counting semaphore, which maintains a set of permits (Semaphore value)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set the value to 1 and can be used as lock </a:t>
            </a:r>
            <a:endParaRPr sz="3600"/>
          </a:p>
          <a:p>
            <a:pPr lvl="0">
              <a:defRPr sz="1800"/>
            </a:pPr>
            <a:r>
              <a:rPr sz="3600"/>
              <a:t>		􏰀  </a:t>
            </a:r>
            <a:endParaRPr sz="3600"/>
          </a:p>
        </p:txBody>
      </p:sp>
      <p:sp>
        <p:nvSpPr>
          <p:cNvPr id="80" name="Shape 80"/>
          <p:cNvSpPr/>
          <p:nvPr/>
        </p:nvSpPr>
        <p:spPr>
          <a:xfrm>
            <a:off x="825220" y="781050"/>
            <a:ext cx="31546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736750" y="661475"/>
            <a:ext cx="531403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How Semaphore works? </a:t>
            </a:r>
            <a:endParaRPr sz="3600"/>
          </a:p>
        </p:txBody>
      </p:sp>
      <p:pic>
        <p:nvPicPr>
          <p:cNvPr id="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260" y="1422399"/>
            <a:ext cx="112395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882143" y="405052"/>
            <a:ext cx="44595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</p:txBody>
      </p:sp>
      <p:sp>
        <p:nvSpPr>
          <p:cNvPr id="86" name="Shape 86"/>
          <p:cNvSpPr/>
          <p:nvPr/>
        </p:nvSpPr>
        <p:spPr>
          <a:xfrm>
            <a:off x="610006" y="2511057"/>
            <a:ext cx="117847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type of “switch” or “trigger” in concurrent programming</a:t>
            </a:r>
          </a:p>
        </p:txBody>
      </p:sp>
      <p:sp>
        <p:nvSpPr>
          <p:cNvPr id="87" name="Shape 87"/>
          <p:cNvSpPr/>
          <p:nvPr/>
        </p:nvSpPr>
        <p:spPr>
          <a:xfrm>
            <a:off x="15492" y="3807409"/>
            <a:ext cx="1266022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	A thread or threads waits for the count value to reach zero before continuing to perform some process </a:t>
            </a:r>
            <a:endParaRPr sz="3600"/>
          </a:p>
        </p:txBody>
      </p:sp>
      <p:sp>
        <p:nvSpPr>
          <p:cNvPr id="88" name="Shape 88"/>
          <p:cNvSpPr/>
          <p:nvPr/>
        </p:nvSpPr>
        <p:spPr>
          <a:xfrm>
            <a:off x="84128" y="5424297"/>
            <a:ext cx="1180581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</a:t>
            </a:r>
            <a:r>
              <a:rPr sz="3600"/>
              <a:t>One-off process: Once the count value reaches 0, you cannot reset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14" y="104468"/>
            <a:ext cx="1213706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510699" y="348069"/>
            <a:ext cx="3568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(3):CyclicBarrier</a:t>
            </a:r>
            <a:endParaRPr sz="3600"/>
          </a:p>
        </p:txBody>
      </p:sp>
      <p:sp>
        <p:nvSpPr>
          <p:cNvPr id="93" name="Shape 93"/>
          <p:cNvSpPr/>
          <p:nvPr/>
        </p:nvSpPr>
        <p:spPr>
          <a:xfrm>
            <a:off x="75908" y="1905605"/>
            <a:ext cx="1260895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synchronization aid that allows a set of threads to all wait for each other to reach a common barrier point </a:t>
            </a:r>
          </a:p>
        </p:txBody>
      </p:sp>
      <p:sp>
        <p:nvSpPr>
          <p:cNvPr id="94" name="Shape 94"/>
          <p:cNvSpPr/>
          <p:nvPr/>
        </p:nvSpPr>
        <p:spPr>
          <a:xfrm>
            <a:off x="79439" y="3467879"/>
            <a:ext cx="115493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sz="3600"/>
              <a:t>he barrier can be re-used after the waiting threads are released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8455"/>
            <a:ext cx="13004800" cy="9416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403634" y="441762"/>
            <a:ext cx="53738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collections</a:t>
            </a:r>
          </a:p>
        </p:txBody>
      </p:sp>
      <p:pic>
        <p:nvPicPr>
          <p:cNvPr id="99" name="Java-Concurrent-Collec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377" y="1725568"/>
            <a:ext cx="9804401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84200" y="457200"/>
            <a:ext cx="1867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Agenda:</a:t>
            </a:r>
          </a:p>
        </p:txBody>
      </p:sp>
      <p:sp>
        <p:nvSpPr>
          <p:cNvPr id="36" name="Shape 36"/>
          <p:cNvSpPr/>
          <p:nvPr/>
        </p:nvSpPr>
        <p:spPr>
          <a:xfrm>
            <a:off x="2146300" y="1517650"/>
            <a:ext cx="55952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1:basic concepts of thread</a:t>
            </a:r>
          </a:p>
        </p:txBody>
      </p:sp>
      <p:sp>
        <p:nvSpPr>
          <p:cNvPr id="37" name="Shape 37"/>
          <p:cNvSpPr/>
          <p:nvPr/>
        </p:nvSpPr>
        <p:spPr>
          <a:xfrm>
            <a:off x="2222245" y="2689225"/>
            <a:ext cx="6839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2:basic synchronisation methods</a:t>
            </a:r>
          </a:p>
        </p:txBody>
      </p:sp>
      <p:sp>
        <p:nvSpPr>
          <p:cNvPr id="38" name="Shape 38"/>
          <p:cNvSpPr/>
          <p:nvPr/>
        </p:nvSpPr>
        <p:spPr>
          <a:xfrm>
            <a:off x="2250991" y="5016500"/>
            <a:ext cx="46291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4:thread management</a:t>
            </a:r>
          </a:p>
        </p:txBody>
      </p:sp>
      <p:sp>
        <p:nvSpPr>
          <p:cNvPr id="39" name="Shape 39"/>
          <p:cNvSpPr/>
          <p:nvPr/>
        </p:nvSpPr>
        <p:spPr>
          <a:xfrm>
            <a:off x="2260600" y="3852862"/>
            <a:ext cx="53666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3:concurrency collections</a:t>
            </a:r>
          </a:p>
        </p:txBody>
      </p:sp>
      <p:sp>
        <p:nvSpPr>
          <p:cNvPr id="40" name="Shape 40"/>
          <p:cNvSpPr/>
          <p:nvPr/>
        </p:nvSpPr>
        <p:spPr>
          <a:xfrm>
            <a:off x="2286000" y="6076950"/>
            <a:ext cx="3918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5:concurrency test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2286000" y="7137400"/>
            <a:ext cx="55682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6:some classical problems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869738" y="689252"/>
            <a:ext cx="3265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BlockingQueue</a:t>
            </a:r>
          </a:p>
        </p:txBody>
      </p:sp>
      <p:pic>
        <p:nvPicPr>
          <p:cNvPr id="102" name="que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050" y="4205567"/>
            <a:ext cx="5854700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540865" y="2129254"/>
            <a:ext cx="99230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queue that can be blocked when full or empty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105"/>
          <p:cNvGraphicFramePr/>
          <p:nvPr/>
        </p:nvGraphicFramePr>
        <p:xfrm>
          <a:off x="1270000" y="1032570"/>
          <a:ext cx="10464800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5232400"/>
                <a:gridCol w="5232400"/>
              </a:tblGrid>
              <a:tr h="10305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Queue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ArrayBlockingQueue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PriorityBlockingQueue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unbounded buffer&amp;&amp;with priority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SynchronousQueue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holding no data&amp;&amp;just channel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DelayQueue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used for Cache or close unused connections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LinkedTransferQueue(JDK1.7)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blockingqueue+waiting for consumer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713937" y="544442"/>
            <a:ext cx="5068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BlockingDeque(JDK1.6)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1080056" y="2666084"/>
          <a:ext cx="10477501" cy="18361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232400"/>
                <a:gridCol w="5232400"/>
              </a:tblGrid>
              <a:tr h="911719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Deque 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911719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LinkedBlockingDeque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threads can put and take from both ends of the deque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09" name="deq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656" y="5348320"/>
            <a:ext cx="59436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807155" y="449829"/>
            <a:ext cx="43744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ConcurrentHashMap</a:t>
            </a:r>
          </a:p>
        </p:txBody>
      </p:sp>
      <p:pic>
        <p:nvPicPr>
          <p:cNvPr id="112" name="concurrencyHashMa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01" y="1865731"/>
            <a:ext cx="6375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8565598" y="3045464"/>
            <a:ext cx="229926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Segments</a:t>
            </a:r>
            <a:endParaRPr sz="3600"/>
          </a:p>
          <a:p>
            <a:pPr lvl="0">
              <a:defRPr sz="1800"/>
            </a:pPr>
            <a:r>
              <a:rPr sz="3600"/>
              <a:t>HashEntry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844592" y="573633"/>
            <a:ext cx="3315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Atomic Variable</a:t>
            </a:r>
          </a:p>
        </p:txBody>
      </p:sp>
      <p:sp>
        <p:nvSpPr>
          <p:cNvPr id="116" name="Shape 116"/>
          <p:cNvSpPr/>
          <p:nvPr/>
        </p:nvSpPr>
        <p:spPr>
          <a:xfrm>
            <a:off x="558699" y="3041649"/>
            <a:ext cx="12198872" cy="36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/>
              <a:t>(1)Used to build lighter-weight high performance non-blocking synchronisation </a:t>
            </a:r>
            <a:br>
              <a:rPr sz="2600"/>
            </a:br>
            <a:endParaRPr sz="2600"/>
          </a:p>
          <a:p>
            <a:pPr lvl="0">
              <a:defRPr sz="1800"/>
            </a:pPr>
            <a:r>
              <a:rPr sz="2600"/>
              <a:t>(2)</a:t>
            </a:r>
            <a:r>
              <a:rPr sz="2600"/>
              <a:t>Based on Compare-And-Swap operation </a:t>
            </a:r>
            <a:br>
              <a:rPr sz="2600"/>
            </a:br>
            <a:endParaRPr sz="2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2600"/>
              <a:t>(3)Twelve atomic variable classes, two popular groups: 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2100"/>
              <a:t>	 Scalars: AtomicInteger, AtomicLong, AtomicBoolean, and AtomicReference </a:t>
            </a:r>
            <a:endParaRPr sz="2100"/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2100"/>
              <a:t>	 Arrays: elements can be updated atomically, available in Integer, Long, and Reference versions</a:t>
            </a:r>
            <a:r>
              <a:rPr sz="1700">
                <a:latin typeface="Times"/>
                <a:ea typeface="Times"/>
                <a:cs typeface="Times"/>
                <a:sym typeface="Times"/>
              </a:rPr>
              <a:t> </a:t>
            </a:r>
            <a:br>
              <a:rPr sz="1700">
                <a:latin typeface="Times"/>
                <a:ea typeface="Times"/>
                <a:cs typeface="Times"/>
                <a:sym typeface="Times"/>
              </a:rPr>
            </a:b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956" y="1992119"/>
            <a:ext cx="10033001" cy="69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3627183" y="787071"/>
            <a:ext cx="4458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thread management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91660" y="2248091"/>
            <a:ext cx="1140668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(1)no need to write the code about the thread creation,</a:t>
            </a:r>
            <a:endParaRPr sz="3600"/>
          </a:p>
          <a:p>
            <a:pPr lvl="0">
              <a:defRPr sz="1800"/>
            </a:pPr>
            <a:r>
              <a:rPr sz="3600"/>
              <a:t>ending and result get(Callable interface)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(2)no need to create the Thread Object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(3)have better management of the computer resources</a:t>
            </a:r>
          </a:p>
        </p:txBody>
      </p:sp>
      <p:sp>
        <p:nvSpPr>
          <p:cNvPr id="122" name="Shape 122"/>
          <p:cNvSpPr/>
          <p:nvPr/>
        </p:nvSpPr>
        <p:spPr>
          <a:xfrm>
            <a:off x="710654" y="1048491"/>
            <a:ext cx="66952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benefits of Executor Framework: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/>
        </p:nvGraphicFramePr>
        <p:xfrm>
          <a:off x="736695" y="3207423"/>
          <a:ext cx="11544110" cy="27041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363186"/>
                <a:gridCol w="7168222"/>
              </a:tblGrid>
              <a:tr h="538293"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newFixedThreadPool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the web AppServer that deny the extra request to protect current user experience.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newSingleThreadExecutor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used only for one thread to start and can’t be reconfigurable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newCachedThreadPool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applications that launch many short-lived tasks.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newScheduledThreadPool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 fixed size thread pool that supports delayed and timed task execution.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710654" y="1428378"/>
            <a:ext cx="6178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some most used thread pools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603055" y="860622"/>
            <a:ext cx="37986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test</a:t>
            </a:r>
          </a:p>
        </p:txBody>
      </p:sp>
      <p:sp>
        <p:nvSpPr>
          <p:cNvPr id="128" name="Shape 128"/>
          <p:cNvSpPr/>
          <p:nvPr/>
        </p:nvSpPr>
        <p:spPr>
          <a:xfrm>
            <a:off x="779404" y="2543344"/>
            <a:ext cx="800785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1:test for correctness with JUnit</a:t>
            </a:r>
            <a:endParaRPr sz="3600"/>
          </a:p>
          <a:p>
            <a:pPr lvl="2">
              <a:defRPr sz="1800"/>
            </a:pPr>
            <a:r>
              <a:rPr sz="3600"/>
              <a:t>(1)test bounded buffer</a:t>
            </a:r>
            <a:endParaRPr sz="3600"/>
          </a:p>
          <a:p>
            <a:pPr lvl="2">
              <a:defRPr sz="1800"/>
            </a:pPr>
            <a:r>
              <a:rPr sz="3600"/>
              <a:t>(2)test the producer&amp;&amp;consumers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2:test for performance</a:t>
            </a:r>
            <a:endParaRPr sz="3600"/>
          </a:p>
          <a:p>
            <a:pPr lvl="2">
              <a:defRPr sz="1800"/>
            </a:pPr>
            <a:r>
              <a:rPr sz="3600"/>
              <a:t>(1)concurrentHashMap&amp;&amp;Hashtable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77828" y="424547"/>
            <a:ext cx="75076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Classic problems &amp;&amp; used in RDS</a:t>
            </a:r>
          </a:p>
        </p:txBody>
      </p:sp>
      <p:sp>
        <p:nvSpPr>
          <p:cNvPr id="131" name="Shape 131"/>
          <p:cNvSpPr/>
          <p:nvPr/>
        </p:nvSpPr>
        <p:spPr>
          <a:xfrm>
            <a:off x="720151" y="2303429"/>
            <a:ext cx="11347401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(1)Producer&amp;&amp;Consumer</a:t>
            </a:r>
            <a:endParaRPr sz="3600"/>
          </a:p>
          <a:p>
            <a:pPr lvl="0">
              <a:defRPr sz="1800"/>
            </a:pPr>
            <a:r>
              <a:rPr sz="3600"/>
              <a:t>(2)Reader&amp;&amp;Writer</a:t>
            </a:r>
            <a:endParaRPr sz="3600"/>
          </a:p>
          <a:p>
            <a:pPr lvl="0">
              <a:defRPr sz="1800"/>
            </a:pPr>
            <a:r>
              <a:rPr sz="3600"/>
              <a:t>(3)Dining Philosophers Problem(Deadlock&amp;&amp;Solutions)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140531" y="6731000"/>
            <a:ext cx="26053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900">
                <a:solidFill>
                  <a:srgbClr val="2525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52525"/>
                </a:solidFill>
              </a:rPr>
              <a:t>Ken Thompson</a:t>
            </a:r>
          </a:p>
        </p:txBody>
      </p:sp>
      <p:pic>
        <p:nvPicPr>
          <p:cNvPr id="45" name="Ken_n_denni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112" y="3803650"/>
            <a:ext cx="3937001" cy="255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14070" y="1733550"/>
            <a:ext cx="107095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To me, process is a concept and thread is an implementation. </a:t>
            </a:r>
            <a:endParaRPr sz="3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 would like to see the implementation get closer to the concept</a:t>
            </a:r>
          </a:p>
        </p:txBody>
      </p:sp>
      <p:sp>
        <p:nvSpPr>
          <p:cNvPr id="47" name="Shape 47"/>
          <p:cNvSpPr/>
          <p:nvPr/>
        </p:nvSpPr>
        <p:spPr>
          <a:xfrm>
            <a:off x="5606770" y="4279900"/>
            <a:ext cx="62544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        Unix system</a:t>
            </a:r>
            <a:endParaRPr sz="3600"/>
          </a:p>
          <a:p>
            <a:pPr lvl="0">
              <a:defRPr sz="1800"/>
            </a:pPr>
            <a:r>
              <a:rPr sz="3600"/>
              <a:t>The B programming language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280485" y="982011"/>
            <a:ext cx="23426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Reference: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879914" y="4552950"/>
            <a:ext cx="2096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752167" y="581025"/>
            <a:ext cx="5500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basic concepts of thread</a:t>
            </a:r>
          </a:p>
        </p:txBody>
      </p:sp>
      <p:sp>
        <p:nvSpPr>
          <p:cNvPr id="50" name="Shape 50"/>
          <p:cNvSpPr/>
          <p:nvPr/>
        </p:nvSpPr>
        <p:spPr>
          <a:xfrm>
            <a:off x="1196949" y="3178174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(2)sharing code,data and much lighter context switch</a:t>
            </a:r>
          </a:p>
        </p:txBody>
      </p:sp>
      <p:sp>
        <p:nvSpPr>
          <p:cNvPr id="51" name="Shape 51"/>
          <p:cNvSpPr/>
          <p:nvPr/>
        </p:nvSpPr>
        <p:spPr>
          <a:xfrm>
            <a:off x="1199997" y="1968499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(1)the smallest sequence of programmed instructions</a:t>
            </a:r>
          </a:p>
        </p:txBody>
      </p:sp>
      <p:sp>
        <p:nvSpPr>
          <p:cNvPr id="52" name="Shape 52"/>
          <p:cNvSpPr/>
          <p:nvPr/>
        </p:nvSpPr>
        <p:spPr>
          <a:xfrm>
            <a:off x="1195146" y="4514849"/>
            <a:ext cx="71722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(3)advantages and disadvantages of multithreading</a:t>
            </a:r>
          </a:p>
        </p:txBody>
      </p:sp>
      <p:pic>
        <p:nvPicPr>
          <p:cNvPr id="53" name="thread_run_examp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1569961"/>
            <a:ext cx="3899000" cy="3686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5"/>
          <p:cNvGraphicFramePr/>
          <p:nvPr/>
        </p:nvGraphicFramePr>
        <p:xfrm>
          <a:off x="959602" y="1166793"/>
          <a:ext cx="10818493" cy="5559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402896"/>
                <a:gridCol w="5402896"/>
              </a:tblGrid>
              <a:tr h="1023605">
                <a:tc gridSpan="2">
                  <a:txBody>
                    <a:bodyPr/>
                    <a:lstStyle/>
                    <a:p>
                      <a:pPr lvl="0"/>
                      <a:r>
                        <a:rPr sz="3600"/>
                        <a:t>multithread comparision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1329167"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advantages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disadvantages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3193888"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998312" y="3670300"/>
            <a:ext cx="5305351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Responsiveness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Faster execution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Lower resource consumption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(Apache Http Server)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Better system utilization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Simplified sharing and communication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Parallelisation</a:t>
            </a:r>
          </a:p>
        </p:txBody>
      </p:sp>
      <p:sp>
        <p:nvSpPr>
          <p:cNvPr id="57" name="Shape 57"/>
          <p:cNvSpPr/>
          <p:nvPr/>
        </p:nvSpPr>
        <p:spPr>
          <a:xfrm>
            <a:off x="6547434" y="3858870"/>
            <a:ext cx="348757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synchronisation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Thread crashes a process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495880" y="1073150"/>
            <a:ext cx="77330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 lvl="0">
              <a:defRPr sz="1800"/>
            </a:pPr>
            <a:r>
              <a:rPr sz="3600"/>
              <a:t>Two mechanisms of creating threads </a:t>
            </a:r>
          </a:p>
        </p:txBody>
      </p:sp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0" y="2127250"/>
            <a:ext cx="9893300" cy="59309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4443044" y="8275843"/>
            <a:ext cx="33919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Which is better?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726257" y="584857"/>
            <a:ext cx="470550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 lvl="0">
              <a:defRPr sz="1800"/>
            </a:pPr>
            <a:r>
              <a:rPr sz="3600"/>
              <a:t>Java thread life cycle </a:t>
            </a:r>
            <a:endParaRPr sz="3600"/>
          </a:p>
        </p:txBody>
      </p:sp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205" y="1504950"/>
            <a:ext cx="9867901" cy="717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007275" y="884129"/>
            <a:ext cx="64584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basic synchronisation methods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921" y="2100180"/>
            <a:ext cx="10236201" cy="669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96407" y="1464077"/>
            <a:ext cx="13016028" cy="5637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(1):synchronized &amp;&amp; volatile</a:t>
            </a:r>
            <a:endParaRPr sz="3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􏰀 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3600"/>
              <a:t>Atomicity : An operation is said atomic when it cannot be interrupted. </a:t>
            </a:r>
            <a:br>
              <a:rPr sz="3600"/>
            </a:br>
            <a:endParaRPr sz="12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1500">
                <a:latin typeface="Times"/>
                <a:ea typeface="Times"/>
                <a:cs typeface="Times"/>
                <a:sym typeface="Times"/>
              </a:rPr>
              <a:t>  </a:t>
            </a:r>
            <a:r>
              <a:rPr sz="3600"/>
              <a:t>Visibility: If an action in one thread is visible to another thread, then the result of that action can be observed by the second thread</a:t>
            </a:r>
            <a:r>
              <a:rPr sz="1500">
                <a:latin typeface="Times"/>
                <a:ea typeface="Times"/>
                <a:cs typeface="Times"/>
                <a:sym typeface="Times"/>
              </a:rPr>
              <a:t>. </a:t>
            </a:r>
            <a:br>
              <a:rPr sz="1500">
                <a:latin typeface="Times"/>
                <a:ea typeface="Times"/>
                <a:cs typeface="Times"/>
                <a:sym typeface="Times"/>
              </a:rPr>
            </a:br>
            <a:endParaRPr sz="1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