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825500" y="16383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 lvl="0">
              <a:defRPr sz="1800"/>
            </a:pPr>
            <a:r>
              <a:rPr sz="6800"/>
              <a:t>Java Concurrency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235200" y="6083300"/>
            <a:ext cx="10464800" cy="1130300"/>
          </a:xfrm>
          <a:prstGeom prst="rect">
            <a:avLst/>
          </a:prstGeom>
        </p:spPr>
        <p:txBody>
          <a:bodyPr anchor="ctr"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Allen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948842" y="1092199"/>
            <a:ext cx="61795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(2):Lock</a:t>
            </a:r>
            <a:endParaRPr sz="3600"/>
          </a:p>
          <a:p>
            <a:pPr lvl="2">
              <a:defRPr sz="1800"/>
            </a:pPr>
            <a:r>
              <a:rPr sz="3600"/>
              <a:t>    ReentrantLock</a:t>
            </a:r>
            <a:endParaRPr sz="3600"/>
          </a:p>
          <a:p>
            <a:pPr lvl="2">
              <a:defRPr sz="1800"/>
            </a:pPr>
            <a:r>
              <a:rPr sz="3600"/>
              <a:t>    ReentrantReadWriteLock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685475" y="825500"/>
            <a:ext cx="67894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ReentrantLock vs synchronized </a:t>
            </a:r>
            <a:endParaRPr sz="3600"/>
          </a:p>
        </p:txBody>
      </p:sp>
      <p:graphicFrame>
        <p:nvGraphicFramePr>
          <p:cNvPr id="106" name="Table 106"/>
          <p:cNvGraphicFramePr/>
          <p:nvPr/>
        </p:nvGraphicFramePr>
        <p:xfrm>
          <a:off x="1358900" y="2035522"/>
          <a:ext cx="9436249" cy="56952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711774"/>
                <a:gridCol w="4711774"/>
              </a:tblGrid>
              <a:tr h="1136510"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advantange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/>
                      <a:r>
                        <a:rPr sz="3600"/>
                        <a:t>disadvantage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ability to handle interrupt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rowSpan="4"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acquiring and releasing lock 
complicated code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a timeout on waiting for lock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support fairness </a:t>
                      </a: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  <a:tr h="113651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		get List of all threads </a:t>
                      </a:r>
                      <a:br>
                        <a:rPr sz="2600"/>
                      </a:br>
                      <a:r>
                        <a:rPr sz="2600"/>
                        <a:t>waiting for lock</a:t>
                      </a:r>
                      <a:br>
                        <a:rPr sz="2600"/>
                      </a:br>
                      <a:br>
                        <a:rPr sz="2600"/>
                      </a:br>
                      <a:endParaRPr sz="2600"/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180696" y="584200"/>
            <a:ext cx="30106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Synchronizer</a:t>
            </a:r>
          </a:p>
        </p:txBody>
      </p:sp>
      <p:sp>
        <p:nvSpPr>
          <p:cNvPr id="109" name="Shape 109"/>
          <p:cNvSpPr/>
          <p:nvPr/>
        </p:nvSpPr>
        <p:spPr>
          <a:xfrm>
            <a:off x="1298100" y="1940905"/>
            <a:ext cx="445953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  <a:endParaRPr sz="3600"/>
          </a:p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  <a:p>
            <a:pPr lvl="0">
              <a:defRPr sz="1800"/>
            </a:pPr>
            <a:r>
              <a:rPr sz="3600"/>
              <a:t>(3):CyclicBarrier</a:t>
            </a:r>
            <a:endParaRPr sz="3600"/>
          </a:p>
          <a:p>
            <a:pPr lvl="0">
              <a:defRPr sz="1800"/>
            </a:pPr>
            <a:r>
              <a:rPr sz="3600"/>
              <a:t>(4):Exchanger</a:t>
            </a:r>
            <a:endParaRPr sz="3600"/>
          </a:p>
          <a:p>
            <a:pPr lvl="0">
              <a:defRPr sz="1800"/>
            </a:pPr>
            <a:r>
              <a:rPr sz="3600"/>
              <a:t>(5):Phaser(JDK 1.7)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09397" y="2244600"/>
            <a:ext cx="13014656" cy="506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Invented by the famous Dutch computer scientist Edsger Dijkstra in 1965 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it is called counting semaphore, which maintains a set of permits (Semaphore value)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 Java, set the value to 1 and can be used as lock </a:t>
            </a:r>
            <a:endParaRPr sz="3600"/>
          </a:p>
          <a:p>
            <a:pPr lvl="0">
              <a:defRPr sz="1800"/>
            </a:pPr>
            <a:r>
              <a:rPr sz="3600"/>
              <a:t>		􏰀  </a:t>
            </a:r>
            <a:endParaRPr sz="3600"/>
          </a:p>
        </p:txBody>
      </p:sp>
      <p:sp>
        <p:nvSpPr>
          <p:cNvPr id="112" name="Shape 112"/>
          <p:cNvSpPr/>
          <p:nvPr/>
        </p:nvSpPr>
        <p:spPr>
          <a:xfrm>
            <a:off x="825220" y="781050"/>
            <a:ext cx="31546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(1):Semaphore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36750" y="661475"/>
            <a:ext cx="531403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How Semaphore works? </a:t>
            </a:r>
            <a:endParaRPr sz="3600"/>
          </a:p>
        </p:txBody>
      </p:sp>
      <p:pic>
        <p:nvPicPr>
          <p:cNvPr id="11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60" y="1422400"/>
            <a:ext cx="11239501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02743" y="821004"/>
            <a:ext cx="44595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(2):CountDownLatch</a:t>
            </a:r>
            <a:endParaRPr sz="3600"/>
          </a:p>
        </p:txBody>
      </p:sp>
      <p:sp>
        <p:nvSpPr>
          <p:cNvPr id="118" name="Shape 118"/>
          <p:cNvSpPr/>
          <p:nvPr/>
        </p:nvSpPr>
        <p:spPr>
          <a:xfrm>
            <a:off x="610006" y="2511057"/>
            <a:ext cx="117847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type of “switch” or “trigger” in concurrent programming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15492" y="3807409"/>
            <a:ext cx="1266022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	A thread or threads waits for the count value to reach zero before continuing to perform some process </a:t>
            </a:r>
            <a:endParaRPr sz="3600"/>
          </a:p>
        </p:txBody>
      </p:sp>
      <p:sp>
        <p:nvSpPr>
          <p:cNvPr id="120" name="Shape 120"/>
          <p:cNvSpPr/>
          <p:nvPr/>
        </p:nvSpPr>
        <p:spPr>
          <a:xfrm>
            <a:off x="84128" y="5424297"/>
            <a:ext cx="1236682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</a:t>
            </a:r>
            <a:r>
              <a:rPr sz="3600"/>
              <a:t>One-off process: Once the count value reaches 0, you cannot reset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14" y="104468"/>
            <a:ext cx="1213706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0699" y="348069"/>
            <a:ext cx="3568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(3):CyclicBarrier</a:t>
            </a:r>
            <a:endParaRPr sz="3600"/>
          </a:p>
        </p:txBody>
      </p:sp>
      <p:sp>
        <p:nvSpPr>
          <p:cNvPr id="125" name="Shape 125"/>
          <p:cNvSpPr/>
          <p:nvPr/>
        </p:nvSpPr>
        <p:spPr>
          <a:xfrm>
            <a:off x="75908" y="1905605"/>
            <a:ext cx="1260895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synchronization aid that allows a set of threads to all wait for each other to reach a common barrier point </a:t>
            </a:r>
          </a:p>
        </p:txBody>
      </p:sp>
      <p:sp>
        <p:nvSpPr>
          <p:cNvPr id="126" name="Shape 126"/>
          <p:cNvSpPr/>
          <p:nvPr/>
        </p:nvSpPr>
        <p:spPr>
          <a:xfrm>
            <a:off x="79439" y="3467879"/>
            <a:ext cx="115493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3600"/>
              <a:t>he barrier can be re-used after the waiting threads are released 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455"/>
            <a:ext cx="13004800" cy="9416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403634" y="441762"/>
            <a:ext cx="53738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collections</a:t>
            </a:r>
          </a:p>
        </p:txBody>
      </p:sp>
      <p:pic>
        <p:nvPicPr>
          <p:cNvPr id="131" name="Java-Concurrent-Collec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377" y="1725568"/>
            <a:ext cx="98044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84200" y="457200"/>
            <a:ext cx="18676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Agenda:</a:t>
            </a:r>
          </a:p>
        </p:txBody>
      </p:sp>
      <p:sp>
        <p:nvSpPr>
          <p:cNvPr id="36" name="Shape 36"/>
          <p:cNvSpPr/>
          <p:nvPr/>
        </p:nvSpPr>
        <p:spPr>
          <a:xfrm>
            <a:off x="2146300" y="1517650"/>
            <a:ext cx="55952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1:basic concepts of thread</a:t>
            </a:r>
          </a:p>
        </p:txBody>
      </p:sp>
      <p:sp>
        <p:nvSpPr>
          <p:cNvPr id="37" name="Shape 37"/>
          <p:cNvSpPr/>
          <p:nvPr/>
        </p:nvSpPr>
        <p:spPr>
          <a:xfrm>
            <a:off x="2222245" y="2689225"/>
            <a:ext cx="6839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2:basic synchronisation methods</a:t>
            </a:r>
          </a:p>
        </p:txBody>
      </p:sp>
      <p:sp>
        <p:nvSpPr>
          <p:cNvPr id="38" name="Shape 38"/>
          <p:cNvSpPr/>
          <p:nvPr/>
        </p:nvSpPr>
        <p:spPr>
          <a:xfrm>
            <a:off x="2250991" y="5016500"/>
            <a:ext cx="50858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4:thread pool framework</a:t>
            </a:r>
          </a:p>
        </p:txBody>
      </p:sp>
      <p:sp>
        <p:nvSpPr>
          <p:cNvPr id="39" name="Shape 39"/>
          <p:cNvSpPr/>
          <p:nvPr/>
        </p:nvSpPr>
        <p:spPr>
          <a:xfrm>
            <a:off x="2260600" y="3852862"/>
            <a:ext cx="53666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3:concurrency collections</a:t>
            </a:r>
          </a:p>
        </p:txBody>
      </p:sp>
      <p:sp>
        <p:nvSpPr>
          <p:cNvPr id="40" name="Shape 40"/>
          <p:cNvSpPr/>
          <p:nvPr/>
        </p:nvSpPr>
        <p:spPr>
          <a:xfrm>
            <a:off x="2286000" y="6076950"/>
            <a:ext cx="3918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5:concurrency test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2286000" y="7137400"/>
            <a:ext cx="5568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6:some classical problems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869738" y="689252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BlockingQueue</a:t>
            </a:r>
          </a:p>
        </p:txBody>
      </p:sp>
      <p:pic>
        <p:nvPicPr>
          <p:cNvPr id="134" name="que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050" y="4205567"/>
            <a:ext cx="5854700" cy="223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540865" y="2129254"/>
            <a:ext cx="9923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queue that can be blocked when full or empty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37"/>
          <p:cNvGraphicFramePr/>
          <p:nvPr/>
        </p:nvGraphicFramePr>
        <p:xfrm>
          <a:off x="1270000" y="1032570"/>
          <a:ext cx="10464800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5232400"/>
                <a:gridCol w="5232400"/>
              </a:tblGrid>
              <a:tr h="10305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Queue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ArrayBlockingQueue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fixed bounded buffer&amp;&amp;elements FIFO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PriorityBlockingQueue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unbounded buffer&amp;&amp;with priority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SynchronousQueue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holding no data&amp;&amp;just channel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DelayQueue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used for Cache or close unused connections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514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LinkedTransferQueue(JDK1.7)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blockingqueue+waiting for consumer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13937" y="544442"/>
            <a:ext cx="50685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BlockingDeque(JDK1.6)</a:t>
            </a:r>
          </a:p>
        </p:txBody>
      </p:sp>
      <p:graphicFrame>
        <p:nvGraphicFramePr>
          <p:cNvPr id="140" name="Table 140"/>
          <p:cNvGraphicFramePr/>
          <p:nvPr/>
        </p:nvGraphicFramePr>
        <p:xfrm>
          <a:off x="1080056" y="2666084"/>
          <a:ext cx="10477501" cy="18361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232400"/>
                <a:gridCol w="5232400"/>
              </a:tblGrid>
              <a:tr h="911719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Deque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usage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11719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LinkedBlockingDeque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threads can put and take from both ends of the deque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41" name="deq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656" y="5348320"/>
            <a:ext cx="59436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807155" y="449829"/>
            <a:ext cx="43744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ConcurrentHashMap</a:t>
            </a:r>
          </a:p>
        </p:txBody>
      </p:sp>
      <p:pic>
        <p:nvPicPr>
          <p:cNvPr id="144" name="concurrencyHashMa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01" y="1865731"/>
            <a:ext cx="6375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8565598" y="3045464"/>
            <a:ext cx="22992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Segments</a:t>
            </a:r>
            <a:endParaRPr sz="3600"/>
          </a:p>
          <a:p>
            <a:pPr lvl="0">
              <a:defRPr sz="1800"/>
            </a:pPr>
            <a:r>
              <a:rPr sz="3600"/>
              <a:t>HashEntry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844592" y="573633"/>
            <a:ext cx="3315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Atomic Variable</a:t>
            </a:r>
          </a:p>
        </p:txBody>
      </p:sp>
      <p:sp>
        <p:nvSpPr>
          <p:cNvPr id="148" name="Shape 148"/>
          <p:cNvSpPr/>
          <p:nvPr/>
        </p:nvSpPr>
        <p:spPr>
          <a:xfrm>
            <a:off x="558699" y="3371850"/>
            <a:ext cx="11808995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/>
              <a:t>(1)Used to build lighter-weight high performance non-blocking synchronisation </a:t>
            </a:r>
            <a:br>
              <a:rPr sz="2600"/>
            </a:br>
            <a:endParaRPr sz="2600"/>
          </a:p>
          <a:p>
            <a:pPr lvl="0">
              <a:defRPr sz="1800"/>
            </a:pPr>
            <a:r>
              <a:rPr sz="2600"/>
              <a:t>(2)</a:t>
            </a:r>
            <a:r>
              <a:rPr sz="2600"/>
              <a:t>Based on Compare-And-Swap operation </a:t>
            </a:r>
            <a:br>
              <a:rPr sz="2600"/>
            </a:br>
            <a:endParaRPr sz="2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/>
              <a:t>(3)Twelve atomic variable classes, two popular groups: 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2100"/>
              <a:t>	 AtomicInteger, AtomicLong, AtomicBoolean,********* </a:t>
            </a:r>
            <a:endParaRPr sz="2100"/>
          </a:p>
          <a:p>
            <a:pPr lvl="0" marL="914400" indent="-914400" defTabSz="457200">
              <a:spcBef>
                <a:spcPts val="1200"/>
              </a:spcBef>
              <a:tabLst>
                <a:tab pos="596900" algn="l"/>
                <a:tab pos="914400" algn="l"/>
              </a:tabLst>
              <a:defRPr sz="1800"/>
            </a:pPr>
            <a:r>
              <a:rPr sz="1700"/>
              <a:t>           </a:t>
            </a:r>
            <a:r>
              <a:rPr sz="2100"/>
              <a:t>AtomicIntegerFieldUpdater,AtomicLongFieldUpdater,*******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956" y="1992119"/>
            <a:ext cx="10033001" cy="698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3335183" y="787071"/>
            <a:ext cx="5042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thread pool framework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91660" y="2248091"/>
            <a:ext cx="1140668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(1)no need to write the code about the thread creation,</a:t>
            </a:r>
            <a:endParaRPr sz="3600"/>
          </a:p>
          <a:p>
            <a:pPr lvl="0">
              <a:defRPr sz="1800"/>
            </a:pPr>
            <a:r>
              <a:rPr sz="3600"/>
              <a:t>ending and result get(Callable interface)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(2)no need to create the Thread Object manually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(3)have better management of the computer resources</a:t>
            </a:r>
          </a:p>
        </p:txBody>
      </p:sp>
      <p:sp>
        <p:nvSpPr>
          <p:cNvPr id="154" name="Shape 154"/>
          <p:cNvSpPr/>
          <p:nvPr/>
        </p:nvSpPr>
        <p:spPr>
          <a:xfrm>
            <a:off x="710654" y="1048492"/>
            <a:ext cx="66952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benefits of Executor Framework: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6"/>
          <p:cNvGraphicFramePr/>
          <p:nvPr/>
        </p:nvGraphicFramePr>
        <p:xfrm>
          <a:off x="736695" y="3207423"/>
          <a:ext cx="11544110" cy="2704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363186"/>
                <a:gridCol w="7168222"/>
              </a:tblGrid>
              <a:tr h="538293"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newFixedThreadPool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the web AppServer that deny the extra request to protect current user experience.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newSingleThreadExecutor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used only for one thread to start and can’t be reconfigurable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newCachedThreadPool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This executor is suitable for applications that launch many short-lived tasks.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38293"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newScheduledThreadPool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300">
                          <a:latin typeface="Monaco"/>
                          <a:ea typeface="Monaco"/>
                          <a:cs typeface="Monaco"/>
                          <a:sym typeface="Monaco"/>
                        </a:rPr>
                        <a:t>a fixed size thread pool that supports delayed and timed task execution.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710654" y="1428378"/>
            <a:ext cx="6178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some most used thread pools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831570" y="4762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Fork/Join Framework</a:t>
            </a:r>
          </a:p>
        </p:txBody>
      </p:sp>
      <p:pic>
        <p:nvPicPr>
          <p:cNvPr id="160" name="fj_task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1663700"/>
            <a:ext cx="7391400" cy="543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fj_task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984250"/>
            <a:ext cx="6654800" cy="821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90270" y="1200150"/>
            <a:ext cx="2951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Work-Stealing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140531" y="6731000"/>
            <a:ext cx="26053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900">
                <a:solidFill>
                  <a:srgbClr val="2525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52525"/>
                </a:solidFill>
              </a:rPr>
              <a:t>Ken Thompson</a:t>
            </a:r>
          </a:p>
        </p:txBody>
      </p:sp>
      <p:pic>
        <p:nvPicPr>
          <p:cNvPr id="45" name="Ken_n_denni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112" y="3803650"/>
            <a:ext cx="3937001" cy="25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14070" y="1733550"/>
            <a:ext cx="1070956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To me, process is a concept and thread is an implementation. </a:t>
            </a:r>
            <a:endParaRPr sz="3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sz="3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 would like to see the implementation get closer to the concept</a:t>
            </a:r>
          </a:p>
        </p:txBody>
      </p:sp>
      <p:sp>
        <p:nvSpPr>
          <p:cNvPr id="47" name="Shape 47"/>
          <p:cNvSpPr/>
          <p:nvPr/>
        </p:nvSpPr>
        <p:spPr>
          <a:xfrm>
            <a:off x="5606770" y="4279900"/>
            <a:ext cx="62544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           Unix system</a:t>
            </a:r>
            <a:endParaRPr sz="3600"/>
          </a:p>
          <a:p>
            <a:pPr lvl="0">
              <a:defRPr sz="1800"/>
            </a:pPr>
            <a:r>
              <a:rPr sz="3600"/>
              <a:t>The B programming language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603055" y="860622"/>
            <a:ext cx="37986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concurrency test</a:t>
            </a:r>
          </a:p>
        </p:txBody>
      </p:sp>
      <p:sp>
        <p:nvSpPr>
          <p:cNvPr id="166" name="Shape 166"/>
          <p:cNvSpPr/>
          <p:nvPr/>
        </p:nvSpPr>
        <p:spPr>
          <a:xfrm>
            <a:off x="779404" y="2543345"/>
            <a:ext cx="8007859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1:test for correctness with JUnit</a:t>
            </a:r>
            <a:endParaRPr sz="3600"/>
          </a:p>
          <a:p>
            <a:pPr lvl="2">
              <a:defRPr sz="1800"/>
            </a:pPr>
            <a:r>
              <a:rPr sz="3600"/>
              <a:t>(1)test bounded buffer</a:t>
            </a:r>
            <a:endParaRPr sz="3600"/>
          </a:p>
          <a:p>
            <a:pPr lvl="2">
              <a:defRPr sz="1800"/>
            </a:pPr>
            <a:r>
              <a:rPr sz="3600"/>
              <a:t>(2)test the producer&amp;&amp;consumers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2:test for performance</a:t>
            </a:r>
            <a:endParaRPr sz="3600"/>
          </a:p>
          <a:p>
            <a:pPr lvl="2">
              <a:defRPr sz="1800"/>
            </a:pPr>
            <a:r>
              <a:rPr sz="3600"/>
              <a:t>(1)concurrentHashMap&amp;&amp;Hashtable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27053" y="449947"/>
            <a:ext cx="42817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Classical problems</a:t>
            </a:r>
          </a:p>
        </p:txBody>
      </p:sp>
      <p:sp>
        <p:nvSpPr>
          <p:cNvPr id="169" name="Shape 169"/>
          <p:cNvSpPr/>
          <p:nvPr/>
        </p:nvSpPr>
        <p:spPr>
          <a:xfrm>
            <a:off x="720151" y="2303429"/>
            <a:ext cx="11347401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(1)Producer&amp;&amp;Consumer</a:t>
            </a:r>
            <a:endParaRPr sz="3600"/>
          </a:p>
          <a:p>
            <a:pPr lvl="0">
              <a:defRPr sz="1800"/>
            </a:pPr>
            <a:r>
              <a:rPr sz="3600"/>
              <a:t>(2)Reader&amp;&amp;Writer</a:t>
            </a:r>
            <a:endParaRPr sz="3600"/>
          </a:p>
          <a:p>
            <a:pPr lvl="0">
              <a:defRPr sz="1800"/>
            </a:pPr>
            <a:r>
              <a:rPr sz="3600"/>
              <a:t>(3)Dining Philosophers Problem(Deadlock&amp;&amp;Solutions)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321114" y="3524250"/>
            <a:ext cx="22238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752167" y="581025"/>
            <a:ext cx="5500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concepts of thread</a:t>
            </a:r>
          </a:p>
        </p:txBody>
      </p:sp>
      <p:sp>
        <p:nvSpPr>
          <p:cNvPr id="50" name="Shape 50"/>
          <p:cNvSpPr/>
          <p:nvPr/>
        </p:nvSpPr>
        <p:spPr>
          <a:xfrm>
            <a:off x="1196949" y="3178174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(2)sharing code,data and much lighter context switch</a:t>
            </a:r>
          </a:p>
        </p:txBody>
      </p:sp>
      <p:sp>
        <p:nvSpPr>
          <p:cNvPr id="51" name="Shape 51"/>
          <p:cNvSpPr/>
          <p:nvPr/>
        </p:nvSpPr>
        <p:spPr>
          <a:xfrm>
            <a:off x="1199997" y="1968499"/>
            <a:ext cx="7392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(1)the smallest sequence of programmed instructions</a:t>
            </a:r>
          </a:p>
        </p:txBody>
      </p:sp>
      <p:sp>
        <p:nvSpPr>
          <p:cNvPr id="52" name="Shape 52"/>
          <p:cNvSpPr/>
          <p:nvPr/>
        </p:nvSpPr>
        <p:spPr>
          <a:xfrm>
            <a:off x="1195146" y="4514849"/>
            <a:ext cx="71722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 lvl="0">
              <a:defRPr sz="1800"/>
            </a:pPr>
            <a:r>
              <a:rPr sz="2400"/>
              <a:t>(3)advantages and disadvantages of multithreading</a:t>
            </a:r>
          </a:p>
        </p:txBody>
      </p:sp>
      <p:pic>
        <p:nvPicPr>
          <p:cNvPr id="53" name="thread_run_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400" y="1569961"/>
            <a:ext cx="3899000" cy="368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37664" y="3489573"/>
            <a:ext cx="3915787" cy="547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14" fill="norm" stroke="1" extrusionOk="0">
                <a:moveTo>
                  <a:pt x="21600" y="0"/>
                </a:moveTo>
                <a:cubicBezTo>
                  <a:pt x="13504" y="15353"/>
                  <a:pt x="6304" y="21600"/>
                  <a:pt x="0" y="18741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/>
        </p:nvSpPr>
        <p:spPr>
          <a:xfrm>
            <a:off x="473223" y="3533923"/>
            <a:ext cx="1215878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57" name="Shape 57"/>
          <p:cNvSpPr/>
          <p:nvPr/>
        </p:nvSpPr>
        <p:spPr>
          <a:xfrm>
            <a:off x="3198961" y="3533923"/>
            <a:ext cx="1893012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8136124" y="1032023"/>
            <a:ext cx="2518741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>
            <a:off x="8296423" y="2759223"/>
            <a:ext cx="1898201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0" name="Shape 60"/>
          <p:cNvSpPr/>
          <p:nvPr/>
        </p:nvSpPr>
        <p:spPr>
          <a:xfrm>
            <a:off x="8296423" y="4740423"/>
            <a:ext cx="1618547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>
            <a:off x="8017023" y="6685185"/>
            <a:ext cx="2939449" cy="695177"/>
          </a:xfrm>
          <a:prstGeom prst="roundRect">
            <a:avLst>
              <a:gd name="adj" fmla="val 26235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2" name="Shape 62"/>
          <p:cNvSpPr/>
          <p:nvPr/>
        </p:nvSpPr>
        <p:spPr>
          <a:xfrm>
            <a:off x="604759" y="3557661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new</a:t>
            </a:r>
          </a:p>
        </p:txBody>
      </p:sp>
      <p:sp>
        <p:nvSpPr>
          <p:cNvPr id="63" name="Shape 63"/>
          <p:cNvSpPr/>
          <p:nvPr/>
        </p:nvSpPr>
        <p:spPr>
          <a:xfrm>
            <a:off x="3219170" y="3557661"/>
            <a:ext cx="19184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runnable</a:t>
            </a:r>
          </a:p>
        </p:txBody>
      </p:sp>
      <p:sp>
        <p:nvSpPr>
          <p:cNvPr id="64" name="Shape 64"/>
          <p:cNvSpPr/>
          <p:nvPr/>
        </p:nvSpPr>
        <p:spPr>
          <a:xfrm>
            <a:off x="8203574" y="1055761"/>
            <a:ext cx="23838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Terminated</a:t>
            </a:r>
          </a:p>
        </p:txBody>
      </p:sp>
      <p:sp>
        <p:nvSpPr>
          <p:cNvPr id="65" name="Shape 65"/>
          <p:cNvSpPr/>
          <p:nvPr/>
        </p:nvSpPr>
        <p:spPr>
          <a:xfrm>
            <a:off x="8362670" y="2782961"/>
            <a:ext cx="1765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blocked</a:t>
            </a:r>
          </a:p>
        </p:txBody>
      </p:sp>
      <p:sp>
        <p:nvSpPr>
          <p:cNvPr id="66" name="Shape 66"/>
          <p:cNvSpPr/>
          <p:nvPr/>
        </p:nvSpPr>
        <p:spPr>
          <a:xfrm>
            <a:off x="8324570" y="4727723"/>
            <a:ext cx="1562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waiting</a:t>
            </a:r>
          </a:p>
        </p:txBody>
      </p:sp>
      <p:sp>
        <p:nvSpPr>
          <p:cNvPr id="67" name="Shape 67"/>
          <p:cNvSpPr/>
          <p:nvPr/>
        </p:nvSpPr>
        <p:spPr>
          <a:xfrm>
            <a:off x="7956270" y="6708923"/>
            <a:ext cx="3060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Timed_waiting</a:t>
            </a:r>
          </a:p>
        </p:txBody>
      </p:sp>
      <p:sp>
        <p:nvSpPr>
          <p:cNvPr id="68" name="Shape 68"/>
          <p:cNvSpPr/>
          <p:nvPr/>
        </p:nvSpPr>
        <p:spPr>
          <a:xfrm>
            <a:off x="1638300" y="3881511"/>
            <a:ext cx="1527076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 algn="ctr">
              <a:defRPr sz="2400"/>
            </a:pPr>
          </a:p>
        </p:txBody>
      </p:sp>
      <p:sp>
        <p:nvSpPr>
          <p:cNvPr id="69" name="Shape 69"/>
          <p:cNvSpPr/>
          <p:nvPr/>
        </p:nvSpPr>
        <p:spPr>
          <a:xfrm>
            <a:off x="1785891" y="3117850"/>
            <a:ext cx="13162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start()</a:t>
            </a:r>
          </a:p>
        </p:txBody>
      </p:sp>
      <p:sp>
        <p:nvSpPr>
          <p:cNvPr id="84" name="Shape 84"/>
          <p:cNvSpPr/>
          <p:nvPr/>
        </p:nvSpPr>
        <p:spPr>
          <a:xfrm>
            <a:off x="4039930" y="1246078"/>
            <a:ext cx="4048820" cy="2362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269" y="8725"/>
                  <a:pt x="12469" y="1525"/>
                  <a:pt x="2160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4103430" y="2547779"/>
            <a:ext cx="5274221" cy="1060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10" fill="norm" stroke="1" extrusionOk="0">
                <a:moveTo>
                  <a:pt x="0" y="17710"/>
                </a:moveTo>
                <a:cubicBezTo>
                  <a:pt x="6717" y="992"/>
                  <a:pt x="13917" y="-3890"/>
                  <a:pt x="21600" y="3065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/>
        </p:nvSpPr>
        <p:spPr>
          <a:xfrm>
            <a:off x="3975316" y="1151011"/>
            <a:ext cx="25441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thread completed</a:t>
            </a:r>
          </a:p>
        </p:txBody>
      </p:sp>
      <p:sp>
        <p:nvSpPr>
          <p:cNvPr id="73" name="Shape 73"/>
          <p:cNvSpPr/>
          <p:nvPr/>
        </p:nvSpPr>
        <p:spPr>
          <a:xfrm>
            <a:off x="5829516" y="1855030"/>
            <a:ext cx="25441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waiting for acquiring lock</a:t>
            </a:r>
          </a:p>
        </p:txBody>
      </p:sp>
      <p:sp>
        <p:nvSpPr>
          <p:cNvPr id="74" name="Shape 74"/>
          <p:cNvSpPr/>
          <p:nvPr/>
        </p:nvSpPr>
        <p:spPr>
          <a:xfrm>
            <a:off x="5702516" y="3538611"/>
            <a:ext cx="25441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lock acquired</a:t>
            </a:r>
          </a:p>
        </p:txBody>
      </p:sp>
      <p:sp>
        <p:nvSpPr>
          <p:cNvPr id="86" name="Shape 86"/>
          <p:cNvSpPr/>
          <p:nvPr/>
        </p:nvSpPr>
        <p:spPr>
          <a:xfrm>
            <a:off x="5155159" y="4119001"/>
            <a:ext cx="3169412" cy="74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6972516" y="4199011"/>
            <a:ext cx="822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wait()</a:t>
            </a:r>
          </a:p>
        </p:txBody>
      </p:sp>
      <p:sp>
        <p:nvSpPr>
          <p:cNvPr id="87" name="Shape 87"/>
          <p:cNvSpPr/>
          <p:nvPr/>
        </p:nvSpPr>
        <p:spPr>
          <a:xfrm>
            <a:off x="4725577" y="4295517"/>
            <a:ext cx="4127501" cy="130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81" fill="norm" stroke="1" extrusionOk="0">
                <a:moveTo>
                  <a:pt x="21600" y="17524"/>
                </a:moveTo>
                <a:cubicBezTo>
                  <a:pt x="13336" y="21600"/>
                  <a:pt x="6136" y="15759"/>
                  <a:pt x="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6329515" y="4986411"/>
            <a:ext cx="10804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notify()</a:t>
            </a:r>
          </a:p>
        </p:txBody>
      </p:sp>
      <p:cxnSp>
        <p:nvCxnSpPr>
          <p:cNvPr id="79" name="Connector 79"/>
          <p:cNvCxnSpPr>
            <a:stCxn id="63" idx="0"/>
            <a:endCxn id="67" idx="0"/>
          </p:cNvCxnSpPr>
          <p:nvPr/>
        </p:nvCxnSpPr>
        <p:spPr>
          <a:xfrm>
            <a:off x="4178376" y="3881511"/>
            <a:ext cx="5308372" cy="3151263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  <p:sp>
        <p:nvSpPr>
          <p:cNvPr id="80" name="Shape 80"/>
          <p:cNvSpPr/>
          <p:nvPr/>
        </p:nvSpPr>
        <p:spPr>
          <a:xfrm>
            <a:off x="6561354" y="5830961"/>
            <a:ext cx="10804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sleep()</a:t>
            </a:r>
          </a:p>
        </p:txBody>
      </p:sp>
      <p:sp>
        <p:nvSpPr>
          <p:cNvPr id="88" name="Shape 88"/>
          <p:cNvSpPr/>
          <p:nvPr/>
        </p:nvSpPr>
        <p:spPr>
          <a:xfrm>
            <a:off x="3885099" y="4317941"/>
            <a:ext cx="5045026" cy="3903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93" fill="norm" stroke="1" extrusionOk="0">
                <a:moveTo>
                  <a:pt x="21600" y="13852"/>
                </a:moveTo>
                <a:cubicBezTo>
                  <a:pt x="11984" y="21600"/>
                  <a:pt x="4784" y="16983"/>
                  <a:pt x="0" y="0"/>
                </a:cubicBezTo>
              </a:path>
            </a:pathLst>
          </a:custGeom>
          <a:ln w="38100" cap="rnd">
            <a:solidFill/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/>
        </p:nvSpPr>
        <p:spPr>
          <a:xfrm>
            <a:off x="5383101" y="8279833"/>
            <a:ext cx="28321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timeout completed()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90"/>
          <p:cNvGraphicFramePr/>
          <p:nvPr/>
        </p:nvGraphicFramePr>
        <p:xfrm>
          <a:off x="959602" y="1166793"/>
          <a:ext cx="10818493" cy="5559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5402896"/>
                <a:gridCol w="5402896"/>
              </a:tblGrid>
              <a:tr h="1023605">
                <a:tc gridSpan="2">
                  <a:txBody>
                    <a:bodyPr/>
                    <a:lstStyle/>
                    <a:p>
                      <a:pPr lvl="0"/>
                      <a:r>
                        <a:rPr sz="3600"/>
                        <a:t>multithread comparision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1329167"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advantages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744"/>
                        <a:t>disadvantages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3193888"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744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>
            <a:off x="998312" y="3670300"/>
            <a:ext cx="530535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Responsiveness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Faster execution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Lower resource consumption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(Apache Http Server)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Better system utilization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Simplified sharing and communication</a:t>
            </a:r>
            <a:endParaRPr i="1" sz="2300">
              <a:solidFill>
                <a:srgbClr val="4141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defTabSz="457200">
              <a:defRPr sz="1800"/>
            </a:pPr>
            <a:r>
              <a: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rPr>
              <a:t>Parallelisation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6547434" y="4189070"/>
            <a:ext cx="2234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i="1" sz="2300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300">
                <a:solidFill>
                  <a:srgbClr val="414141"/>
                </a:solidFill>
              </a:rPr>
              <a:t>synchronisation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495880" y="1073150"/>
            <a:ext cx="77330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/>
          </a:lstStyle>
          <a:p>
            <a:pPr lvl="0">
              <a:defRPr sz="1800"/>
            </a:pPr>
            <a:r>
              <a:rPr sz="3600"/>
              <a:t>Two mechanisms of creating threads 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2127250"/>
            <a:ext cx="9893300" cy="59309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4443045" y="8275842"/>
            <a:ext cx="33919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Which is better?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521451" y="694186"/>
            <a:ext cx="69738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basic synchronisation methods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921" y="2100180"/>
            <a:ext cx="10236201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95289" y="1169967"/>
            <a:ext cx="5950002" cy="326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(1):synchronized &amp;&amp; volatile</a:t>
            </a:r>
            <a:endParaRPr sz="36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􏰀 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baseline="9090" sz="1100">
              <a:solidFill>
                <a:srgbClr val="3333B3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baseline="9090" sz="1100">
                <a:solidFill>
                  <a:srgbClr val="3333B3"/>
                </a:solidFill>
                <a:latin typeface="Times"/>
                <a:ea typeface="Times"/>
                <a:cs typeface="Times"/>
                <a:sym typeface="Times"/>
              </a:rPr>
              <a:t>                  </a:t>
            </a:r>
            <a:r>
              <a:rPr sz="3600"/>
              <a:t>Atomicity </a:t>
            </a:r>
            <a:endParaRPr sz="1200"/>
          </a:p>
          <a:p>
            <a:pPr lvl="0" marL="457200" indent="-457200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1200"/>
              <a:t>               </a:t>
            </a:r>
            <a:r>
              <a:rPr sz="3600"/>
              <a:t>Visibility</a:t>
            </a: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