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6" r:id="rId2"/>
    <p:sldId id="290" r:id="rId3"/>
    <p:sldId id="313" r:id="rId4"/>
    <p:sldId id="314" r:id="rId5"/>
    <p:sldId id="315" r:id="rId6"/>
    <p:sldId id="293" r:id="rId7"/>
    <p:sldId id="301" r:id="rId8"/>
    <p:sldId id="317" r:id="rId9"/>
    <p:sldId id="318" r:id="rId10"/>
    <p:sldId id="322" r:id="rId11"/>
    <p:sldId id="320" r:id="rId12"/>
    <p:sldId id="319" r:id="rId13"/>
    <p:sldId id="323" r:id="rId14"/>
    <p:sldId id="324" r:id="rId15"/>
    <p:sldId id="325" r:id="rId16"/>
    <p:sldId id="343" r:id="rId17"/>
    <p:sldId id="289" r:id="rId18"/>
    <p:sldId id="326" r:id="rId19"/>
    <p:sldId id="297" r:id="rId20"/>
    <p:sldId id="328" r:id="rId21"/>
    <p:sldId id="329" r:id="rId22"/>
    <p:sldId id="327" r:id="rId23"/>
    <p:sldId id="330" r:id="rId24"/>
    <p:sldId id="337" r:id="rId25"/>
    <p:sldId id="338" r:id="rId26"/>
    <p:sldId id="341" r:id="rId27"/>
    <p:sldId id="344" r:id="rId28"/>
    <p:sldId id="345" r:id="rId29"/>
    <p:sldId id="336" r:id="rId30"/>
    <p:sldId id="331" r:id="rId31"/>
    <p:sldId id="332" r:id="rId32"/>
    <p:sldId id="333" r:id="rId33"/>
    <p:sldId id="334" r:id="rId34"/>
    <p:sldId id="340" r:id="rId35"/>
    <p:sldId id="335" r:id="rId36"/>
    <p:sldId id="33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00804B-2072-4456-A09E-E6C1FD0AFFB5}">
          <p14:sldIdLst>
            <p14:sldId id="316"/>
            <p14:sldId id="290"/>
            <p14:sldId id="313"/>
            <p14:sldId id="314"/>
            <p14:sldId id="315"/>
            <p14:sldId id="293"/>
            <p14:sldId id="301"/>
            <p14:sldId id="317"/>
            <p14:sldId id="318"/>
            <p14:sldId id="322"/>
            <p14:sldId id="320"/>
            <p14:sldId id="319"/>
            <p14:sldId id="323"/>
            <p14:sldId id="324"/>
            <p14:sldId id="325"/>
            <p14:sldId id="343"/>
            <p14:sldId id="289"/>
            <p14:sldId id="326"/>
            <p14:sldId id="297"/>
            <p14:sldId id="328"/>
            <p14:sldId id="329"/>
          </p14:sldIdLst>
        </p14:section>
        <p14:section name="无标题节" id="{87569D70-F126-405A-A7BD-29021C5876F5}">
          <p14:sldIdLst>
            <p14:sldId id="327"/>
            <p14:sldId id="330"/>
            <p14:sldId id="337"/>
            <p14:sldId id="338"/>
            <p14:sldId id="341"/>
            <p14:sldId id="344"/>
            <p14:sldId id="345"/>
            <p14:sldId id="336"/>
            <p14:sldId id="331"/>
            <p14:sldId id="332"/>
            <p14:sldId id="333"/>
            <p14:sldId id="334"/>
            <p14:sldId id="340"/>
            <p14:sldId id="335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494" autoAdjust="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96544-45F2-4A76-BB88-6564F0904905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4F74-BB9B-476D-933E-45BBB3D99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5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1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504F-1E48-49EE-85D5-8901D61870D0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FD2C-5535-4F77-B06E-0B94790E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软件要求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haigha-0.8.0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安装：解压，进入目录，</a:t>
            </a:r>
            <a:r>
              <a:rPr lang="en-US" altLang="zh-CN" smtClean="0"/>
              <a:t>pip </a:t>
            </a:r>
            <a:r>
              <a:rPr lang="en-US" altLang="zh-CN"/>
              <a:t>install haigha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svn</a:t>
            </a:r>
            <a:r>
              <a:rPr lang="zh-CN" altLang="en-US" sz="2400" smtClean="0"/>
              <a:t>路径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http</a:t>
            </a:r>
            <a:r>
              <a:rPr lang="en-US" altLang="zh-CN"/>
              <a:t>://192.168.30.132/svn/doc/testDept/</a:t>
            </a:r>
            <a:r>
              <a:rPr lang="zh-CN" altLang="en-US"/>
              <a:t>部门公共</a:t>
            </a:r>
            <a:r>
              <a:rPr lang="en-US" altLang="zh-CN"/>
              <a:t>/</a:t>
            </a:r>
            <a:r>
              <a:rPr lang="zh-CN" altLang="en-US"/>
              <a:t>培训资料</a:t>
            </a:r>
            <a:r>
              <a:rPr lang="en-US" altLang="zh-CN"/>
              <a:t>/Python/software/haigha-0.8.0.tar.gz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6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消息</a:t>
            </a:r>
            <a:r>
              <a:rPr lang="zh-CN" altLang="en-US" smtClean="0"/>
              <a:t>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68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如果同名队列不存在，</a:t>
            </a:r>
            <a:r>
              <a:rPr lang="en-US" altLang="zh-CN"/>
              <a:t>RabbitMq</a:t>
            </a:r>
            <a:r>
              <a:rPr lang="zh-CN" altLang="en-US"/>
              <a:t>会创建新队列。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如果</a:t>
            </a:r>
            <a:r>
              <a:rPr lang="zh-CN" altLang="en-US"/>
              <a:t>同名队列已经存在，</a:t>
            </a:r>
            <a:r>
              <a:rPr lang="en-US" altLang="zh-CN"/>
              <a:t>RabbitMq</a:t>
            </a:r>
            <a:r>
              <a:rPr lang="zh-CN" altLang="en-US"/>
              <a:t>会返回这个消息</a:t>
            </a:r>
            <a:r>
              <a:rPr lang="zh-CN" altLang="en-US" smtClean="0"/>
              <a:t>队列。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被</a:t>
            </a:r>
            <a:r>
              <a:rPr lang="zh-CN" altLang="en-US"/>
              <a:t>创建的</a:t>
            </a:r>
            <a:r>
              <a:rPr lang="en-US" altLang="zh-CN"/>
              <a:t>queue</a:t>
            </a:r>
            <a:r>
              <a:rPr lang="zh-CN" altLang="en-US"/>
              <a:t>会一直存在</a:t>
            </a:r>
            <a:r>
              <a:rPr lang="zh-CN" altLang="en-US" smtClean="0"/>
              <a:t>下去，除非在</a:t>
            </a:r>
            <a:r>
              <a:rPr lang="zh-CN" altLang="en-US"/>
              <a:t>总线</a:t>
            </a:r>
            <a:r>
              <a:rPr lang="en-US" altLang="zh-CN"/>
              <a:t>Web</a:t>
            </a:r>
            <a:r>
              <a:rPr lang="zh-CN" altLang="en-US"/>
              <a:t>客户端</a:t>
            </a:r>
            <a:r>
              <a:rPr lang="zh-CN" altLang="en-US" smtClean="0"/>
              <a:t>上被删除。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7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发送消息，</a:t>
            </a:r>
            <a:r>
              <a:rPr lang="zh-CN" altLang="en-US"/>
              <a:t>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760" cy="38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发送消息，执行结果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223"/>
            <a:ext cx="9572978" cy="19565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626427"/>
            <a:ext cx="9572978" cy="36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7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接收消息，代码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09868" cy="45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接收消息，执行结果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62597" cy="40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接收消息，执行结果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" y="2418051"/>
            <a:ext cx="10472309" cy="2112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5853" y="3730337"/>
            <a:ext cx="10451527" cy="36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haigha: channel.basic.get(queue)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065" y="1825625"/>
            <a:ext cx="1119100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功能：从指定消息队列取消息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如果消息队列里有消息，则返回消息。消息队列为空，则返回</a:t>
            </a:r>
            <a:r>
              <a:rPr lang="en-US" altLang="zh-CN" smtClean="0"/>
              <a:t>None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测试用例里用一个循环来接收消息，太麻烦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接收操作会封装在消息总线的测试驱动中，给测试用例提供</a:t>
            </a:r>
            <a:r>
              <a:rPr lang="en-US" altLang="zh-CN" smtClean="0"/>
              <a:t>recv</a:t>
            </a:r>
            <a:r>
              <a:rPr lang="zh-CN" altLang="en-US" smtClean="0"/>
              <a:t>接口：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msg = ch.basic.get.recv(‘q’, 1.0)  # 1.0</a:t>
            </a:r>
            <a:r>
              <a:rPr lang="zh-CN" altLang="en-US" smtClean="0"/>
              <a:t>是超时时间，接收超时则抛异常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86854" y="2971800"/>
            <a:ext cx="0" cy="371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4180" y="2795155"/>
            <a:ext cx="0" cy="387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004971" y="2858053"/>
            <a:ext cx="3464" cy="380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86854" y="3699655"/>
            <a:ext cx="320732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40144" y="3241266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LoginReq</a:t>
            </a:r>
            <a:endParaRPr lang="zh-CN" altLang="en-US" sz="24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794181" y="4265227"/>
            <a:ext cx="320732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47471" y="3806838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LoginReq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01109" y="5676923"/>
            <a:ext cx="3207326" cy="103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76830" y="518916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LoginRsp</a:t>
            </a:r>
            <a:endParaRPr lang="zh-CN" altLang="en-US" sz="24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593783" y="6344312"/>
            <a:ext cx="3207326" cy="103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69504" y="585655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LoginRsp</a:t>
            </a: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请求与响应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3938" y="1714983"/>
            <a:ext cx="8272073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前置服务                             </a:t>
            </a:r>
            <a:r>
              <a:rPr lang="en-US" altLang="zh-CN" sz="2400" smtClean="0"/>
              <a:t>RabbitMQ</a:t>
            </a:r>
            <a:r>
              <a:rPr lang="zh-CN" altLang="en-US" sz="2400" smtClean="0"/>
              <a:t>                              登录服务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proxy_demo                                                                         login_demo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0222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</a:t>
            </a:r>
            <a:r>
              <a:rPr lang="zh-CN" altLang="en-US" smtClean="0"/>
              <a:t>服务要创建自己的接收消息队列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登录服务创建消息队列</a:t>
            </a:r>
            <a:r>
              <a:rPr lang="en-US" altLang="zh-CN" sz="2400" smtClean="0"/>
              <a:t>login_user_req</a:t>
            </a:r>
            <a:r>
              <a:rPr lang="zh-CN" altLang="en-US" sz="2400" smtClean="0"/>
              <a:t>，绑定路由键</a:t>
            </a:r>
            <a:r>
              <a:rPr lang="en-US" altLang="zh-CN" sz="2400" smtClean="0"/>
              <a:t>user_req</a:t>
            </a:r>
            <a:r>
              <a:rPr lang="zh-CN" altLang="en-US" sz="2400" smtClean="0"/>
              <a:t>，接收</a:t>
            </a:r>
            <a:r>
              <a:rPr lang="en-US" altLang="zh-CN" sz="2400" smtClean="0"/>
              <a:t>login_req</a:t>
            </a:r>
            <a:r>
              <a:rPr lang="zh-CN" altLang="en-US" sz="2400" smtClean="0"/>
              <a:t>消息。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前</a:t>
            </a:r>
            <a:r>
              <a:rPr lang="zh-CN" altLang="en-US" sz="2400" smtClean="0"/>
              <a:t>置</a:t>
            </a:r>
            <a:r>
              <a:rPr lang="zh-CN" altLang="en-US" sz="2400"/>
              <a:t>服务创建消息</a:t>
            </a:r>
            <a:r>
              <a:rPr lang="zh-CN" altLang="en-US" sz="2400" smtClean="0"/>
              <a:t>队列</a:t>
            </a:r>
            <a:r>
              <a:rPr lang="en-US" altLang="zh-CN" sz="2400" smtClean="0"/>
              <a:t>proxy_user_rsp</a:t>
            </a:r>
            <a:r>
              <a:rPr lang="zh-CN" altLang="en-US" sz="2400" smtClean="0"/>
              <a:t>，</a:t>
            </a:r>
            <a:r>
              <a:rPr lang="zh-CN" altLang="en-US" sz="2400"/>
              <a:t>绑定路由键</a:t>
            </a:r>
            <a:r>
              <a:rPr lang="en-US" altLang="zh-CN" sz="2400" smtClean="0"/>
              <a:t>user_rsp</a:t>
            </a:r>
            <a:r>
              <a:rPr lang="zh-CN" altLang="en-US" sz="2400" smtClean="0"/>
              <a:t>，接收</a:t>
            </a:r>
            <a:r>
              <a:rPr lang="en-US" altLang="zh-CN" sz="2400" smtClean="0"/>
              <a:t>login_rsp</a:t>
            </a:r>
            <a:r>
              <a:rPr lang="zh-CN" altLang="en-US" sz="2400" smtClean="0"/>
              <a:t>消息。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9735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2873" y="2400300"/>
            <a:ext cx="7806213" cy="36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76161" y="3692768"/>
            <a:ext cx="1172559" cy="112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前置</a:t>
            </a:r>
            <a:endParaRPr lang="en-US" altLang="zh-CN" sz="2400" smtClean="0"/>
          </a:p>
          <a:p>
            <a:pPr algn="ctr"/>
            <a:r>
              <a:rPr lang="zh-CN" altLang="en-US" sz="2400" smtClean="0"/>
              <a:t>服务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0904095" y="3692768"/>
            <a:ext cx="1105573" cy="112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登录</a:t>
            </a:r>
            <a:endParaRPr lang="en-US" altLang="zh-CN" sz="2400" smtClean="0"/>
          </a:p>
          <a:p>
            <a:pPr algn="ctr"/>
            <a:r>
              <a:rPr lang="zh-CN" altLang="en-US" sz="2400" smtClean="0"/>
              <a:t>服务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3" idx="3"/>
            <a:endCxn id="5" idx="2"/>
          </p:cNvCxnSpPr>
          <p:nvPr/>
        </p:nvCxnSpPr>
        <p:spPr>
          <a:xfrm>
            <a:off x="1348720" y="4257747"/>
            <a:ext cx="38259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43176" y="4587060"/>
            <a:ext cx="2241151" cy="108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&gt;&gt;&gt; </a:t>
            </a:r>
            <a:r>
              <a:rPr lang="zh-CN" altLang="en-US" sz="2400" smtClean="0"/>
              <a:t>消息队列</a:t>
            </a:r>
            <a:endParaRPr lang="en-US" altLang="zh-CN" sz="2400" smtClean="0"/>
          </a:p>
          <a:p>
            <a:pPr algn="ctr"/>
            <a:r>
              <a:rPr lang="en-US" altLang="zh-CN" sz="2400" smtClean="0"/>
              <a:t>login_user_req</a:t>
            </a:r>
            <a:endParaRPr lang="zh-CN" altLang="en-US" sz="2400"/>
          </a:p>
        </p:txBody>
      </p:sp>
      <p:cxnSp>
        <p:nvCxnSpPr>
          <p:cNvPr id="14" name="直接箭头连接符 13"/>
          <p:cNvCxnSpPr>
            <a:stCxn id="9" idx="3"/>
            <a:endCxn id="4" idx="1"/>
          </p:cNvCxnSpPr>
          <p:nvPr/>
        </p:nvCxnSpPr>
        <p:spPr>
          <a:xfrm flipV="1">
            <a:off x="9684327" y="4257747"/>
            <a:ext cx="1219768" cy="8720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87336" y="2857500"/>
            <a:ext cx="2187537" cy="111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消息队列 </a:t>
            </a:r>
            <a:r>
              <a:rPr lang="en-US" altLang="zh-CN" sz="2400" smtClean="0"/>
              <a:t>&lt;&lt;&lt;</a:t>
            </a:r>
          </a:p>
          <a:p>
            <a:pPr algn="ctr"/>
            <a:r>
              <a:rPr lang="en-US" altLang="zh-CN" sz="2400" smtClean="0"/>
              <a:t>proxy_user_rsp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1"/>
            <a:endCxn id="5" idx="6"/>
          </p:cNvCxnSpPr>
          <p:nvPr/>
        </p:nvCxnSpPr>
        <p:spPr>
          <a:xfrm flipH="1">
            <a:off x="7106319" y="4257747"/>
            <a:ext cx="3797776" cy="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  <a:endCxn id="3" idx="3"/>
          </p:cNvCxnSpPr>
          <p:nvPr/>
        </p:nvCxnSpPr>
        <p:spPr>
          <a:xfrm flipH="1">
            <a:off x="1348720" y="3413464"/>
            <a:ext cx="1238616" cy="844283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174673" y="3692768"/>
            <a:ext cx="1931646" cy="112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Exchange</a:t>
            </a:r>
            <a:endParaRPr lang="zh-CN" altLang="en-US" sz="2400"/>
          </a:p>
        </p:txBody>
      </p:sp>
      <p:cxnSp>
        <p:nvCxnSpPr>
          <p:cNvPr id="25" name="直接箭头连接符 24"/>
          <p:cNvCxnSpPr>
            <a:stCxn id="5" idx="5"/>
            <a:endCxn id="9" idx="1"/>
          </p:cNvCxnSpPr>
          <p:nvPr/>
        </p:nvCxnSpPr>
        <p:spPr>
          <a:xfrm>
            <a:off x="6823436" y="4657247"/>
            <a:ext cx="619740" cy="4725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1"/>
            <a:endCxn id="15" idx="3"/>
          </p:cNvCxnSpPr>
          <p:nvPr/>
        </p:nvCxnSpPr>
        <p:spPr>
          <a:xfrm flipH="1" flipV="1">
            <a:off x="4774873" y="3413464"/>
            <a:ext cx="682683" cy="444783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15679" y="1828578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RabbitMQ</a:t>
            </a:r>
            <a:endParaRPr lang="zh-CN" altLang="en-US" sz="2800"/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Exchange</a:t>
            </a:r>
            <a:r>
              <a:rPr lang="zh-CN" altLang="en-US" smtClean="0"/>
              <a:t>与消息</a:t>
            </a:r>
            <a:r>
              <a:rPr lang="zh-CN" altLang="en-US"/>
              <a:t>队列： </a:t>
            </a:r>
            <a:r>
              <a:rPr lang="zh-CN" altLang="en-US" smtClean="0"/>
              <a:t>消息流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714013" y="4315730"/>
            <a:ext cx="187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login_req</a:t>
            </a:r>
          </a:p>
          <a:p>
            <a:r>
              <a:rPr lang="en-US" altLang="zh-CN" sz="2400" smtClean="0"/>
              <a:t>key=user_req</a:t>
            </a:r>
            <a:endParaRPr lang="zh-CN" altLang="en-US" sz="2400"/>
          </a:p>
        </p:txBody>
      </p:sp>
      <p:sp>
        <p:nvSpPr>
          <p:cNvPr id="42" name="文本框 41"/>
          <p:cNvSpPr txBox="1"/>
          <p:nvPr/>
        </p:nvSpPr>
        <p:spPr>
          <a:xfrm>
            <a:off x="5945689" y="4889818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login_req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10009087" y="4864290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login_req</a:t>
            </a:r>
            <a:endParaRPr lang="zh-CN" altLang="en-US" sz="2400"/>
          </a:p>
        </p:txBody>
      </p:sp>
      <p:sp>
        <p:nvSpPr>
          <p:cNvPr id="44" name="文本框 43"/>
          <p:cNvSpPr txBox="1"/>
          <p:nvPr/>
        </p:nvSpPr>
        <p:spPr>
          <a:xfrm>
            <a:off x="7703818" y="3353686"/>
            <a:ext cx="184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login_rsp</a:t>
            </a:r>
          </a:p>
          <a:p>
            <a:r>
              <a:rPr lang="en-US" altLang="zh-CN" sz="2400" smtClean="0"/>
              <a:t>key=user_rsp</a:t>
            </a:r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>
            <a:off x="4890300" y="3141510"/>
            <a:ext cx="133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login_rsp</a:t>
            </a:r>
            <a:endParaRPr lang="zh-CN" altLang="en-US" sz="2400"/>
          </a:p>
        </p:txBody>
      </p:sp>
      <p:sp>
        <p:nvSpPr>
          <p:cNvPr id="46" name="文本框 45"/>
          <p:cNvSpPr txBox="1"/>
          <p:nvPr/>
        </p:nvSpPr>
        <p:spPr>
          <a:xfrm>
            <a:off x="1136167" y="3120768"/>
            <a:ext cx="133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login_rsp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643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81389" y="3019116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64409" y="3019116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4129" y="5046887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41669" y="5046887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cxnSp>
        <p:nvCxnSpPr>
          <p:cNvPr id="7" name="直接连接符 6"/>
          <p:cNvCxnSpPr>
            <a:stCxn id="2" idx="6"/>
            <a:endCxn id="3" idx="2"/>
          </p:cNvCxnSpPr>
          <p:nvPr/>
        </p:nvCxnSpPr>
        <p:spPr>
          <a:xfrm>
            <a:off x="1820479" y="3549052"/>
            <a:ext cx="1943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4"/>
            <a:endCxn id="5" idx="0"/>
          </p:cNvCxnSpPr>
          <p:nvPr/>
        </p:nvCxnSpPr>
        <p:spPr>
          <a:xfrm flipH="1">
            <a:off x="3961214" y="4078988"/>
            <a:ext cx="322740" cy="96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4"/>
            <a:endCxn id="4" idx="0"/>
          </p:cNvCxnSpPr>
          <p:nvPr/>
        </p:nvCxnSpPr>
        <p:spPr>
          <a:xfrm>
            <a:off x="1300934" y="4078988"/>
            <a:ext cx="322740" cy="96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5" idx="2"/>
          </p:cNvCxnSpPr>
          <p:nvPr/>
        </p:nvCxnSpPr>
        <p:spPr>
          <a:xfrm>
            <a:off x="2143219" y="5576823"/>
            <a:ext cx="129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1668308" y="3923773"/>
            <a:ext cx="1925532" cy="127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7"/>
            <a:endCxn id="3" idx="3"/>
          </p:cNvCxnSpPr>
          <p:nvPr/>
        </p:nvCxnSpPr>
        <p:spPr>
          <a:xfrm flipV="1">
            <a:off x="1991048" y="3923773"/>
            <a:ext cx="1925532" cy="127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>
            <a:off x="5733826" y="3306903"/>
            <a:ext cx="925157" cy="6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272899" y="1369374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cxnSp>
        <p:nvCxnSpPr>
          <p:cNvPr id="10" name="直接连接符 9"/>
          <p:cNvCxnSpPr>
            <a:stCxn id="2" idx="7"/>
            <a:endCxn id="22" idx="3"/>
          </p:cNvCxnSpPr>
          <p:nvPr/>
        </p:nvCxnSpPr>
        <p:spPr>
          <a:xfrm flipV="1">
            <a:off x="1668308" y="2274031"/>
            <a:ext cx="756762" cy="9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5"/>
            <a:endCxn id="3" idx="1"/>
          </p:cNvCxnSpPr>
          <p:nvPr/>
        </p:nvCxnSpPr>
        <p:spPr>
          <a:xfrm>
            <a:off x="3159818" y="2274031"/>
            <a:ext cx="756762" cy="9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" idx="4"/>
            <a:endCxn id="4" idx="7"/>
          </p:cNvCxnSpPr>
          <p:nvPr/>
        </p:nvCxnSpPr>
        <p:spPr>
          <a:xfrm flipH="1">
            <a:off x="1991048" y="2429246"/>
            <a:ext cx="801396" cy="277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5" idx="1"/>
          </p:cNvCxnSpPr>
          <p:nvPr/>
        </p:nvCxnSpPr>
        <p:spPr>
          <a:xfrm>
            <a:off x="2792444" y="2429246"/>
            <a:ext cx="801396" cy="277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313074" y="3023283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514305" y="3012892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070751" y="5046887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973354" y="5051054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939667" y="1373541"/>
            <a:ext cx="103909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</a:t>
            </a:r>
            <a:endParaRPr lang="zh-CN" altLang="en-US"/>
          </a:p>
        </p:txBody>
      </p:sp>
      <p:cxnSp>
        <p:nvCxnSpPr>
          <p:cNvPr id="50" name="直接连接符 49"/>
          <p:cNvCxnSpPr>
            <a:stCxn id="43" idx="4"/>
            <a:endCxn id="30" idx="0"/>
          </p:cNvCxnSpPr>
          <p:nvPr/>
        </p:nvCxnSpPr>
        <p:spPr>
          <a:xfrm>
            <a:off x="9459212" y="2433413"/>
            <a:ext cx="5843" cy="58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3" idx="6"/>
            <a:endCxn id="30" idx="1"/>
          </p:cNvCxnSpPr>
          <p:nvPr/>
        </p:nvCxnSpPr>
        <p:spPr>
          <a:xfrm flipV="1">
            <a:off x="8352164" y="3549052"/>
            <a:ext cx="452420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0" idx="3"/>
            <a:endCxn id="34" idx="2"/>
          </p:cNvCxnSpPr>
          <p:nvPr/>
        </p:nvCxnSpPr>
        <p:spPr>
          <a:xfrm flipV="1">
            <a:off x="10125525" y="3542828"/>
            <a:ext cx="388780" cy="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0" idx="2"/>
            <a:endCxn id="35" idx="7"/>
          </p:cNvCxnSpPr>
          <p:nvPr/>
        </p:nvCxnSpPr>
        <p:spPr>
          <a:xfrm flipH="1">
            <a:off x="8957670" y="4078988"/>
            <a:ext cx="507385" cy="112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0" idx="2"/>
            <a:endCxn id="36" idx="1"/>
          </p:cNvCxnSpPr>
          <p:nvPr/>
        </p:nvCxnSpPr>
        <p:spPr>
          <a:xfrm>
            <a:off x="9465055" y="4078988"/>
            <a:ext cx="660470" cy="112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59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基于</a:t>
            </a:r>
            <a:r>
              <a:rPr lang="en-US" altLang="zh-CN" sz="3600" smtClean="0"/>
              <a:t>TCP</a:t>
            </a:r>
            <a:r>
              <a:rPr lang="zh-CN" altLang="en-US" sz="3600" smtClean="0"/>
              <a:t>的消息总线：简化系统设计，提供灵活性</a:t>
            </a:r>
            <a:endParaRPr lang="zh-CN" altLang="en-US" sz="3600"/>
          </a:p>
        </p:txBody>
      </p:sp>
      <p:sp>
        <p:nvSpPr>
          <p:cNvPr id="30" name="圆角矩形 29"/>
          <p:cNvSpPr/>
          <p:nvPr/>
        </p:nvSpPr>
        <p:spPr>
          <a:xfrm>
            <a:off x="8804584" y="3019116"/>
            <a:ext cx="1320941" cy="105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RabbitMQ</a:t>
            </a:r>
          </a:p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2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2" y="169068"/>
            <a:ext cx="9900987" cy="65196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074" y="5363152"/>
            <a:ext cx="4346864" cy="1325563"/>
          </a:xfrm>
        </p:spPr>
        <p:txBody>
          <a:bodyPr/>
          <a:lstStyle/>
          <a:p>
            <a:r>
              <a:rPr lang="en-US" altLang="zh-CN" smtClean="0"/>
              <a:t>login_demo</a:t>
            </a:r>
            <a:r>
              <a:rPr lang="zh-CN" altLang="en-US" smtClean="0"/>
              <a:t>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8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" y="138977"/>
            <a:ext cx="10647253" cy="65319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7319" y="5196898"/>
            <a:ext cx="4267199" cy="1325563"/>
          </a:xfrm>
        </p:spPr>
        <p:txBody>
          <a:bodyPr/>
          <a:lstStyle/>
          <a:p>
            <a:r>
              <a:rPr lang="en-US" altLang="zh-CN" smtClean="0"/>
              <a:t>proxy_demo</a:t>
            </a:r>
            <a:r>
              <a:rPr lang="zh-CN" altLang="en-US" smtClean="0"/>
              <a:t>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7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389514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执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结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53" y="3342847"/>
            <a:ext cx="7035966" cy="3369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52" y="198868"/>
            <a:ext cx="7041361" cy="2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</a:t>
            </a:r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63879" y="2911185"/>
            <a:ext cx="1953491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Exchange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294422" y="1880754"/>
            <a:ext cx="297179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smtClean="0"/>
              <a:t>Queue_x  </a:t>
            </a:r>
            <a:r>
              <a:rPr lang="zh-CN" altLang="en-US" sz="2400" smtClean="0"/>
              <a:t>路由键</a:t>
            </a:r>
            <a:r>
              <a:rPr lang="en-US" altLang="zh-CN" sz="2400" smtClean="0"/>
              <a:t> a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94421" y="3269672"/>
            <a:ext cx="297179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smtClean="0"/>
              <a:t>Queue_y </a:t>
            </a:r>
            <a:r>
              <a:rPr lang="zh-CN" altLang="en-US" sz="2400" smtClean="0"/>
              <a:t>路由键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294420" y="4658590"/>
            <a:ext cx="297179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smtClean="0"/>
              <a:t>Queue_z </a:t>
            </a:r>
            <a:r>
              <a:rPr lang="zh-CN" altLang="en-US" sz="2400" smtClean="0"/>
              <a:t>路由键</a:t>
            </a:r>
            <a:r>
              <a:rPr lang="en-US" altLang="zh-CN" sz="2400" smtClean="0"/>
              <a:t>c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3" idx="6"/>
            <a:endCxn id="4" idx="1"/>
          </p:cNvCxnSpPr>
          <p:nvPr/>
        </p:nvCxnSpPr>
        <p:spPr>
          <a:xfrm flipV="1">
            <a:off x="3917370" y="2379518"/>
            <a:ext cx="3377052" cy="138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6"/>
            <a:endCxn id="5" idx="1"/>
          </p:cNvCxnSpPr>
          <p:nvPr/>
        </p:nvCxnSpPr>
        <p:spPr>
          <a:xfrm>
            <a:off x="3917370" y="3768435"/>
            <a:ext cx="3377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1"/>
          </p:cNvCxnSpPr>
          <p:nvPr/>
        </p:nvCxnSpPr>
        <p:spPr>
          <a:xfrm>
            <a:off x="3917370" y="3768435"/>
            <a:ext cx="3377050" cy="13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87533" y="236912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路由键</a:t>
            </a:r>
            <a:r>
              <a:rPr lang="en-US" altLang="zh-CN" sz="2400" smtClean="0"/>
              <a:t>=a</a:t>
            </a:r>
            <a:r>
              <a:rPr lang="zh-CN" altLang="en-US" sz="2400" smtClean="0"/>
              <a:t>的消息</a:t>
            </a:r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987133" y="3564082"/>
            <a:ext cx="976746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42139" y="4770155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路由键</a:t>
            </a:r>
            <a:r>
              <a:rPr lang="en-US" altLang="zh-CN" sz="2400" smtClean="0"/>
              <a:t>=c</a:t>
            </a:r>
            <a:r>
              <a:rPr lang="zh-CN" altLang="en-US" sz="2400" smtClean="0"/>
              <a:t>的消息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4912538" y="334883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路由键</a:t>
            </a:r>
            <a:r>
              <a:rPr lang="en-US" altLang="zh-CN" sz="2400" smtClean="0"/>
              <a:t>=b</a:t>
            </a:r>
            <a:r>
              <a:rPr lang="zh-CN" altLang="en-US" sz="2400" smtClean="0"/>
              <a:t>的消息</a:t>
            </a:r>
            <a:endParaRPr lang="zh-CN" altLang="en-US" sz="2400"/>
          </a:p>
        </p:txBody>
      </p:sp>
      <p:cxnSp>
        <p:nvCxnSpPr>
          <p:cNvPr id="24" name="直接箭头连接符 23"/>
          <p:cNvCxnSpPr>
            <a:stCxn id="3" idx="4"/>
          </p:cNvCxnSpPr>
          <p:nvPr/>
        </p:nvCxnSpPr>
        <p:spPr>
          <a:xfrm>
            <a:off x="2940625" y="4625685"/>
            <a:ext cx="2" cy="114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6968" y="4941601"/>
            <a:ext cx="2347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mtClean="0"/>
              <a:t>路由键</a:t>
            </a:r>
            <a:r>
              <a:rPr lang="en-US" altLang="zh-CN" sz="2400" smtClean="0"/>
              <a:t>=d</a:t>
            </a:r>
            <a:r>
              <a:rPr lang="zh-CN" altLang="en-US" sz="2400" smtClean="0"/>
              <a:t>的消息</a:t>
            </a:r>
            <a:endParaRPr lang="en-US" altLang="zh-CN" sz="2400" smtClean="0"/>
          </a:p>
          <a:p>
            <a:pPr algn="ctr">
              <a:lnSpc>
                <a:spcPct val="150000"/>
              </a:lnSpc>
            </a:pPr>
            <a:r>
              <a:rPr lang="zh-CN" altLang="en-US" sz="2400" smtClean="0"/>
              <a:t>丢弃</a:t>
            </a:r>
            <a:r>
              <a:rPr lang="en-US" altLang="zh-CN" sz="2400" smtClean="0"/>
              <a:t>!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2228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199" y="1804989"/>
            <a:ext cx="92305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发送者不知道消息会被送到哪个消息队列</a:t>
            </a:r>
            <a:r>
              <a:rPr lang="zh-CN" altLang="en-US" sz="2800" smtClean="0"/>
              <a:t>，也不知道</a:t>
            </a:r>
            <a:r>
              <a:rPr lang="zh-CN" altLang="en-US" sz="2800" smtClean="0"/>
              <a:t>接收者是</a:t>
            </a:r>
            <a:r>
              <a:rPr lang="zh-CN" altLang="en-US" sz="2800" smtClean="0"/>
              <a:t>谁。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en-US" altLang="zh-CN" sz="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接收者只管从</a:t>
            </a:r>
            <a:r>
              <a:rPr lang="zh-CN" altLang="en-US" sz="2800"/>
              <a:t>自己创建的消息队列取</a:t>
            </a:r>
            <a:r>
              <a:rPr lang="zh-CN" altLang="en-US" sz="2800" smtClean="0"/>
              <a:t>消息，不知道</a:t>
            </a:r>
            <a:r>
              <a:rPr lang="zh-CN" altLang="en-US" sz="2800" smtClean="0"/>
              <a:t>消息来自哪个发送者。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en-US" altLang="zh-CN" sz="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如果</a:t>
            </a:r>
            <a:r>
              <a:rPr lang="en-US" altLang="zh-CN" sz="2800" smtClean="0"/>
              <a:t>2</a:t>
            </a:r>
            <a:r>
              <a:rPr lang="zh-CN" altLang="en-US" sz="2800" smtClean="0"/>
              <a:t>个相互通信的程序连对方是谁都不知道，那它们之间要出现软件上的不良耦合，就不那么容易了。</a:t>
            </a:r>
            <a:endParaRPr lang="en-US" altLang="zh-CN" sz="280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</a:t>
            </a:r>
            <a:r>
              <a:rPr lang="zh-CN" altLang="en-US" smtClean="0"/>
              <a:t>总线与软件解耦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总线接口测试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向被测服务发送消息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z="2800" smtClean="0"/>
              <a:t>用特定路由键发送消息即可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接收来自被测服务的消息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z="2800" smtClean="0"/>
              <a:t>被测服务发出的消息，有</a:t>
            </a:r>
            <a:r>
              <a:rPr lang="en-US" altLang="zh-CN" sz="2800" smtClean="0"/>
              <a:t>1</a:t>
            </a:r>
            <a:r>
              <a:rPr lang="zh-CN" altLang="en-US" sz="2800" smtClean="0"/>
              <a:t>个或多个路由键。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en-US" sz="2800" smtClean="0"/>
              <a:t>为上述每个路由键，创建</a:t>
            </a:r>
            <a:r>
              <a:rPr lang="zh-CN" altLang="en-US" sz="2800" smtClean="0"/>
              <a:t>消息</a:t>
            </a:r>
            <a:r>
              <a:rPr lang="zh-CN" altLang="en-US" sz="2800" smtClean="0"/>
              <a:t>队列，并做路由键绑定。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en-US" sz="2800" smtClean="0"/>
              <a:t>接收消息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3684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</a:t>
            </a:r>
            <a:r>
              <a:rPr lang="zh-CN" altLang="en-US" smtClean="0"/>
              <a:t>产品：请求</a:t>
            </a:r>
            <a:r>
              <a:rPr lang="en-US" altLang="zh-CN" smtClean="0"/>
              <a:t>-</a:t>
            </a:r>
            <a:r>
              <a:rPr lang="zh-CN" altLang="en-US" smtClean="0"/>
              <a:t>响应的路由键对应关系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以登录服务为例，服务启动后，可以看到其创建的消息队列及其绑定的路由键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z="2800" smtClean="0"/>
              <a:t>RabbitMQ Web</a:t>
            </a:r>
            <a:r>
              <a:rPr lang="zh-CN" altLang="en-US" sz="2800" smtClean="0"/>
              <a:t>管理客户端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登录服务有</a:t>
            </a:r>
            <a:r>
              <a:rPr lang="en-US" altLang="zh-CN" smtClean="0"/>
              <a:t>login_user_req</a:t>
            </a:r>
            <a:r>
              <a:rPr lang="zh-CN" altLang="en-US" smtClean="0"/>
              <a:t>消息队列，绑定的路由键是</a:t>
            </a:r>
            <a:r>
              <a:rPr lang="en-US" altLang="zh-CN" smtClean="0"/>
              <a:t>user_req</a:t>
            </a:r>
          </a:p>
          <a:p>
            <a:pPr lvl="1">
              <a:lnSpc>
                <a:spcPct val="150000"/>
              </a:lnSpc>
            </a:pPr>
            <a:r>
              <a:rPr lang="zh-CN" altLang="en-US" sz="2800" smtClean="0"/>
              <a:t>那么，登录服务对应的响应消息，其对应的路由键应该是</a:t>
            </a:r>
            <a:r>
              <a:rPr lang="en-US" altLang="zh-CN" sz="2800" smtClean="0"/>
              <a:t>user_rsp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4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</a:t>
            </a:r>
            <a:r>
              <a:rPr lang="zh-CN" altLang="en-US" smtClean="0"/>
              <a:t>消息总线的测试驱动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8751"/>
            <a:ext cx="8700655" cy="3172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提供</a:t>
            </a:r>
            <a:r>
              <a:rPr lang="en-US" altLang="zh-CN"/>
              <a:t>recv</a:t>
            </a:r>
            <a:r>
              <a:rPr lang="zh-CN" altLang="en-US"/>
              <a:t>接口，封装循环接收操作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封装</a:t>
            </a:r>
            <a:r>
              <a:rPr lang="en-US" altLang="zh-CN" smtClean="0"/>
              <a:t>protobuf</a:t>
            </a:r>
            <a:r>
              <a:rPr lang="zh-CN" altLang="en-US" smtClean="0"/>
              <a:t>编解码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提供</a:t>
            </a:r>
            <a:r>
              <a:rPr lang="en-US" altLang="zh-CN" smtClean="0"/>
              <a:t>expect</a:t>
            </a:r>
            <a:r>
              <a:rPr lang="zh-CN" altLang="en-US" smtClean="0"/>
              <a:t>接口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9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</a:t>
            </a:r>
            <a:r>
              <a:rPr lang="zh-CN" altLang="en-US"/>
              <a:t>消息总线的测试驱动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" y="2165639"/>
            <a:ext cx="11299736" cy="21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9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消息总线的负荷分担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631371" y="2994312"/>
            <a:ext cx="1953491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Exchange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595760" y="2318906"/>
            <a:ext cx="172488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smtClean="0"/>
              <a:t>服务</a:t>
            </a:r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4537371" y="3352798"/>
            <a:ext cx="1686787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smtClean="0"/>
              <a:t>消息队列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595758" y="4483673"/>
            <a:ext cx="172488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smtClean="0"/>
              <a:t>服务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V="1">
            <a:off x="6224158" y="2817670"/>
            <a:ext cx="1371602" cy="10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6"/>
            <a:endCxn id="5" idx="1"/>
          </p:cNvCxnSpPr>
          <p:nvPr/>
        </p:nvCxnSpPr>
        <p:spPr>
          <a:xfrm>
            <a:off x="3584862" y="3851562"/>
            <a:ext cx="95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6224158" y="3851562"/>
            <a:ext cx="1371600" cy="113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6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</a:t>
            </a:r>
            <a:r>
              <a:rPr lang="en-US" altLang="zh-CN" smtClean="0"/>
              <a:t>RabbitMQ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31502" y="2243584"/>
            <a:ext cx="110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/>
              <a:t>run.sh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02" y="2876982"/>
            <a:ext cx="7868286" cy="21314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3082" y="169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业务端口</a:t>
            </a:r>
            <a:endParaRPr lang="zh-CN" altLang="en-US" sz="2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608618" y="2152353"/>
            <a:ext cx="810491" cy="1235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84142" y="31078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管理端口</a:t>
            </a:r>
            <a:endParaRPr lang="zh-CN" altLang="en-US" sz="2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573651" y="3387436"/>
            <a:ext cx="810491" cy="1235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3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53045" cy="2274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Demo</a:t>
            </a:r>
            <a:br>
              <a:rPr lang="en-US" altLang="zh-CN" smtClean="0"/>
            </a:br>
            <a:r>
              <a:rPr lang="zh-CN" altLang="en-US" smtClean="0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45" y="148503"/>
            <a:ext cx="6701857" cy="6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发送者：执行</a:t>
            </a:r>
            <a:r>
              <a:rPr lang="zh-CN" altLang="en-US" smtClean="0"/>
              <a:t>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49836" cy="46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51709" cy="423804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执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结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80" y="480334"/>
            <a:ext cx="7316017" cy="30218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80" y="3810536"/>
            <a:ext cx="7316017" cy="25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多路发送：一个路由键绑定多个消息队列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32218" y="2213264"/>
            <a:ext cx="6421582" cy="323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5186610" y="3241853"/>
            <a:ext cx="1910381" cy="140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Exchange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8225360" y="3944107"/>
            <a:ext cx="2847112" cy="1272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消息队列</a:t>
            </a:r>
            <a:r>
              <a:rPr lang="en-US" altLang="zh-CN" sz="2400" smtClean="0"/>
              <a:t>risk_order_req</a:t>
            </a:r>
          </a:p>
          <a:p>
            <a:pPr algn="ctr"/>
            <a:r>
              <a:rPr lang="zh-CN" altLang="en-US" sz="2400" smtClean="0"/>
              <a:t>路由键</a:t>
            </a:r>
            <a:r>
              <a:rPr lang="en-US" altLang="zh-CN" sz="2400" smtClean="0"/>
              <a:t>order_req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8225360" y="2432049"/>
            <a:ext cx="2847112" cy="1272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消息队列 </a:t>
            </a:r>
            <a:r>
              <a:rPr lang="en-US" altLang="zh-CN" sz="2400" smtClean="0"/>
              <a:t>order_order_rsp</a:t>
            </a:r>
          </a:p>
          <a:p>
            <a:pPr algn="ctr"/>
            <a:r>
              <a:rPr lang="zh-CN" altLang="en-US" sz="2400" smtClean="0"/>
              <a:t>路由键</a:t>
            </a:r>
            <a:r>
              <a:rPr lang="en-US" altLang="zh-CN" sz="2400" smtClean="0"/>
              <a:t>order_req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000837" y="3458247"/>
            <a:ext cx="1233208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前置</a:t>
            </a:r>
            <a:endParaRPr lang="en-US" altLang="zh-CN" sz="2400" smtClean="0"/>
          </a:p>
          <a:p>
            <a:pPr algn="ctr"/>
            <a:r>
              <a:rPr lang="zh-CN" altLang="en-US" sz="2400" smtClean="0"/>
              <a:t>服务</a:t>
            </a:r>
            <a:endParaRPr lang="zh-CN" altLang="en-US" sz="2400"/>
          </a:p>
        </p:txBody>
      </p:sp>
      <p:cxnSp>
        <p:nvCxnSpPr>
          <p:cNvPr id="10" name="直接箭头连接符 9"/>
          <p:cNvCxnSpPr>
            <a:stCxn id="8" idx="3"/>
            <a:endCxn id="5" idx="2"/>
          </p:cNvCxnSpPr>
          <p:nvPr/>
        </p:nvCxnSpPr>
        <p:spPr>
          <a:xfrm>
            <a:off x="2234045" y="3936229"/>
            <a:ext cx="2952565" cy="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1"/>
          </p:cNvCxnSpPr>
          <p:nvPr/>
        </p:nvCxnSpPr>
        <p:spPr>
          <a:xfrm>
            <a:off x="7096991" y="3944106"/>
            <a:ext cx="1128369" cy="63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6"/>
            <a:endCxn id="7" idx="1"/>
          </p:cNvCxnSpPr>
          <p:nvPr/>
        </p:nvCxnSpPr>
        <p:spPr>
          <a:xfrm flipV="1">
            <a:off x="7096991" y="3068115"/>
            <a:ext cx="1128369" cy="87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77692" y="234022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RabbitMQ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460650" y="3111249"/>
            <a:ext cx="2369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建仓请求</a:t>
            </a:r>
            <a:r>
              <a:rPr lang="en-US" altLang="zh-CN" sz="2400" smtClean="0"/>
              <a:t>/</a:t>
            </a:r>
          </a:p>
          <a:p>
            <a:r>
              <a:rPr lang="zh-CN" altLang="en-US" sz="2400" smtClean="0"/>
              <a:t>路由键</a:t>
            </a:r>
            <a:r>
              <a:rPr lang="en-US" altLang="zh-CN" sz="2400" smtClean="0"/>
              <a:t>order_req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5687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两个消息队列，名字不同，路由键相同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1" y="1927945"/>
            <a:ext cx="7632095" cy="47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8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49836" cy="46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7473" cy="513166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执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结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30" y="365125"/>
            <a:ext cx="5762907" cy="30005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0" y="3619067"/>
            <a:ext cx="6175677" cy="29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测试用例：连接</a:t>
            </a:r>
            <a:r>
              <a:rPr lang="en-US" altLang="zh-CN" smtClean="0"/>
              <a:t>RabbitMQ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84" y="1822305"/>
            <a:ext cx="8072955" cy="42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(</a:t>
            </a:r>
            <a:r>
              <a:rPr lang="zh-CN" altLang="en-US" smtClean="0"/>
              <a:t>连接</a:t>
            </a:r>
            <a:r>
              <a:rPr lang="en-US" altLang="zh-CN" smtClean="0"/>
              <a:t>RabbitMQ)</a:t>
            </a:r>
            <a:r>
              <a:rPr lang="zh-CN" altLang="en-US" smtClean="0"/>
              <a:t>，执行结果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5" y="2635827"/>
            <a:ext cx="7172474" cy="27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3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RabbitMQ</a:t>
            </a:r>
            <a:r>
              <a:rPr lang="zh-CN" altLang="en-US" smtClean="0"/>
              <a:t>就像邮局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3968" y="2216074"/>
            <a:ext cx="1416342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邮局</a:t>
            </a:r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52850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邮件：地址</a:t>
            </a:r>
            <a:r>
              <a:rPr lang="en-US" altLang="zh-CN" sz="2400" smtClean="0"/>
              <a:t>+</a:t>
            </a:r>
            <a:r>
              <a:rPr lang="zh-CN" altLang="en-US" sz="2400" smtClean="0"/>
              <a:t>内容</a:t>
            </a:r>
            <a:endParaRPr lang="zh-CN" altLang="en-US" sz="2400"/>
          </a:p>
        </p:txBody>
      </p:sp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>
            <a:off x="3331190" y="2759335"/>
            <a:ext cx="8427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01933" y="2372288"/>
            <a:ext cx="1310641" cy="77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邮箱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3" idx="3"/>
            <a:endCxn id="7" idx="1"/>
          </p:cNvCxnSpPr>
          <p:nvPr/>
        </p:nvCxnSpPr>
        <p:spPr>
          <a:xfrm flipV="1">
            <a:off x="5590310" y="2759335"/>
            <a:ext cx="411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73968" y="4280027"/>
            <a:ext cx="1416342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RabbitMQ</a:t>
            </a:r>
          </a:p>
          <a:p>
            <a:pPr algn="ctr"/>
            <a:r>
              <a:rPr lang="en-US" altLang="zh-CN" smtClean="0"/>
              <a:t>Exchange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8200" y="459245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消息：路由键</a:t>
            </a:r>
            <a:r>
              <a:rPr lang="en-US" altLang="zh-CN" sz="2400" smtClean="0"/>
              <a:t>+</a:t>
            </a:r>
            <a:r>
              <a:rPr lang="zh-CN" altLang="en-US" sz="2400" smtClean="0"/>
              <a:t>内容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11" idx="3"/>
            <a:endCxn id="10" idx="1"/>
          </p:cNvCxnSpPr>
          <p:nvPr/>
        </p:nvCxnSpPr>
        <p:spPr>
          <a:xfrm>
            <a:off x="3638967" y="4823288"/>
            <a:ext cx="535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01933" y="4436241"/>
            <a:ext cx="1310641" cy="77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消息队列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0" idx="3"/>
            <a:endCxn id="13" idx="1"/>
          </p:cNvCxnSpPr>
          <p:nvPr/>
        </p:nvCxnSpPr>
        <p:spPr>
          <a:xfrm flipV="1">
            <a:off x="5590310" y="4823288"/>
            <a:ext cx="411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89715" y="1840606"/>
            <a:ext cx="3392176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/>
              <a:t>邮局只负责</a:t>
            </a:r>
            <a:r>
              <a:rPr lang="zh-CN" altLang="en-US" sz="2300" smtClean="0"/>
              <a:t>把信件放进邮箱，</a:t>
            </a:r>
            <a:r>
              <a:rPr lang="zh-CN" altLang="en-US" sz="2300"/>
              <a:t>用户需要</a:t>
            </a:r>
            <a:r>
              <a:rPr lang="zh-CN" altLang="en-US" sz="2300" smtClean="0"/>
              <a:t>自己打开邮箱取信。</a:t>
            </a:r>
            <a:endParaRPr lang="en-US" altLang="zh-CN" sz="2300" smtClean="0"/>
          </a:p>
          <a:p>
            <a:pPr>
              <a:lnSpc>
                <a:spcPct val="150000"/>
              </a:lnSpc>
            </a:pPr>
            <a:endParaRPr lang="en-US" altLang="zh-CN" sz="2300"/>
          </a:p>
          <a:p>
            <a:pPr>
              <a:lnSpc>
                <a:spcPct val="150000"/>
              </a:lnSpc>
            </a:pPr>
            <a:r>
              <a:rPr lang="zh-CN" altLang="en-US" sz="2300" smtClean="0"/>
              <a:t>总线</a:t>
            </a:r>
            <a:r>
              <a:rPr lang="zh-CN" altLang="en-US" sz="2300"/>
              <a:t>只负责把消息放进消息队列，用户需要</a:t>
            </a:r>
            <a:r>
              <a:rPr lang="zh-CN" altLang="en-US" sz="2300" smtClean="0"/>
              <a:t>自己从消息队列取</a:t>
            </a:r>
            <a:r>
              <a:rPr lang="zh-CN" altLang="en-US" sz="2300"/>
              <a:t>消息</a:t>
            </a:r>
            <a:r>
              <a:rPr lang="zh-CN" altLang="en-US" sz="2300" smtClean="0"/>
              <a:t>。</a:t>
            </a:r>
            <a:endParaRPr lang="zh-CN" altLang="en-US" sz="2300"/>
          </a:p>
        </p:txBody>
      </p:sp>
      <p:sp>
        <p:nvSpPr>
          <p:cNvPr id="19" name="矩形 18"/>
          <p:cNvSpPr/>
          <p:nvPr/>
        </p:nvSpPr>
        <p:spPr>
          <a:xfrm>
            <a:off x="3993299" y="3984197"/>
            <a:ext cx="3571283" cy="166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73199" y="5689138"/>
            <a:ext cx="1950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/>
              <a:t>RabbitMQ server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7" idx="3"/>
          </p:cNvCxnSpPr>
          <p:nvPr/>
        </p:nvCxnSpPr>
        <p:spPr>
          <a:xfrm flipV="1">
            <a:off x="7312574" y="2759334"/>
            <a:ext cx="376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</p:cNvCxnSpPr>
          <p:nvPr/>
        </p:nvCxnSpPr>
        <p:spPr>
          <a:xfrm>
            <a:off x="7312574" y="4823288"/>
            <a:ext cx="45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4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91" y="1177194"/>
            <a:ext cx="5947930" cy="52694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</a:t>
            </a:r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4518" y="2116716"/>
            <a:ext cx="508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依据转发模式的不同，</a:t>
            </a:r>
            <a:r>
              <a:rPr lang="en-US" altLang="zh-CN" sz="2400" smtClean="0"/>
              <a:t>RabbitMQ</a:t>
            </a:r>
            <a:r>
              <a:rPr lang="zh-CN" altLang="en-US" sz="2400" smtClean="0"/>
              <a:t>可以创建各种</a:t>
            </a:r>
            <a:r>
              <a:rPr lang="en-US" altLang="zh-CN" sz="2400" smtClean="0"/>
              <a:t>Exchange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TAS</a:t>
            </a:r>
            <a:r>
              <a:rPr lang="zh-CN" altLang="en-US" sz="2400"/>
              <a:t>使用的</a:t>
            </a:r>
            <a:r>
              <a:rPr lang="zh-CN" altLang="en-US" sz="2400" smtClean="0"/>
              <a:t>是</a:t>
            </a:r>
            <a:r>
              <a:rPr lang="en-US" altLang="zh-CN" sz="2400" smtClean="0"/>
              <a:t>Direct</a:t>
            </a:r>
            <a:r>
              <a:rPr lang="zh-CN" altLang="en-US" sz="2400" smtClean="0"/>
              <a:t>类型的</a:t>
            </a:r>
            <a:r>
              <a:rPr lang="en-US" altLang="zh-CN" sz="2400" smtClean="0"/>
              <a:t>Exchange</a:t>
            </a:r>
            <a:r>
              <a:rPr lang="zh-CN" altLang="en-US" sz="2400" smtClean="0"/>
              <a:t>，下面的介绍也只限于这种类型。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66855" y="4145973"/>
            <a:ext cx="2483427" cy="789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504"/>
            <a:ext cx="9053945" cy="3572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创建消息队列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37464" y="5714556"/>
            <a:ext cx="474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消息队列，      </a:t>
            </a:r>
            <a:r>
              <a:rPr lang="en-US" altLang="zh-CN" sz="2400" smtClean="0"/>
              <a:t>exchange</a:t>
            </a:r>
            <a:r>
              <a:rPr lang="zh-CN" altLang="en-US" sz="2400" smtClean="0"/>
              <a:t>，   路由键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257801" y="5226627"/>
            <a:ext cx="779318" cy="487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7015597" y="5247409"/>
            <a:ext cx="779318" cy="487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665048" y="5247409"/>
            <a:ext cx="779318" cy="487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4" y="1951325"/>
            <a:ext cx="4907973" cy="45909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1" y="3316597"/>
            <a:ext cx="5401179" cy="18604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821" y="2244436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先删除消息队列</a:t>
            </a:r>
            <a:r>
              <a:rPr lang="en-US" altLang="zh-CN" sz="2400" smtClean="0"/>
              <a:t>aaabbb</a:t>
            </a:r>
            <a:r>
              <a:rPr lang="zh-CN" altLang="en-US" sz="2400" smtClean="0"/>
              <a:t>，再执行：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2675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732</Words>
  <Application>Microsoft Office PowerPoint</Application>
  <PresentationFormat>宽屏</PresentationFormat>
  <Paragraphs>144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Office 主题</vt:lpstr>
      <vt:lpstr>软件要求</vt:lpstr>
      <vt:lpstr>基于TCP的消息总线：简化系统设计，提供灵活性</vt:lpstr>
      <vt:lpstr>连接RabbitMQ</vt:lpstr>
      <vt:lpstr>测试用例：连接RabbitMQ</vt:lpstr>
      <vt:lpstr>用例(连接RabbitMQ)，执行结果</vt:lpstr>
      <vt:lpstr>RabbitMQ就像邮局</vt:lpstr>
      <vt:lpstr>Direct模式</vt:lpstr>
      <vt:lpstr>创建消息队列</vt:lpstr>
      <vt:lpstr>执行结果</vt:lpstr>
      <vt:lpstr>消息队列</vt:lpstr>
      <vt:lpstr>发送消息，代码</vt:lpstr>
      <vt:lpstr>发送消息，执行结果</vt:lpstr>
      <vt:lpstr>接收消息，代码</vt:lpstr>
      <vt:lpstr>接收消息，执行结果</vt:lpstr>
      <vt:lpstr>接收消息，执行结果</vt:lpstr>
      <vt:lpstr>haigha: channel.basic.get(queue)</vt:lpstr>
      <vt:lpstr>请求与响应</vt:lpstr>
      <vt:lpstr>TAS服务要创建自己的接收消息队列</vt:lpstr>
      <vt:lpstr>Exchange与消息队列： 消息流</vt:lpstr>
      <vt:lpstr>login_demo代码</vt:lpstr>
      <vt:lpstr>proxy_demo代码</vt:lpstr>
      <vt:lpstr>执 行 结 果</vt:lpstr>
      <vt:lpstr>Direct模式</vt:lpstr>
      <vt:lpstr>消息总线与软件解耦</vt:lpstr>
      <vt:lpstr>总线接口测试</vt:lpstr>
      <vt:lpstr>TAS产品：请求-响应的路由键对应关系</vt:lpstr>
      <vt:lpstr>TAS消息总线的测试驱动</vt:lpstr>
      <vt:lpstr>TAS消息总线的测试驱动</vt:lpstr>
      <vt:lpstr>消息总线的负荷分担</vt:lpstr>
      <vt:lpstr>Demo 代码</vt:lpstr>
      <vt:lpstr>发送者：执行结果</vt:lpstr>
      <vt:lpstr>执 行 结 果</vt:lpstr>
      <vt:lpstr>多路发送：一个路由键绑定多个消息队列</vt:lpstr>
      <vt:lpstr>两个消息队列，名字不同，路由键相同</vt:lpstr>
      <vt:lpstr>执行结果</vt:lpstr>
      <vt:lpstr>执 行 结 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461</cp:revision>
  <dcterms:created xsi:type="dcterms:W3CDTF">2015-11-10T09:38:12Z</dcterms:created>
  <dcterms:modified xsi:type="dcterms:W3CDTF">2016-03-02T08:44:22Z</dcterms:modified>
</cp:coreProperties>
</file>