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47" r:id="rId3"/>
    <p:sldId id="264" r:id="rId4"/>
    <p:sldId id="261" r:id="rId5"/>
    <p:sldId id="258" r:id="rId6"/>
    <p:sldId id="336" r:id="rId7"/>
    <p:sldId id="291" r:id="rId8"/>
    <p:sldId id="292" r:id="rId9"/>
    <p:sldId id="365" r:id="rId10"/>
    <p:sldId id="344" r:id="rId11"/>
    <p:sldId id="293" r:id="rId12"/>
    <p:sldId id="348" r:id="rId13"/>
    <p:sldId id="259" r:id="rId14"/>
    <p:sldId id="268" r:id="rId15"/>
    <p:sldId id="309" r:id="rId16"/>
    <p:sldId id="271" r:id="rId17"/>
    <p:sldId id="310" r:id="rId18"/>
    <p:sldId id="340" r:id="rId19"/>
    <p:sldId id="341" r:id="rId20"/>
    <p:sldId id="343" r:id="rId21"/>
    <p:sldId id="308" r:id="rId22"/>
    <p:sldId id="338" r:id="rId23"/>
    <p:sldId id="364" r:id="rId24"/>
    <p:sldId id="349" r:id="rId25"/>
    <p:sldId id="323" r:id="rId26"/>
    <p:sldId id="324" r:id="rId27"/>
    <p:sldId id="325" r:id="rId28"/>
    <p:sldId id="330" r:id="rId29"/>
    <p:sldId id="319" r:id="rId30"/>
    <p:sldId id="318" r:id="rId31"/>
    <p:sldId id="362" r:id="rId32"/>
    <p:sldId id="356" r:id="rId33"/>
    <p:sldId id="368" r:id="rId34"/>
    <p:sldId id="363" r:id="rId35"/>
    <p:sldId id="360" r:id="rId36"/>
    <p:sldId id="361" r:id="rId37"/>
    <p:sldId id="358" r:id="rId38"/>
    <p:sldId id="359" r:id="rId39"/>
    <p:sldId id="355" r:id="rId40"/>
    <p:sldId id="369" r:id="rId41"/>
    <p:sldId id="367" r:id="rId42"/>
    <p:sldId id="366" r:id="rId43"/>
    <p:sldId id="35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712" autoAdjust="0"/>
  </p:normalViewPr>
  <p:slideViewPr>
    <p:cSldViewPr snapToGrid="0">
      <p:cViewPr varScale="1">
        <p:scale>
          <a:sx n="92" d="100"/>
          <a:sy n="92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测试人员</a:t>
            </a:r>
            <a:r>
              <a:rPr lang="en-US" altLang="zh-CN" smtClean="0"/>
              <a:t>Python</a:t>
            </a:r>
            <a:r>
              <a:rPr lang="zh-CN" altLang="en-US" smtClean="0"/>
              <a:t>入门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第一课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测试对象：银行</a:t>
            </a:r>
            <a:r>
              <a:rPr lang="en-US" altLang="zh-CN" smtClean="0"/>
              <a:t>ATM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单个用例，执行成功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异常、测试判决与测试断言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第二课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400" smtClean="0"/>
              <a:t>nosetests</a:t>
            </a:r>
            <a:r>
              <a:rPr lang="zh-CN" altLang="en-US" sz="2400" smtClean="0"/>
              <a:t>基本用法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用例文件级</a:t>
            </a:r>
            <a:r>
              <a:rPr lang="en-US" altLang="zh-CN" sz="2400" smtClean="0"/>
              <a:t>setup &amp; teardown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测试用例级</a:t>
            </a:r>
            <a:r>
              <a:rPr lang="en-US" altLang="zh-CN" smtClean="0"/>
              <a:t>setup &amp; teardown</a:t>
            </a:r>
            <a:endParaRPr lang="en-US" altLang="zh-CN" sz="240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286380" y="1600200"/>
            <a:ext cx="340042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第三课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数据库接口</a:t>
            </a:r>
            <a:r>
              <a:rPr lang="en-US" altLang="zh-CN" smtClean="0"/>
              <a:t> 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nose</a:t>
            </a:r>
            <a:r>
              <a:rPr lang="zh-CN" altLang="en-US" smtClean="0"/>
              <a:t>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/>
              <a:t>测试用例函数名：</a:t>
            </a:r>
            <a:r>
              <a:rPr lang="en-US" altLang="zh-CN" sz="2800" smtClean="0"/>
              <a:t>test_xxx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200000"/>
              </a:lnSpc>
            </a:pPr>
            <a:r>
              <a:rPr lang="zh-CN" altLang="en-US" sz="2800" smtClean="0"/>
              <a:t>测试用例函数不能有参数。</a:t>
            </a:r>
            <a:endParaRPr lang="en-US" altLang="zh-CN" sz="2800" smtClean="0"/>
          </a:p>
          <a:p>
            <a:pPr>
              <a:lnSpc>
                <a:spcPct val="200000"/>
              </a:lnSpc>
            </a:pPr>
            <a:r>
              <a:rPr lang="zh-CN" altLang="en-US" sz="2800" smtClean="0"/>
              <a:t>测试用例文件名：</a:t>
            </a:r>
            <a:r>
              <a:rPr lang="en-US" altLang="zh-CN" sz="2800" smtClean="0"/>
              <a:t> xxx_test.py,  xxx_tests.py</a:t>
            </a:r>
            <a:r>
              <a:rPr lang="zh-CN" altLang="en-US" sz="2800" smtClean="0"/>
              <a:t>。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nosetests -s </a:t>
            </a:r>
            <a:r>
              <a:rPr lang="zh-CN" altLang="en-US" smtClean="0"/>
              <a:t>打印开关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256"/>
            <a:ext cx="559062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5705"/>
            <a:ext cx="6215106" cy="26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15074" y="4214818"/>
            <a:ext cx="2786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批量执行测试用例的时候，不希望屏幕上有太多的信息。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786579" y="1428736"/>
            <a:ext cx="2214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调试的时候，希望看到详细的信息。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测试对象：银行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接口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Hello, world!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第一个测试用例：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机登录银行系统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测试用例的失败：异常、测试判决与测试断言</a:t>
            </a:r>
            <a:endParaRPr lang="en-US" altLang="zh-CN" sz="240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27498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7835"/>
            <a:ext cx="7453174" cy="382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412" y="1780526"/>
            <a:ext cx="4640205" cy="7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测试用例范例</a:t>
            </a:r>
            <a:r>
              <a:rPr lang="en-US" altLang="zh-CN" smtClean="0"/>
              <a:t>1:  ATM</a:t>
            </a:r>
            <a:r>
              <a:rPr lang="zh-CN" altLang="en-US" smtClean="0"/>
              <a:t>成功登录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942" y="1428736"/>
            <a:ext cx="3729034" cy="1137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Import</a:t>
            </a:r>
            <a:r>
              <a:rPr lang="zh-CN" altLang="en-US" sz="2400" smtClean="0">
                <a:solidFill>
                  <a:srgbClr val="FF0000"/>
                </a:solidFill>
              </a:rPr>
              <a:t>要用到的库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创建与银行系统的</a:t>
            </a:r>
            <a:r>
              <a:rPr lang="en-US" altLang="zh-CN" sz="2400" smtClean="0">
                <a:solidFill>
                  <a:srgbClr val="FF0000"/>
                </a:solidFill>
              </a:rPr>
              <a:t>TCP</a:t>
            </a:r>
            <a:r>
              <a:rPr lang="zh-CN" altLang="en-US" sz="2400" smtClean="0">
                <a:solidFill>
                  <a:srgbClr val="FF0000"/>
                </a:solidFill>
              </a:rPr>
              <a:t>连接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75714" y="1780526"/>
            <a:ext cx="1339228" cy="190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403274" y="2565842"/>
            <a:ext cx="550717" cy="12476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060274" y="1780526"/>
            <a:ext cx="1154668" cy="400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55617"/>
            <a:ext cx="7453174" cy="382039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测试用例范例</a:t>
            </a:r>
            <a:r>
              <a:rPr lang="en-US" altLang="zh-CN" smtClean="0"/>
              <a:t>1:  ATM</a:t>
            </a:r>
            <a:r>
              <a:rPr lang="zh-CN" altLang="en-US" smtClean="0"/>
              <a:t>成功登录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86644" y="4339402"/>
            <a:ext cx="141577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发送消息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接收消息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en-US" altLang="zh-CN" sz="2400" smtClean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314700" y="3470564"/>
            <a:ext cx="4043382" cy="1093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499264" y="4339402"/>
            <a:ext cx="2858818" cy="938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6050" y="5849766"/>
            <a:ext cx="57150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响应消息不会立刻到达，所以等待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秒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1808018" y="3938155"/>
            <a:ext cx="2049602" cy="1983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55617"/>
            <a:ext cx="7453174" cy="382039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测试用例范例</a:t>
            </a:r>
            <a:r>
              <a:rPr lang="en-US" altLang="zh-CN" smtClean="0"/>
              <a:t>1:  ATM</a:t>
            </a:r>
            <a:r>
              <a:rPr lang="zh-CN" altLang="en-US" smtClean="0"/>
              <a:t>成功登录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9" idx="1"/>
          </p:cNvCxnSpPr>
          <p:nvPr/>
        </p:nvCxnSpPr>
        <p:spPr>
          <a:xfrm rot="10800000">
            <a:off x="1258575" y="5331849"/>
            <a:ext cx="1071570" cy="659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30145" y="576047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测试判决，比较响应消息是否等于预期。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实际执行结果</a:t>
            </a:r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8828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测试断言</a:t>
            </a:r>
            <a:r>
              <a:rPr lang="en-US" altLang="zh-CN" smtClean="0"/>
              <a:t>(assertion)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eq_()</a:t>
            </a:r>
            <a:r>
              <a:rPr lang="zh-CN" altLang="en-US" sz="2800" smtClean="0"/>
              <a:t>是</a:t>
            </a:r>
            <a:r>
              <a:rPr lang="en-US" altLang="zh-CN" sz="2800" smtClean="0"/>
              <a:t>nose</a:t>
            </a:r>
            <a:r>
              <a:rPr lang="zh-CN" altLang="en-US" sz="2800" smtClean="0"/>
              <a:t>断言</a:t>
            </a:r>
            <a:r>
              <a:rPr lang="zh-CN" altLang="en-US" sz="2800" smtClean="0"/>
              <a:t>库里的一个断言，用于相等判决。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测试断言如果成立，会安静地</a:t>
            </a:r>
            <a:r>
              <a:rPr lang="zh-CN" altLang="en-US" sz="2800"/>
              <a:t>通过</a:t>
            </a:r>
            <a:r>
              <a:rPr lang="zh-CN" altLang="en-US" sz="2800" smtClean="0"/>
              <a:t>。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用例</a:t>
            </a:r>
            <a:r>
              <a:rPr lang="zh-CN" altLang="en-US" sz="2800"/>
              <a:t>函数能够正常执行完毕，测试框架就认为它执行</a:t>
            </a:r>
            <a:r>
              <a:rPr lang="zh-CN" altLang="en-US" sz="2800"/>
              <a:t>成功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至于</a:t>
            </a:r>
            <a:r>
              <a:rPr lang="zh-CN" altLang="en-US" sz="2800" smtClean="0"/>
              <a:t>测试</a:t>
            </a:r>
            <a:r>
              <a:rPr lang="zh-CN" altLang="en-US" sz="2800" smtClean="0"/>
              <a:t>断言</a:t>
            </a:r>
            <a:r>
              <a:rPr lang="zh-CN" altLang="en-US" sz="2800"/>
              <a:t>不成立</a:t>
            </a:r>
            <a:r>
              <a:rPr lang="zh-CN" altLang="en-US" sz="2800" smtClean="0"/>
              <a:t>和</a:t>
            </a:r>
            <a:r>
              <a:rPr lang="zh-CN" altLang="en-US" sz="2800"/>
              <a:t>测试用例</a:t>
            </a:r>
            <a:r>
              <a:rPr lang="zh-CN" altLang="en-US" sz="2800" smtClean="0"/>
              <a:t>失败</a:t>
            </a:r>
            <a:r>
              <a:rPr lang="zh-CN" altLang="en-US" sz="2800" smtClean="0"/>
              <a:t>的</a:t>
            </a:r>
            <a:r>
              <a:rPr lang="zh-CN" altLang="en-US" sz="2800" smtClean="0"/>
              <a:t>情况，在下个例子里重点讨论</a:t>
            </a:r>
            <a:r>
              <a:rPr lang="zh-CN" altLang="en-US" sz="2800" smtClean="0"/>
              <a:t>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143668" cy="242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测试断言，简化测试用例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7051" y="4369883"/>
            <a:ext cx="719188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这是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个等价的测试用例。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第一个用例不用测试断言，代码啰嗦。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第二个用例使用了测试断言，就简洁多了。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nose.tools</a:t>
            </a:r>
            <a:r>
              <a:rPr lang="zh-CN" altLang="en-US" smtClean="0"/>
              <a:t>里的测试断言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7" y="1928802"/>
          <a:ext cx="8358245" cy="4000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28825"/>
                <a:gridCol w="3429024"/>
                <a:gridCol w="3000396"/>
              </a:tblGrid>
              <a:tr h="4000528"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eq_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ok_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assert_true</a:t>
                      </a:r>
                    </a:p>
                    <a:p>
                      <a:r>
                        <a:rPr lang="en-US" altLang="zh-CN" sz="2000" err="1" smtClean="0"/>
                        <a:t>assert_equal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assert_equals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assert_false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assert_greater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assert_in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assert_not_in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assert_is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assert_is_none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assert_less</a:t>
                      </a:r>
                      <a:endParaRPr lang="en-US" altLang="zh-CN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err="1" smtClean="0"/>
                        <a:t>assert_items_equal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assert_less_equal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assert_list_equal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assert_multi_line_equal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assert_not_almost_equal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assert_not_almost_equals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assert_dict_contains_subset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assert_not_regexp_matches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assert_not_equals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assert_almost_equals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assert_greater_equal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assert_almost_equal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err="1" smtClean="0"/>
                        <a:t>assert_not_is_instance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assert_raises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assert_raises_regexp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assert_regexp_matches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assert_sequence_equal</a:t>
                      </a:r>
                      <a:endParaRPr lang="en-US" altLang="zh-CN" sz="2000" smtClean="0"/>
                    </a:p>
                    <a:p>
                      <a:r>
                        <a:rPr lang="en-US" altLang="zh-CN" sz="2000" err="1" smtClean="0"/>
                        <a:t>assert_set_equal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assert_tuple_equal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assert_dict_equal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assert_is_instance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assert_is_not_none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assert_not_equal</a:t>
                      </a:r>
                      <a:endParaRPr lang="en-US" altLang="zh-CN" sz="2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/>
                        <a:t>assert_is_not</a:t>
                      </a:r>
                      <a:endParaRPr lang="en-US" altLang="zh-CN" sz="200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第一课的大纲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测试对象：银行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接口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消息流程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消息格式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Hello, world!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第一个测试用例：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机登录银行系统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测试用例的失败：异常、测试判决与测试断言</a:t>
            </a:r>
            <a:endParaRPr lang="en-US" altLang="zh-CN" sz="240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from … import …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08" y="1857364"/>
            <a:ext cx="4475246" cy="33670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0388" y="1876414"/>
            <a:ext cx="3867892" cy="3345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422955" y="5748572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2</a:t>
            </a:r>
            <a:r>
              <a:rPr lang="zh-CN" altLang="en-US" sz="2400" smtClean="0"/>
              <a:t>种等价写法，左边更简洁。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time.sleep()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0166" y="1785926"/>
            <a:ext cx="688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进入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交互模式，尝试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单个语言特性：</a:t>
            </a:r>
            <a:endParaRPr lang="en-US" altLang="zh-CN" sz="24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496"/>
            <a:ext cx="4572032" cy="281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测试对象：银行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接口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Hello, world!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第一个测试用例：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机登录银行系统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测试用例的失败：异常、测试判决与测试断言</a:t>
            </a:r>
            <a:endParaRPr lang="en-US" altLang="zh-CN" sz="240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14540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异常（</a:t>
            </a:r>
            <a:r>
              <a:rPr lang="en-US" altLang="zh-CN" smtClean="0"/>
              <a:t>Exception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我们在编写和执行测试用例的时候，会不断地遇到用例失败。大部分情况，是用例本身或者环境的错误，少部分情况才是真的发现了被测对象的</a:t>
            </a:r>
            <a:r>
              <a:rPr lang="en-US" altLang="zh-CN" sz="2400" smtClean="0"/>
              <a:t>Bug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用例失败，也就是意味着遇到了异常（</a:t>
            </a:r>
            <a:r>
              <a:rPr lang="en-US" altLang="zh-CN" sz="2400" smtClean="0"/>
              <a:t>Exception</a:t>
            </a:r>
            <a:r>
              <a:rPr lang="zh-CN" altLang="en-US" sz="2400" smtClean="0"/>
              <a:t>）。所以需要对它有基本的了解。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当我们编写和测试很多测试用例的时候，常常会遇到测试用例结尾时的环境清理问题。在用例失败并抛出异常的情况下，要求环境清理仍然能够被执行，这也需要对异常有基本的了解。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1309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ATM</a:t>
            </a:r>
            <a:r>
              <a:rPr lang="zh-CN" altLang="en-US" smtClean="0"/>
              <a:t>接口：错误登录的处理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80858" y="4286254"/>
            <a:ext cx="5857916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2000232" y="5143510"/>
            <a:ext cx="607223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1425" y="3786188"/>
            <a:ext cx="467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“atm_login_req  id=10  pwd=88\n”</a:t>
            </a:r>
            <a:endParaRPr lang="zh-CN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2323736" y="4643444"/>
            <a:ext cx="466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“atm_logout reason=Invalid pwd\n”</a:t>
            </a:r>
            <a:endParaRPr lang="zh-CN" altLang="en-US" sz="240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69" y="3929066"/>
            <a:ext cx="15872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7163" y="3929066"/>
            <a:ext cx="1785950" cy="1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213888" y="1978873"/>
            <a:ext cx="6915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smtClean="0"/>
              <a:t>当登录消息有错误的时候，比如密码错误，系统的响应不是</a:t>
            </a:r>
            <a:r>
              <a:rPr lang="en-US" altLang="zh-CN" sz="2400" smtClean="0"/>
              <a:t>atm_login_ok</a:t>
            </a:r>
            <a:r>
              <a:rPr lang="zh-CN" altLang="en-US" sz="2400" smtClean="0"/>
              <a:t>消息，而是</a:t>
            </a:r>
            <a:r>
              <a:rPr lang="en-US" altLang="zh-CN" sz="2400" smtClean="0"/>
              <a:t>atm_logout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测试用例失败示例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715172" cy="33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72132" y="4429132"/>
            <a:ext cx="328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和前面成功用例只有一处不同：错误密码，从而导致登录失败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 rot="16200000" flipV="1">
            <a:off x="5914240" y="3926049"/>
            <a:ext cx="1073790" cy="33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39733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nosetests</a:t>
            </a:r>
            <a:r>
              <a:rPr lang="zh-CN" altLang="en-US" smtClean="0"/>
              <a:t>输出的错误信息</a:t>
            </a:r>
            <a:endParaRPr lang="zh-CN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85925"/>
            <a:ext cx="885828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02672" y="3643314"/>
            <a:ext cx="8338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smtClean="0"/>
              <a:t>测试用例</a:t>
            </a:r>
            <a:r>
              <a:rPr lang="en-US" altLang="zh-CN" sz="2400" smtClean="0"/>
              <a:t>test_atm_login_fail()</a:t>
            </a:r>
            <a:r>
              <a:rPr lang="zh-CN" altLang="en-US" sz="2400" smtClean="0"/>
              <a:t> </a:t>
            </a:r>
            <a:r>
              <a:rPr lang="en-US" altLang="zh-CN" sz="2400" smtClean="0"/>
              <a:t>48</a:t>
            </a:r>
            <a:r>
              <a:rPr lang="zh-CN" altLang="en-US" sz="2400" smtClean="0"/>
              <a:t>行的</a:t>
            </a:r>
            <a:r>
              <a:rPr lang="en-US" altLang="zh-CN" sz="2400" smtClean="0"/>
              <a:t>eq_</a:t>
            </a:r>
            <a:r>
              <a:rPr lang="zh-CN" altLang="en-US" sz="2400" smtClean="0"/>
              <a:t>语句失败，其抛出的错误信息是：</a:t>
            </a:r>
            <a:r>
              <a:rPr lang="en-US" altLang="zh-CN" sz="2400" smtClean="0"/>
              <a:t>AssertionError: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    ‘atm_login_ok\n‘ != ‘atm_logout reason=invalid_password\n‘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从错误信息看调用链</a:t>
            </a: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28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643042" y="3571876"/>
            <a:ext cx="321471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nose\case.py:runTest()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4500562" y="4513285"/>
            <a:ext cx="300039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test_atm_login_fail()</a:t>
            </a:r>
            <a:endParaRPr lang="zh-CN" altLang="en-US" sz="2400"/>
          </a:p>
        </p:txBody>
      </p:sp>
      <p:cxnSp>
        <p:nvCxnSpPr>
          <p:cNvPr id="12" name="形状 11"/>
          <p:cNvCxnSpPr>
            <a:stCxn id="7" idx="3"/>
            <a:endCxn id="8" idx="0"/>
          </p:cNvCxnSpPr>
          <p:nvPr/>
        </p:nvCxnSpPr>
        <p:spPr>
          <a:xfrm>
            <a:off x="4857752" y="3893347"/>
            <a:ext cx="1143008" cy="6199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43042" y="4286256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nose</a:t>
            </a:r>
            <a:r>
              <a:rPr lang="zh-CN" altLang="en-US" sz="2400" smtClean="0"/>
              <a:t>测试框架代码</a:t>
            </a:r>
            <a:endParaRPr lang="zh-CN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642910" y="5357826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上面的错误信息是</a:t>
            </a:r>
            <a:r>
              <a:rPr lang="en-US" altLang="zh-CN" sz="2400" smtClean="0"/>
              <a:t>nosetests</a:t>
            </a:r>
            <a:r>
              <a:rPr lang="zh-CN" altLang="en-US" sz="2400" smtClean="0"/>
              <a:t>里的函数</a:t>
            </a:r>
            <a:r>
              <a:rPr lang="en-US" altLang="zh-CN" sz="2400" smtClean="0"/>
              <a:t>runTest()</a:t>
            </a:r>
            <a:r>
              <a:rPr lang="zh-CN" altLang="en-US" sz="2400" smtClean="0"/>
              <a:t>输出的，所以只有从</a:t>
            </a:r>
            <a:r>
              <a:rPr lang="en-US" altLang="zh-CN" sz="2400" smtClean="0"/>
              <a:t>runTest()</a:t>
            </a:r>
            <a:r>
              <a:rPr lang="zh-CN" altLang="en-US" sz="2400" smtClean="0"/>
              <a:t>开始的调用链信息。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800" smtClean="0"/>
              <a:t>测试目标：</a:t>
            </a:r>
            <a:r>
              <a:rPr lang="en-US" altLang="zh-CN" sz="2800" smtClean="0"/>
              <a:t>ATM</a:t>
            </a:r>
            <a:r>
              <a:rPr lang="zh-CN" altLang="en-US" sz="2800" smtClean="0"/>
              <a:t>接口测试</a:t>
            </a:r>
            <a:endParaRPr lang="en-US" altLang="zh-CN" sz="2800" smtClean="0"/>
          </a:p>
          <a:p>
            <a:pPr marL="457200" indent="-457200">
              <a:lnSpc>
                <a:spcPct val="150000"/>
              </a:lnSpc>
            </a:pPr>
            <a:r>
              <a:rPr lang="zh-CN" altLang="en-US" sz="2800" smtClean="0"/>
              <a:t>演示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</a:t>
            </a:r>
            <a:r>
              <a:rPr lang="en-US" altLang="zh-CN" sz="2800" smtClean="0"/>
              <a:t>Hello, world!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800" smtClean="0"/>
              <a:t>演示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</a:t>
            </a:r>
            <a:r>
              <a:rPr lang="en-US" altLang="zh-CN" sz="2800" smtClean="0"/>
              <a:t>ATM</a:t>
            </a:r>
            <a:r>
              <a:rPr lang="zh-CN" altLang="en-US" sz="2800" smtClean="0"/>
              <a:t>机成功登录</a:t>
            </a:r>
            <a:endParaRPr lang="en-US" altLang="zh-CN" sz="2800" smtClean="0"/>
          </a:p>
          <a:p>
            <a:pPr marL="457200" indent="-457200">
              <a:lnSpc>
                <a:spcPct val="150000"/>
              </a:lnSpc>
            </a:pPr>
            <a:r>
              <a:rPr lang="zh-CN" altLang="en-US" sz="2800" smtClean="0"/>
              <a:t>演示</a:t>
            </a:r>
            <a:r>
              <a:rPr lang="en-US" altLang="zh-CN" sz="2800" smtClean="0"/>
              <a:t>3</a:t>
            </a:r>
            <a:r>
              <a:rPr lang="zh-CN" altLang="en-US" sz="2800" smtClean="0"/>
              <a:t>：</a:t>
            </a:r>
            <a:r>
              <a:rPr lang="en-US" altLang="zh-CN" sz="2800" smtClean="0"/>
              <a:t>ATM</a:t>
            </a:r>
            <a:r>
              <a:rPr lang="zh-CN" altLang="en-US" sz="2800" smtClean="0"/>
              <a:t>机登录失败</a:t>
            </a:r>
            <a:endParaRPr lang="en-US" altLang="zh-CN" sz="2800" smtClean="0"/>
          </a:p>
          <a:p>
            <a:pPr marL="457200" indent="-457200">
              <a:lnSpc>
                <a:spcPct val="150000"/>
              </a:lnSpc>
            </a:pPr>
            <a:r>
              <a:rPr lang="zh-CN" altLang="en-US" sz="2800" smtClean="0"/>
              <a:t>测试判决与异常</a:t>
            </a:r>
            <a:endParaRPr lang="zh-CN" altLang="en-US" sz="2800"/>
          </a:p>
        </p:txBody>
      </p:sp>
      <p:sp>
        <p:nvSpPr>
          <p:cNvPr id="9218" name="AutoShape 2" descr="http://img3.imgtn.bdimg.com/it/u=2538472577,292237406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152" y="4743518"/>
            <a:ext cx="495293" cy="38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Mini</a:t>
            </a:r>
            <a:r>
              <a:rPr lang="zh-CN" altLang="en-US" smtClean="0"/>
              <a:t>银行系统的</a:t>
            </a:r>
            <a:r>
              <a:rPr lang="en-US" altLang="zh-CN" smtClean="0"/>
              <a:t>ATM</a:t>
            </a:r>
            <a:r>
              <a:rPr lang="zh-CN" altLang="en-US" smtClean="0"/>
              <a:t>接口测试</a:t>
            </a:r>
            <a:endParaRPr lang="zh-CN" altLang="en-US"/>
          </a:p>
        </p:txBody>
      </p:sp>
      <p:sp>
        <p:nvSpPr>
          <p:cNvPr id="2050" name="AutoShape 2" descr="http://img0.imgtn.bdimg.com/it/u=823668968,376923876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://img0.imgtn.bdimg.com/it/u=823668968,376923876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://img0.imgtn.bdimg.com/it/u=823668968,376923876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911521"/>
            <a:ext cx="2747950" cy="230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40976" y="233804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Mini</a:t>
            </a:r>
            <a:r>
              <a:rPr lang="zh-CN" altLang="en-US" sz="2400" smtClean="0"/>
              <a:t>银行系统</a:t>
            </a:r>
            <a:endParaRPr lang="zh-CN" altLang="en-US" sz="240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54"/>
            <a:ext cx="17384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>
            <a:stCxn id="2058" idx="3"/>
            <a:endCxn id="2057" idx="1"/>
          </p:cNvCxnSpPr>
          <p:nvPr/>
        </p:nvCxnSpPr>
        <p:spPr>
          <a:xfrm>
            <a:off x="2809969" y="3036091"/>
            <a:ext cx="2547849" cy="102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38" y="4643446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测试模拟的</a:t>
            </a:r>
            <a:endParaRPr lang="en-US" altLang="zh-CN" smtClean="0"/>
          </a:p>
          <a:p>
            <a:pPr algn="ctr"/>
            <a:r>
              <a:rPr lang="en-US" altLang="zh-CN" smtClean="0"/>
              <a:t>ATM</a:t>
            </a:r>
            <a:r>
              <a:rPr lang="zh-CN" altLang="en-US" smtClean="0"/>
              <a:t>终端</a:t>
            </a:r>
            <a:endParaRPr lang="zh-CN" altLang="en-US"/>
          </a:p>
        </p:txBody>
      </p:sp>
      <p:cxnSp>
        <p:nvCxnSpPr>
          <p:cNvPr id="16" name="直接连接符 15"/>
          <p:cNvCxnSpPr>
            <a:stCxn id="14" idx="3"/>
            <a:endCxn id="2057" idx="1"/>
          </p:cNvCxnSpPr>
          <p:nvPr/>
        </p:nvCxnSpPr>
        <p:spPr>
          <a:xfrm flipV="1">
            <a:off x="2857488" y="4063236"/>
            <a:ext cx="2500330" cy="11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9058" y="2992246"/>
            <a:ext cx="99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56912" y="1693617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ATM</a:t>
            </a:r>
            <a:r>
              <a:rPr lang="zh-CN" altLang="en-US" sz="2400" smtClean="0"/>
              <a:t>终端</a:t>
            </a:r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4202884" y="3397541"/>
            <a:ext cx="494951" cy="140096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测试通过</a:t>
            </a:r>
            <a:r>
              <a:rPr lang="zh-CN" altLang="en-US" smtClean="0"/>
              <a:t>标准与异常</a:t>
            </a:r>
            <a:r>
              <a:rPr lang="en-US" altLang="zh-CN" smtClean="0"/>
              <a:t>(Exception)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341" y="1785925"/>
            <a:ext cx="7852096" cy="42205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一</a:t>
            </a:r>
            <a:r>
              <a:rPr lang="zh-CN" altLang="en-US" sz="2800" smtClean="0"/>
              <a:t>个测试用例在执行过程中，如果正常执行完毕而没有抛出任何异常，那么</a:t>
            </a:r>
            <a:r>
              <a:rPr lang="en-US" altLang="zh-CN" sz="2800" smtClean="0"/>
              <a:t>nosetests</a:t>
            </a:r>
            <a:r>
              <a:rPr lang="zh-CN" altLang="en-US" sz="2800" smtClean="0"/>
              <a:t>就认为该测试用例通过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一</a:t>
            </a:r>
            <a:r>
              <a:rPr lang="zh-CN" altLang="en-US" sz="2800" smtClean="0"/>
              <a:t>个测试用例在执行过程中，如果有异常被抛出，则</a:t>
            </a:r>
            <a:r>
              <a:rPr lang="en-US" altLang="zh-CN" sz="2800" smtClean="0"/>
              <a:t>nosetests</a:t>
            </a:r>
            <a:r>
              <a:rPr lang="zh-CN" altLang="en-US" sz="2800" smtClean="0"/>
              <a:t>会捕获到该异常，并就此判定该测试用例失败。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异常处理机制简介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Exception</a:t>
            </a:r>
            <a:r>
              <a:rPr lang="zh-CN" altLang="en-US" sz="2800"/>
              <a:t>是主流编程语言普遍使用的错误处理</a:t>
            </a:r>
            <a:r>
              <a:rPr lang="zh-CN" altLang="en-US" sz="2800"/>
              <a:t>机制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/>
              <a:t>Python</a:t>
            </a:r>
            <a:r>
              <a:rPr lang="zh-CN" altLang="en-US" sz="2800" smtClean="0"/>
              <a:t>程序执行过程中抛出异常后，程序的正常执行被中止，解释器转入异常处理过程。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异常处理过程是沿着调用链回溯，直到遇到对应的异常捕获块</a:t>
            </a:r>
            <a:r>
              <a:rPr lang="en-US" altLang="zh-CN" sz="2800" smtClean="0"/>
              <a:t>(try-except)</a:t>
            </a:r>
            <a:r>
              <a:rPr lang="zh-CN" altLang="en-US" sz="2800" smtClean="0"/>
              <a:t>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异常演示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6127" y="2291326"/>
            <a:ext cx="66917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smtClean="0"/>
              <a:t>为了更加直接理解</a:t>
            </a:r>
            <a:r>
              <a:rPr lang="zh-CN" altLang="en-US" sz="2800" smtClean="0"/>
              <a:t>异常机制，我们暂时把</a:t>
            </a:r>
            <a:r>
              <a:rPr lang="en-US" altLang="zh-CN" sz="2800" smtClean="0"/>
              <a:t>nosetests</a:t>
            </a:r>
            <a:r>
              <a:rPr lang="zh-CN" altLang="en-US" sz="2800" smtClean="0"/>
              <a:t>放到一边，直接用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执行一个异常演示程序。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4" y="1846550"/>
            <a:ext cx="4234523" cy="39766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02" y="1846550"/>
            <a:ext cx="4370245" cy="43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7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615046" y="3853915"/>
            <a:ext cx="432707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4621728" y="3959308"/>
            <a:ext cx="432707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6652410" y="6053824"/>
            <a:ext cx="432707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6511012" y="1986148"/>
            <a:ext cx="432707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3208564" y="311728"/>
            <a:ext cx="4969081" cy="257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/>
              <a:t>def main():</a:t>
            </a:r>
          </a:p>
          <a:p>
            <a:r>
              <a:rPr lang="en-US" altLang="zh-CN" sz="2800"/>
              <a:t>    try:</a:t>
            </a:r>
          </a:p>
          <a:p>
            <a:r>
              <a:rPr lang="en-US" altLang="zh-CN" sz="2800"/>
              <a:t>        func_a(100)</a:t>
            </a:r>
          </a:p>
          <a:p>
            <a:r>
              <a:rPr lang="en-US" altLang="zh-CN" sz="2800"/>
              <a:t>    except </a:t>
            </a:r>
            <a:r>
              <a:rPr lang="en-US" altLang="zh-CN" sz="2800" smtClean="0"/>
              <a:t>AssertionError:</a:t>
            </a:r>
            <a:endParaRPr lang="en-US" altLang="zh-CN" sz="2800"/>
          </a:p>
          <a:p>
            <a:r>
              <a:rPr lang="en-US" altLang="zh-CN" sz="2800"/>
              <a:t>        </a:t>
            </a:r>
            <a:r>
              <a:rPr lang="en-US" altLang="zh-CN" sz="2800" smtClean="0"/>
              <a:t>traceback.print_exc</a:t>
            </a:r>
            <a:r>
              <a:rPr lang="en-US" altLang="zh-CN" sz="2800"/>
              <a:t>()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08564" y="3184071"/>
            <a:ext cx="4969081" cy="117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/>
              <a:t>def func_a(i) :</a:t>
            </a:r>
          </a:p>
          <a:p>
            <a:r>
              <a:rPr lang="en-US" altLang="zh-CN" sz="2800"/>
              <a:t>    func_b(i)</a:t>
            </a:r>
          </a:p>
        </p:txBody>
      </p:sp>
      <p:sp>
        <p:nvSpPr>
          <p:cNvPr id="5" name="矩形 4"/>
          <p:cNvSpPr/>
          <p:nvPr/>
        </p:nvSpPr>
        <p:spPr>
          <a:xfrm>
            <a:off x="3208564" y="4718955"/>
            <a:ext cx="4969081" cy="194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/>
              <a:t>def func_b(i) :</a:t>
            </a:r>
          </a:p>
          <a:p>
            <a:r>
              <a:rPr lang="en-US" altLang="zh-CN" sz="2800"/>
              <a:t>    if 0 != i:</a:t>
            </a:r>
          </a:p>
          <a:p>
            <a:r>
              <a:rPr lang="en-US" altLang="zh-CN" sz="2800"/>
              <a:t>        raise AssertionError</a:t>
            </a:r>
            <a:r>
              <a:rPr lang="en-US" altLang="zh-CN" sz="2800" smtClean="0"/>
              <a:t>()</a:t>
            </a:r>
            <a:endParaRPr lang="en-US" altLang="zh-CN" sz="2800"/>
          </a:p>
        </p:txBody>
      </p:sp>
      <p:cxnSp>
        <p:nvCxnSpPr>
          <p:cNvPr id="19" name="曲线连接符 18"/>
          <p:cNvCxnSpPr>
            <a:stCxn id="14" idx="3"/>
            <a:endCxn id="13" idx="3"/>
          </p:cNvCxnSpPr>
          <p:nvPr/>
        </p:nvCxnSpPr>
        <p:spPr>
          <a:xfrm flipH="1" flipV="1">
            <a:off x="5054435" y="4057280"/>
            <a:ext cx="2030682" cy="2094516"/>
          </a:xfrm>
          <a:prstGeom prst="curvedConnector3">
            <a:avLst>
              <a:gd name="adj1" fmla="val -414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44" idx="3"/>
            <a:endCxn id="17" idx="3"/>
          </p:cNvCxnSpPr>
          <p:nvPr/>
        </p:nvCxnSpPr>
        <p:spPr>
          <a:xfrm flipV="1">
            <a:off x="5047753" y="2084120"/>
            <a:ext cx="1895966" cy="1867767"/>
          </a:xfrm>
          <a:prstGeom prst="curvedConnector3">
            <a:avLst>
              <a:gd name="adj1" fmla="val 1531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28651" y="1131094"/>
            <a:ext cx="1816556" cy="340824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/>
              <a:t>Python</a:t>
            </a:r>
            <a:br>
              <a:rPr lang="en-US" altLang="zh-CN" smtClean="0"/>
            </a:br>
            <a:r>
              <a:rPr lang="zh-CN" altLang="en-US" smtClean="0"/>
              <a:t>异常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过程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16136" y="1828800"/>
            <a:ext cx="10391" cy="16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75809" y="4155251"/>
            <a:ext cx="10392" cy="85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3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执行结果</a:t>
            </a:r>
            <a:r>
              <a:rPr lang="en-US" altLang="zh-CN" smtClean="0"/>
              <a:t>1</a:t>
            </a:r>
            <a:r>
              <a:rPr lang="zh-CN" altLang="en-US" smtClean="0"/>
              <a:t>：未触发异常的情况</a:t>
            </a:r>
            <a:endParaRPr lang="zh-CN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1770024"/>
            <a:ext cx="8229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把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main</a:t>
            </a:r>
            <a:r>
              <a:rPr lang="zh-CN" altLang="en-US" sz="2800" smtClean="0">
                <a:latin typeface="Arial" pitchFamily="34" charset="0"/>
                <a:ea typeface="宋体" pitchFamily="2" charset="-122"/>
                <a:cs typeface="宋体" pitchFamily="2" charset="-122"/>
              </a:rPr>
              <a:t>里</a:t>
            </a:r>
            <a:r>
              <a:rPr lang="zh-CN" altLang="en-US" sz="2800" smtClean="0">
                <a:latin typeface="Arial" pitchFamily="34" charset="0"/>
                <a:ea typeface="宋体" pitchFamily="2" charset="-122"/>
                <a:cs typeface="宋体" pitchFamily="2" charset="-122"/>
              </a:rPr>
              <a:t>的</a:t>
            </a:r>
            <a:r>
              <a:rPr lang="en-US" altLang="zh-CN" sz="2800" smtClean="0">
                <a:latin typeface="Arial" pitchFamily="34" charset="0"/>
                <a:ea typeface="宋体" pitchFamily="2" charset="-122"/>
                <a:cs typeface="宋体" pitchFamily="2" charset="-122"/>
              </a:rPr>
              <a:t>func_a(0)</a:t>
            </a:r>
            <a:r>
              <a:rPr lang="zh-CN" altLang="en-US" sz="2800" smtClean="0">
                <a:latin typeface="Arial" pitchFamily="34" charset="0"/>
                <a:ea typeface="宋体" pitchFamily="2" charset="-122"/>
                <a:cs typeface="宋体" pitchFamily="2" charset="-122"/>
              </a:rPr>
              <a:t>改成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func_a(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则不会触发异常。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68" y="2918546"/>
            <a:ext cx="5950440" cy="36069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21" y="1558637"/>
            <a:ext cx="6319024" cy="37276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</a:t>
            </a:r>
            <a:r>
              <a:rPr lang="zh-CN" altLang="en-US" smtClean="0"/>
              <a:t>结果</a:t>
            </a:r>
            <a:r>
              <a:rPr lang="en-US" altLang="zh-CN" smtClean="0"/>
              <a:t>2</a:t>
            </a:r>
            <a:r>
              <a:rPr lang="zh-CN" altLang="en-US" smtClean="0"/>
              <a:t>：触发异常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404" y="3019855"/>
            <a:ext cx="6845416" cy="240745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7692" y="5933919"/>
            <a:ext cx="674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/>
              <a:t>红框内是</a:t>
            </a:r>
            <a:r>
              <a:rPr lang="en-US" sz="2800" smtClean="0"/>
              <a:t>traceback.print_exc()</a:t>
            </a:r>
            <a:r>
              <a:rPr lang="zh-CN" altLang="en-US" sz="2800" smtClean="0"/>
              <a:t>的输出信息</a:t>
            </a:r>
            <a:endParaRPr lang="zh-CN" altLang="en-US" sz="2800"/>
          </a:p>
        </p:txBody>
      </p: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4639112" y="5427306"/>
            <a:ext cx="430" cy="506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异常的抛出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991" y="3070371"/>
            <a:ext cx="8593281" cy="289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raise</a:t>
            </a:r>
            <a:r>
              <a:rPr lang="zh-CN" altLang="en-US" sz="2800" smtClean="0"/>
              <a:t>语句中止</a:t>
            </a:r>
            <a:r>
              <a:rPr lang="zh-CN" altLang="en-US" sz="2800" smtClean="0"/>
              <a:t>程序的正常执行，转入异常处理过程。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/>
              <a:t>raise</a:t>
            </a:r>
            <a:r>
              <a:rPr lang="zh-CN" altLang="en-US" sz="2800" smtClean="0"/>
              <a:t>语句抛出了一个</a:t>
            </a:r>
            <a:r>
              <a:rPr lang="en-US" altLang="zh-CN" sz="2800" smtClean="0"/>
              <a:t>AssertionError</a:t>
            </a:r>
            <a:r>
              <a:rPr lang="zh-CN" altLang="en-US" sz="2800" smtClean="0"/>
              <a:t>类型的异常，表示错误类型是“断言不成立”。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创建异常对象时，可以带一个字符串参数，是具体的出错信息。</a:t>
            </a:r>
            <a:endParaRPr lang="zh-CN" altLang="en-US" sz="28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817" y="1919377"/>
            <a:ext cx="7062633" cy="79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异常的捕获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447308"/>
            <a:ext cx="8229600" cy="20677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try</a:t>
            </a:r>
            <a:r>
              <a:rPr lang="zh-CN" altLang="en-US" sz="2800" smtClean="0"/>
              <a:t>语句和</a:t>
            </a:r>
            <a:r>
              <a:rPr lang="en-US" altLang="zh-CN" sz="2800" smtClean="0"/>
              <a:t>except</a:t>
            </a:r>
            <a:r>
              <a:rPr lang="zh-CN" altLang="en-US" sz="2800" smtClean="0"/>
              <a:t>语句</a:t>
            </a:r>
            <a:r>
              <a:rPr lang="zh-CN" altLang="en-US" sz="2800" smtClean="0"/>
              <a:t>之间</a:t>
            </a:r>
            <a:r>
              <a:rPr lang="zh-CN" altLang="en-US" sz="2800" smtClean="0"/>
              <a:t>：被捕获</a:t>
            </a:r>
            <a:r>
              <a:rPr lang="zh-CN" altLang="en-US" sz="2800" smtClean="0"/>
              <a:t>异常的来源。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/>
              <a:t>except</a:t>
            </a:r>
            <a:r>
              <a:rPr lang="zh-CN" altLang="en-US" sz="2800" smtClean="0"/>
              <a:t>语句指定要捕获的异常</a:t>
            </a:r>
            <a:r>
              <a:rPr lang="zh-CN" altLang="en-US" sz="2800" smtClean="0"/>
              <a:t>类型</a:t>
            </a:r>
            <a:r>
              <a:rPr lang="zh-CN" altLang="en-US" sz="2800" smtClean="0"/>
              <a:t>，</a:t>
            </a:r>
            <a:r>
              <a:rPr lang="en-US" altLang="zh-CN" sz="2800" smtClean="0"/>
              <a:t>except</a:t>
            </a:r>
            <a:r>
              <a:rPr lang="zh-CN" altLang="en-US" sz="2800" smtClean="0"/>
              <a:t>的语句</a:t>
            </a:r>
            <a:r>
              <a:rPr lang="zh-CN" altLang="en-US" sz="2800" smtClean="0"/>
              <a:t>块进行异常处理。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328351"/>
            <a:ext cx="5067300" cy="291027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Fail &amp; Error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5"/>
            <a:ext cx="8229600" cy="4666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mtClean="0"/>
              <a:t>测试判决是测试比对方法</a:t>
            </a:r>
            <a:r>
              <a:rPr lang="zh-CN" altLang="en-US" sz="2800" smtClean="0"/>
              <a:t>。如果判决不</a:t>
            </a:r>
            <a:r>
              <a:rPr lang="zh-CN" altLang="en-US" sz="2800" smtClean="0"/>
              <a:t>成立，则应该抛出</a:t>
            </a:r>
            <a:r>
              <a:rPr lang="en-US" altLang="zh-CN" sz="2800" smtClean="0"/>
              <a:t>AssertionError</a:t>
            </a:r>
            <a:r>
              <a:rPr lang="zh-CN" altLang="en-US" sz="2800"/>
              <a:t>异常</a:t>
            </a:r>
            <a:r>
              <a:rPr lang="zh-CN" altLang="en-US" sz="2800" smtClean="0"/>
              <a:t>，这时</a:t>
            </a:r>
            <a:r>
              <a:rPr lang="en-US" altLang="zh-CN" sz="2800" smtClean="0"/>
              <a:t>nosetests</a:t>
            </a:r>
            <a:r>
              <a:rPr lang="zh-CN" altLang="en-US" sz="2800" smtClean="0"/>
              <a:t>判定</a:t>
            </a:r>
            <a:r>
              <a:rPr lang="zh-CN" altLang="en-US" sz="2800"/>
              <a:t>该</a:t>
            </a:r>
            <a:r>
              <a:rPr lang="zh-CN" altLang="en-US" sz="2800" smtClean="0"/>
              <a:t>用例失败</a:t>
            </a:r>
            <a:r>
              <a:rPr lang="en-US" altLang="zh-CN" sz="2800" smtClean="0"/>
              <a:t>(fail) </a:t>
            </a:r>
            <a:r>
              <a:rPr lang="zh-CN" altLang="en-US" sz="2800" smtClean="0"/>
              <a:t>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80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mtClean="0"/>
              <a:t>用例</a:t>
            </a:r>
            <a:r>
              <a:rPr lang="zh-CN" altLang="en-US" sz="2800" smtClean="0"/>
              <a:t>也可能</a:t>
            </a:r>
            <a:r>
              <a:rPr lang="zh-CN" altLang="en-US" sz="2800" smtClean="0"/>
              <a:t>触发</a:t>
            </a:r>
            <a:r>
              <a:rPr lang="en-US" altLang="zh-CN" sz="2800" smtClean="0"/>
              <a:t>AssertionError</a:t>
            </a:r>
            <a:r>
              <a:rPr lang="zh-CN" altLang="en-US" sz="2800" smtClean="0"/>
              <a:t>之外的</a:t>
            </a:r>
            <a:r>
              <a:rPr lang="zh-CN" altLang="en-US" sz="2800" smtClean="0"/>
              <a:t>其它</a:t>
            </a:r>
            <a:r>
              <a:rPr lang="zh-CN" altLang="en-US" sz="2800" smtClean="0"/>
              <a:t>类型的异常</a:t>
            </a:r>
            <a:r>
              <a:rPr lang="zh-CN" altLang="en-US" sz="2800" smtClean="0"/>
              <a:t>，这时</a:t>
            </a:r>
            <a:r>
              <a:rPr lang="en-US" altLang="zh-CN" sz="2800" smtClean="0"/>
              <a:t>nosetests</a:t>
            </a:r>
            <a:r>
              <a:rPr lang="zh-CN" altLang="en-US" sz="2800" smtClean="0"/>
              <a:t>判定</a:t>
            </a:r>
            <a:r>
              <a:rPr lang="zh-CN" altLang="en-US" sz="2800" smtClean="0"/>
              <a:t>该用例出错</a:t>
            </a:r>
            <a:r>
              <a:rPr lang="en-US" altLang="zh-CN" sz="2800" smtClean="0"/>
              <a:t>(error)</a:t>
            </a:r>
            <a:r>
              <a:rPr lang="zh-CN" altLang="en-US" sz="2800" smtClean="0"/>
              <a:t>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</a:t>
            </a:r>
            <a:r>
              <a:rPr lang="zh-CN" altLang="en-US" smtClean="0"/>
              <a:t>接口的主要消息流程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ATM</a:t>
            </a:r>
            <a:r>
              <a:rPr lang="zh-CN" altLang="en-US" sz="2400" smtClean="0"/>
              <a:t>终端软件启动后，登录银行系统，请求</a:t>
            </a:r>
            <a:r>
              <a:rPr lang="en-US" altLang="zh-CN" sz="2400" smtClean="0"/>
              <a:t>-</a:t>
            </a:r>
            <a:r>
              <a:rPr lang="zh-CN" altLang="en-US" sz="2400" smtClean="0"/>
              <a:t>响应。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用户插卡和输入密码后，用户登录系统，请求</a:t>
            </a:r>
            <a:r>
              <a:rPr lang="en-US" altLang="zh-CN" sz="2400" smtClean="0"/>
              <a:t>-</a:t>
            </a:r>
            <a:r>
              <a:rPr lang="zh-CN" altLang="en-US" sz="2400" smtClean="0"/>
              <a:t>响应。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用户登录系统后，查询、存钱或取钱，请求</a:t>
            </a:r>
            <a:r>
              <a:rPr lang="en-US" altLang="zh-CN" sz="2400"/>
              <a:t>-</a:t>
            </a:r>
            <a:r>
              <a:rPr lang="zh-CN" altLang="en-US" sz="2400" smtClean="0"/>
              <a:t>响应。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用户取卡，登出系统，请求</a:t>
            </a:r>
            <a:r>
              <a:rPr lang="en-US" altLang="zh-CN" sz="2400"/>
              <a:t>-</a:t>
            </a:r>
            <a:r>
              <a:rPr lang="zh-CN" altLang="en-US" sz="2400" smtClean="0"/>
              <a:t>响应。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ATM</a:t>
            </a:r>
            <a:r>
              <a:rPr lang="zh-CN" altLang="en-US" sz="2400" smtClean="0"/>
              <a:t>终端软件退出前，向系统发送登出通知，不需响应。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Exception</a:t>
            </a:r>
            <a:r>
              <a:rPr lang="zh-CN" altLang="en-US" smtClean="0"/>
              <a:t>的类派生系统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17638"/>
            <a:ext cx="6515100" cy="51598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15937" y="4998027"/>
            <a:ext cx="2587336" cy="25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27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18" y="1982931"/>
            <a:ext cx="5316364" cy="35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19761"/>
            <a:ext cx="7273636" cy="21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0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测试判决之外的异常：连接失败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0519"/>
            <a:ext cx="8203253" cy="443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</a:t>
            </a:r>
            <a:r>
              <a:rPr lang="zh-CN" altLang="en-US"/>
              <a:t>接口的</a:t>
            </a:r>
            <a:r>
              <a:rPr lang="zh-CN" altLang="en-US" smtClean="0"/>
              <a:t>消息格式</a:t>
            </a:r>
            <a:endParaRPr lang="zh-CN" altLang="en-US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529936" y="1774826"/>
            <a:ext cx="8499764" cy="13092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文本消息，直接可读，不需要接口驱动。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消息以换行符</a:t>
            </a:r>
            <a:r>
              <a:rPr lang="en-US" altLang="zh-CN" sz="2800" smtClean="0"/>
              <a:t>”\n”</a:t>
            </a:r>
            <a:r>
              <a:rPr lang="zh-CN" altLang="en-US" sz="2800" smtClean="0"/>
              <a:t>结尾，消息元素之间用空格隔开。</a:t>
            </a:r>
            <a:endParaRPr lang="zh-CN" altLang="en-US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63757" y="4488293"/>
            <a:ext cx="5857916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1949575" y="5345549"/>
            <a:ext cx="607223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9204" y="3967445"/>
            <a:ext cx="324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“</a:t>
            </a:r>
            <a:r>
              <a:rPr lang="en-US" altLang="zh-CN" sz="2800" smtClean="0"/>
              <a:t>atm_login 10  88\n</a:t>
            </a:r>
            <a:r>
              <a:rPr lang="en-US" altLang="zh-CN" sz="2800" smtClean="0"/>
              <a:t>”</a:t>
            </a:r>
            <a:endParaRPr lang="zh-CN" alt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4209613" y="4814312"/>
            <a:ext cx="2803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“atm_login_ok\n”</a:t>
            </a:r>
            <a:endParaRPr lang="zh-CN" altLang="en-US" sz="280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312" y="4131105"/>
            <a:ext cx="15872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673" y="4131105"/>
            <a:ext cx="1785950" cy="1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测试对象：银行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接口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Hello, world!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第一个测试用例：</a:t>
            </a:r>
            <a:r>
              <a:rPr lang="en-US" altLang="zh-CN" sz="2400" smtClean="0"/>
              <a:t>ATM</a:t>
            </a:r>
            <a:r>
              <a:rPr lang="zh-CN" altLang="en-US" sz="2400" smtClean="0"/>
              <a:t>机登录银行系统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测试用例的失败：异常、测试判决与测试断言</a:t>
            </a:r>
            <a:endParaRPr lang="en-US" altLang="zh-CN" sz="240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测试用例</a:t>
            </a:r>
            <a:r>
              <a:rPr lang="en-US" altLang="zh-CN" smtClean="0"/>
              <a:t>”Hello, </a:t>
            </a:r>
            <a:r>
              <a:rPr lang="en-US" altLang="zh-CN" err="1" smtClean="0"/>
              <a:t>wordl</a:t>
            </a:r>
            <a:r>
              <a:rPr lang="en-US" altLang="zh-CN" smtClean="0"/>
              <a:t>!”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8536" y="3977125"/>
            <a:ext cx="7575601" cy="2080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Python</a:t>
            </a:r>
            <a:r>
              <a:rPr lang="zh-CN" altLang="en-US" sz="2800" smtClean="0"/>
              <a:t>函数头以</a:t>
            </a:r>
            <a:r>
              <a:rPr lang="en-US" altLang="zh-CN" sz="2800" smtClean="0"/>
              <a:t>def</a:t>
            </a:r>
            <a:r>
              <a:rPr lang="zh-CN" altLang="en-US" sz="2800" smtClean="0"/>
              <a:t>开头，函数头以冒号结尾。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函数体整体缩进。</a:t>
            </a:r>
            <a:endParaRPr lang="en-US" altLang="zh-CN" sz="280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020" y="2115033"/>
            <a:ext cx="7391117" cy="117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151" y="2865460"/>
            <a:ext cx="7706271" cy="368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执行测试用例</a:t>
            </a:r>
            <a:r>
              <a:rPr lang="en-US" altLang="zh-CN" smtClean="0"/>
              <a:t>”Hello, wordl!”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1571612"/>
            <a:ext cx="684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nose</a:t>
            </a:r>
            <a:r>
              <a:rPr lang="zh-CN" altLang="en-US" sz="2400" smtClean="0"/>
              <a:t>测试执行器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                        用例文件名      用例名              选项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327564" y="2231476"/>
            <a:ext cx="4576" cy="1072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55325" y="2601990"/>
            <a:ext cx="15403" cy="7023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60474" y="2620167"/>
            <a:ext cx="10711" cy="684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604148" y="2629955"/>
            <a:ext cx="12391" cy="6743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语句块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9864"/>
              </p:ext>
            </p:extLst>
          </p:nvPr>
        </p:nvGraphicFramePr>
        <p:xfrm>
          <a:off x="696190" y="1396996"/>
          <a:ext cx="7793182" cy="499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6591"/>
                <a:gridCol w="3896591"/>
              </a:tblGrid>
              <a:tr h="2496706"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if a &gt; b:</a:t>
                      </a:r>
                    </a:p>
                    <a:p>
                      <a:r>
                        <a:rPr lang="en-US" altLang="zh-CN" sz="2800" smtClean="0"/>
                        <a:t>    print ‘a &gt; b’</a:t>
                      </a:r>
                    </a:p>
                    <a:p>
                      <a:r>
                        <a:rPr lang="en-US" altLang="zh-CN" sz="2800" smtClean="0"/>
                        <a:t>else:</a:t>
                      </a:r>
                    </a:p>
                    <a:p>
                      <a:r>
                        <a:rPr lang="en-US" altLang="zh-CN" sz="2800" smtClean="0"/>
                        <a:t>    print ‘a &lt;= b’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i = 0</a:t>
                      </a:r>
                    </a:p>
                    <a:p>
                      <a:r>
                        <a:rPr lang="en-US" altLang="zh-CN" sz="2800" smtClean="0"/>
                        <a:t>while i &lt; 100:</a:t>
                      </a:r>
                    </a:p>
                    <a:p>
                      <a:r>
                        <a:rPr lang="en-US" altLang="zh-CN" sz="2800" smtClean="0"/>
                        <a:t>    print ‘i =‘, i</a:t>
                      </a:r>
                    </a:p>
                    <a:p>
                      <a:r>
                        <a:rPr lang="en-US" altLang="zh-CN" sz="2800" smtClean="0"/>
                        <a:t>    i += 1    </a:t>
                      </a:r>
                      <a:endParaRPr lang="zh-CN" altLang="en-US" sz="2800"/>
                    </a:p>
                  </a:txBody>
                  <a:tcPr/>
                </a:tc>
              </a:tr>
              <a:tr h="2496706"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x = [1, 2, 3]</a:t>
                      </a:r>
                    </a:p>
                    <a:p>
                      <a:r>
                        <a:rPr lang="en-US" altLang="zh-CN" sz="2800" smtClean="0"/>
                        <a:t>for i in x:</a:t>
                      </a:r>
                    </a:p>
                    <a:p>
                      <a:r>
                        <a:rPr lang="en-US" altLang="zh-CN" sz="2800" smtClean="0"/>
                        <a:t>      print i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smtClean="0"/>
                        <a:t>           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1341</Words>
  <Application>Microsoft Office PowerPoint</Application>
  <PresentationFormat>全屏显示(4:3)</PresentationFormat>
  <Paragraphs>203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Arial Unicode MS</vt:lpstr>
      <vt:lpstr>宋体</vt:lpstr>
      <vt:lpstr>Arial</vt:lpstr>
      <vt:lpstr>Calibri</vt:lpstr>
      <vt:lpstr>Office 主题</vt:lpstr>
      <vt:lpstr>测试人员Python入门</vt:lpstr>
      <vt:lpstr>第一课的大纲</vt:lpstr>
      <vt:lpstr>Mini银行系统的ATM接口测试</vt:lpstr>
      <vt:lpstr>ATM接口的主要消息流程</vt:lpstr>
      <vt:lpstr>ATM接口的消息格式</vt:lpstr>
      <vt:lpstr>第一课</vt:lpstr>
      <vt:lpstr>测试用例”Hello, wordl!”</vt:lpstr>
      <vt:lpstr>执行测试用例”Hello, wordl!”</vt:lpstr>
      <vt:lpstr>Python语句块</vt:lpstr>
      <vt:lpstr>nose测试用例</vt:lpstr>
      <vt:lpstr>nosetests -s 打印开关</vt:lpstr>
      <vt:lpstr>大纲</vt:lpstr>
      <vt:lpstr>测试用例范例1:  ATM成功登录</vt:lpstr>
      <vt:lpstr>测试用例范例1:  ATM成功登录</vt:lpstr>
      <vt:lpstr>测试用例范例1:  ATM成功登录</vt:lpstr>
      <vt:lpstr>实际执行结果</vt:lpstr>
      <vt:lpstr>测试断言(assertion)</vt:lpstr>
      <vt:lpstr>测试断言，简化测试用例 </vt:lpstr>
      <vt:lpstr>nose.tools里的测试断言</vt:lpstr>
      <vt:lpstr>from … import …</vt:lpstr>
      <vt:lpstr>time.sleep()</vt:lpstr>
      <vt:lpstr>大纲</vt:lpstr>
      <vt:lpstr>异常（Exception）</vt:lpstr>
      <vt:lpstr>ATM接口：错误登录的处理</vt:lpstr>
      <vt:lpstr>测试用例失败示例</vt:lpstr>
      <vt:lpstr>执行结果</vt:lpstr>
      <vt:lpstr>nosetests输出的错误信息</vt:lpstr>
      <vt:lpstr>从错误信息看调用链</vt:lpstr>
      <vt:lpstr>目录</vt:lpstr>
      <vt:lpstr>测试通过标准与异常(Exception)</vt:lpstr>
      <vt:lpstr>异常处理机制简介</vt:lpstr>
      <vt:lpstr>Python异常演示</vt:lpstr>
      <vt:lpstr>演示代码</vt:lpstr>
      <vt:lpstr>Python 异常 处理 过程</vt:lpstr>
      <vt:lpstr>执行结果1：未触发异常的情况</vt:lpstr>
      <vt:lpstr>执行结果2：触发异常</vt:lpstr>
      <vt:lpstr>异常的抛出</vt:lpstr>
      <vt:lpstr>异常的捕获</vt:lpstr>
      <vt:lpstr>Fail &amp; Error</vt:lpstr>
      <vt:lpstr>Exception的类派生系统</vt:lpstr>
      <vt:lpstr>演示代码</vt:lpstr>
      <vt:lpstr>执行结果</vt:lpstr>
      <vt:lpstr>测试判决之外的异常：连接失败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384</cp:revision>
  <dcterms:created xsi:type="dcterms:W3CDTF">2016-02-26T13:52:09Z</dcterms:created>
  <dcterms:modified xsi:type="dcterms:W3CDTF">2016-03-03T07:46:11Z</dcterms:modified>
</cp:coreProperties>
</file>