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35" r:id="rId3"/>
    <p:sldId id="257" r:id="rId4"/>
    <p:sldId id="338" r:id="rId5"/>
    <p:sldId id="339" r:id="rId6"/>
    <p:sldId id="340" r:id="rId7"/>
    <p:sldId id="341" r:id="rId8"/>
    <p:sldId id="342" r:id="rId9"/>
    <p:sldId id="347" r:id="rId10"/>
    <p:sldId id="336" r:id="rId11"/>
    <p:sldId id="358" r:id="rId12"/>
    <p:sldId id="344" r:id="rId13"/>
    <p:sldId id="345" r:id="rId14"/>
    <p:sldId id="343" r:id="rId15"/>
    <p:sldId id="346" r:id="rId16"/>
    <p:sldId id="349" r:id="rId17"/>
    <p:sldId id="348" r:id="rId18"/>
    <p:sldId id="337" r:id="rId19"/>
    <p:sldId id="356" r:id="rId20"/>
    <p:sldId id="357" r:id="rId21"/>
    <p:sldId id="354" r:id="rId22"/>
    <p:sldId id="351" r:id="rId23"/>
    <p:sldId id="350" r:id="rId24"/>
    <p:sldId id="35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3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动手，动手，动手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光靠听课或看书没有多大用处，关键是动手练习。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测试人员应该在编写和执行测试用例的过程中学习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本</a:t>
            </a:r>
            <a:r>
              <a:rPr lang="en-US" altLang="zh-CN" sz="2800" smtClean="0"/>
              <a:t>PPT</a:t>
            </a:r>
            <a:r>
              <a:rPr lang="zh-CN" altLang="en-US" sz="2800" smtClean="0"/>
              <a:t>里的代码都是可执行并且验证过的。一律以截图的方式提供，就是希望大家亲手把代码一行行地敲进去，再加以执行。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nosetests</a:t>
            </a:r>
            <a:r>
              <a:rPr lang="zh-CN" altLang="en-US" smtClean="0"/>
              <a:t>基本用法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setup &amp; teardown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用例级</a:t>
            </a:r>
            <a:r>
              <a:rPr lang="en-US" altLang="zh-CN" smtClean="0"/>
              <a:t>setup &amp; teardown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109" y="2750661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bank_2.py</a:t>
            </a:r>
            <a:r>
              <a:rPr lang="zh-CN" altLang="en-US" smtClean="0"/>
              <a:t>里的数据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47" y="1498887"/>
            <a:ext cx="4391025" cy="52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setup &amp; teardown</a:t>
            </a:r>
            <a:r>
              <a:rPr lang="zh-CN" altLang="en-US" smtClean="0"/>
              <a:t>示例</a:t>
            </a:r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072" y="1384927"/>
            <a:ext cx="6706068" cy="50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执行结果</a:t>
            </a:r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239" y="1905920"/>
            <a:ext cx="6088043" cy="40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setup / teardown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nosetests</a:t>
            </a:r>
            <a:r>
              <a:rPr lang="zh-CN" altLang="en-US" sz="2400" smtClean="0"/>
              <a:t>在执行一个测试用例文件的时候，会首先执行</a:t>
            </a:r>
            <a:r>
              <a:rPr lang="en-US" altLang="zh-CN" sz="2400" smtClean="0"/>
              <a:t>setup</a:t>
            </a:r>
            <a:r>
              <a:rPr lang="zh-CN" altLang="en-US" sz="2400" smtClean="0"/>
              <a:t>函数（如果存在的话）。</a:t>
            </a:r>
            <a:r>
              <a:rPr lang="zh-CN" altLang="en-US" sz="2400" smtClean="0"/>
              <a:t>而且不管有多少个用例，</a:t>
            </a:r>
            <a:r>
              <a:rPr lang="en-US" altLang="zh-CN" sz="2400" smtClean="0"/>
              <a:t>setup</a:t>
            </a:r>
            <a:r>
              <a:rPr lang="zh-CN" altLang="en-US" sz="2400" smtClean="0"/>
              <a:t>函数只执行一次。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一个测试用例文件执行完毕后，</a:t>
            </a:r>
            <a:r>
              <a:rPr lang="en-US" altLang="zh-CN" sz="2400" smtClean="0"/>
              <a:t>nosetests</a:t>
            </a:r>
            <a:r>
              <a:rPr lang="zh-CN" altLang="en-US" sz="2400" smtClean="0"/>
              <a:t>会执行</a:t>
            </a:r>
            <a:r>
              <a:rPr lang="en-US" altLang="zh-CN" sz="2400" smtClean="0"/>
              <a:t>teardown</a:t>
            </a:r>
            <a:r>
              <a:rPr lang="zh-CN" altLang="en-US" sz="2400"/>
              <a:t>函数（如果存在的话） 。</a:t>
            </a:r>
            <a:r>
              <a:rPr lang="zh-CN" altLang="en-US" sz="2400" smtClean="0"/>
              <a:t>而且不管有多少个用例，</a:t>
            </a:r>
            <a:r>
              <a:rPr lang="en-US" altLang="zh-CN" sz="2400" smtClean="0"/>
              <a:t> teardown</a:t>
            </a:r>
            <a:r>
              <a:rPr lang="zh-CN" altLang="en-US" sz="2400" smtClean="0"/>
              <a:t>函数只执行一次。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setup</a:t>
            </a:r>
            <a:r>
              <a:rPr lang="zh-CN" altLang="en-US" sz="2400" smtClean="0"/>
              <a:t>失败的话</a:t>
            </a:r>
            <a:r>
              <a:rPr lang="zh-CN" altLang="en-US" sz="2400" smtClean="0"/>
              <a:t>，测试用例和</a:t>
            </a:r>
            <a:r>
              <a:rPr lang="en-US" altLang="zh-CN" sz="2400" smtClean="0"/>
              <a:t>teardown</a:t>
            </a:r>
            <a:r>
              <a:rPr lang="zh-CN" altLang="en-US" sz="2400" smtClean="0"/>
              <a:t>都不会</a:t>
            </a:r>
            <a:r>
              <a:rPr lang="zh-CN" altLang="en-US" sz="2400" smtClean="0"/>
              <a:t>执行。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setup/ teardown</a:t>
            </a:r>
            <a:r>
              <a:rPr lang="zh-CN" altLang="en-US" smtClean="0"/>
              <a:t>的用处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消除各用例之间的代码冗余。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避免各用例重复执行相同的操作（比如</a:t>
            </a:r>
            <a:r>
              <a:rPr lang="en-US" altLang="zh-CN" sz="2400" smtClean="0"/>
              <a:t>ATM</a:t>
            </a:r>
            <a:r>
              <a:rPr lang="zh-CN" altLang="en-US" sz="2400" smtClean="0"/>
              <a:t>登录和登出），减少测试执行所用的时间。</a:t>
            </a:r>
            <a:endParaRPr lang="en-US" altLang="zh-CN" sz="240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smtClean="0"/>
              <a:t>对于测试结束后的清理动作，放到</a:t>
            </a:r>
            <a:r>
              <a:rPr lang="en-US" altLang="zh-CN" sz="2400" smtClean="0"/>
              <a:t>teardown</a:t>
            </a:r>
            <a:r>
              <a:rPr lang="zh-CN" altLang="en-US" sz="2400" smtClean="0"/>
              <a:t>里，不管用例成败，</a:t>
            </a:r>
            <a:r>
              <a:rPr lang="en-US" altLang="zh-CN" sz="2400" smtClean="0"/>
              <a:t> teardown</a:t>
            </a:r>
            <a:r>
              <a:rPr lang="zh-CN" altLang="en-US" sz="2400" smtClean="0"/>
              <a:t>都会被测试框架调用。</a:t>
            </a:r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如果在测试用例里做清理，考虑到异常的抛出，就要用到</a:t>
            </a:r>
            <a:r>
              <a:rPr lang="en-US" altLang="zh-CN" sz="2400" smtClean="0"/>
              <a:t>try-finally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setup</a:t>
            </a:r>
            <a:r>
              <a:rPr lang="zh-CN" altLang="en-US" smtClean="0"/>
              <a:t>函数与全局变量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作为公共函数，</a:t>
            </a:r>
            <a:r>
              <a:rPr lang="en-US" altLang="zh-CN" sz="2400" smtClean="0"/>
              <a:t>setup()</a:t>
            </a:r>
            <a:r>
              <a:rPr lang="zh-CN" altLang="en-US" sz="2400" smtClean="0"/>
              <a:t>一般会为文件内的各测试用例创建一些数据或者对象。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这些数据</a:t>
            </a:r>
            <a:r>
              <a:rPr lang="zh-CN" altLang="en-US" sz="2400"/>
              <a:t>或者</a:t>
            </a:r>
            <a:r>
              <a:rPr lang="zh-CN" altLang="en-US" sz="2400" smtClean="0"/>
              <a:t>对象一般定义为全局变量，这样各个测试用例函数才能访问到它们。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730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1" y="1910985"/>
            <a:ext cx="8493869" cy="37416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global</a:t>
            </a:r>
            <a:r>
              <a:rPr lang="zh-CN" altLang="en-US" smtClean="0"/>
              <a:t>定义全局变量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21180" y="5229141"/>
            <a:ext cx="560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smtClean="0"/>
              <a:t>atm_login()</a:t>
            </a:r>
            <a:r>
              <a:rPr lang="zh-CN" altLang="en-US" sz="2400" i="1" smtClean="0"/>
              <a:t>后执行，可以直接使用已经定义和赋值的全局变量。</a:t>
            </a:r>
            <a:endParaRPr lang="zh-CN" altLang="en-US" sz="2400" i="1"/>
          </a:p>
        </p:txBody>
      </p:sp>
      <p:sp>
        <p:nvSpPr>
          <p:cNvPr id="5" name="文本框 4"/>
          <p:cNvSpPr txBox="1"/>
          <p:nvPr/>
        </p:nvSpPr>
        <p:spPr>
          <a:xfrm>
            <a:off x="5268187" y="1476506"/>
            <a:ext cx="3377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smtClean="0"/>
              <a:t>setup()</a:t>
            </a:r>
            <a:r>
              <a:rPr lang="zh-CN" altLang="en-US" sz="2400" i="1" smtClean="0"/>
              <a:t>先执行，定义</a:t>
            </a:r>
            <a:r>
              <a:rPr lang="en-US" altLang="zh-CN" sz="2400" i="1" smtClean="0"/>
              <a:t>connection</a:t>
            </a:r>
            <a:r>
              <a:rPr lang="zh-CN" altLang="en-US" sz="2400" i="1" smtClean="0"/>
              <a:t>为全局变量</a:t>
            </a:r>
            <a:endParaRPr lang="zh-CN" altLang="en-US" sz="2400" i="1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3210787" y="2076671"/>
            <a:ext cx="2057400" cy="427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1"/>
          </p:cNvCxnSpPr>
          <p:nvPr/>
        </p:nvCxnSpPr>
        <p:spPr>
          <a:xfrm flipH="1" flipV="1">
            <a:off x="1898072" y="5119738"/>
            <a:ext cx="1323108" cy="709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2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nosetests</a:t>
            </a:r>
            <a:r>
              <a:rPr lang="zh-CN" altLang="en-US" smtClean="0"/>
              <a:t>基本用法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setup &amp; teardown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用例级</a:t>
            </a:r>
            <a:r>
              <a:rPr lang="en-US" altLang="zh-CN" smtClean="0"/>
              <a:t>setup &amp; teardown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109" y="3564394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业务测试用例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1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存钱 </a:t>
            </a:r>
            <a:r>
              <a:rPr lang="en-US" altLang="zh-CN" sz="2400" smtClean="0"/>
              <a:t>save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取</a:t>
            </a:r>
            <a:r>
              <a:rPr lang="zh-CN" altLang="en-US" sz="2400" smtClean="0"/>
              <a:t>钱 </a:t>
            </a:r>
            <a:r>
              <a:rPr lang="en-US" altLang="zh-CN" sz="2400" smtClean="0"/>
              <a:t>take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查询 </a:t>
            </a:r>
            <a:r>
              <a:rPr lang="en-US" altLang="zh-CN" sz="2400" smtClean="0"/>
              <a:t>check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684300"/>
            <a:ext cx="8562003" cy="23008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1773" y="2181637"/>
            <a:ext cx="3855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smtClean="0"/>
              <a:t>re.match(...)</a:t>
            </a:r>
            <a:r>
              <a:rPr lang="zh-CN" altLang="en-US" sz="2400" i="1" smtClean="0"/>
              <a:t>是用正则表达式做的比对</a:t>
            </a:r>
            <a:endParaRPr lang="zh-CN" altLang="en-US" sz="2400" i="1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901536" y="3012634"/>
            <a:ext cx="3221182" cy="2556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测试人员</a:t>
            </a:r>
            <a:r>
              <a:rPr lang="en-US" altLang="zh-CN" smtClean="0"/>
              <a:t>Python</a:t>
            </a:r>
            <a:r>
              <a:rPr lang="zh-CN" altLang="en-US" smtClean="0"/>
              <a:t>入门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86304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第一课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测试对象：银行</a:t>
            </a:r>
            <a:r>
              <a:rPr lang="en-US" altLang="zh-CN" smtClean="0"/>
              <a:t>ATM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单个用例，执行成功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异常、测试判决与测试断言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第二课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400" smtClean="0"/>
              <a:t>nosetests</a:t>
            </a:r>
            <a:r>
              <a:rPr lang="zh-CN" altLang="en-US" sz="2400" smtClean="0"/>
              <a:t>多测试用例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文件级</a:t>
            </a:r>
            <a:r>
              <a:rPr lang="en-US" altLang="zh-CN" sz="2400" smtClean="0"/>
              <a:t>setup </a:t>
            </a:r>
            <a:r>
              <a:rPr lang="en-US" altLang="zh-CN" sz="2400" smtClean="0"/>
              <a:t>&amp; </a:t>
            </a:r>
            <a:r>
              <a:rPr lang="en-US" altLang="zh-CN" sz="2400" smtClean="0"/>
              <a:t>teardown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用例级</a:t>
            </a:r>
            <a:r>
              <a:rPr lang="en-US" altLang="zh-CN"/>
              <a:t>setup &amp; teardown</a:t>
            </a:r>
            <a:endParaRPr lang="en-US" altLang="zh-CN" sz="240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286380" y="1600200"/>
            <a:ext cx="340042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第三课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接口驱动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数据驱动测试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测试用例类</a:t>
            </a: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991" y="4294234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查询结果的检查与正则表达式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5673"/>
            <a:ext cx="8229600" cy="38030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每次测试的</a:t>
            </a:r>
            <a:r>
              <a:rPr lang="zh-CN" altLang="en-US" sz="2400" smtClean="0"/>
              <a:t>时候，测试用例不能确定用户的余额是多少。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所以这里使用了正则表达式进行浮点数的通配比对，不管余额是多少，用例都能通过：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import re</a:t>
            </a:r>
            <a:br>
              <a:rPr lang="en-US" altLang="zh-CN" sz="2400" smtClean="0"/>
            </a:br>
            <a:r>
              <a:rPr lang="en-US" altLang="zh-CN" sz="2400" smtClean="0"/>
              <a:t>rsp_msg = ‘check_rsp amount=100.0\n’</a:t>
            </a:r>
            <a:br>
              <a:rPr lang="en-US" altLang="zh-CN" sz="2400" smtClean="0"/>
            </a:br>
            <a:r>
              <a:rPr lang="en-US" altLang="zh-CN" sz="2400" smtClean="0"/>
              <a:t>m = re.match</a:t>
            </a:r>
            <a:r>
              <a:rPr lang="en-US" altLang="zh-CN" sz="2400"/>
              <a:t>('check_rsp amount=\d+\.\d+\n', </a:t>
            </a:r>
            <a:r>
              <a:rPr lang="en-US" altLang="zh-CN" sz="2400" smtClean="0"/>
              <a:t>  rsp_msg)</a:t>
            </a:r>
            <a:br>
              <a:rPr lang="en-US" altLang="zh-CN" sz="2400" smtClean="0"/>
            </a:br>
            <a:r>
              <a:rPr lang="en-US" altLang="zh-CN" sz="2400" smtClean="0"/>
              <a:t>ok_(m)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13063" y="5876780"/>
            <a:ext cx="7917873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i="1" smtClean="0"/>
              <a:t>正则表达式本身就值得专门讲一次课，所以这里不再展开。</a:t>
            </a:r>
            <a:endParaRPr lang="zh-CN" altLang="en-US" sz="2400" i="1"/>
          </a:p>
        </p:txBody>
      </p:sp>
    </p:spTree>
    <p:extLst>
      <p:ext uri="{BB962C8B-B14F-4D97-AF65-F5344CB8AC3E}">
        <p14:creationId xmlns:p14="http://schemas.microsoft.com/office/powerpoint/2010/main" val="369134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业务用例的测试需求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6643" y="1600200"/>
            <a:ext cx="4038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atm_login()  # </a:t>
            </a:r>
            <a:r>
              <a:rPr lang="zh-CN" altLang="en-US" sz="2400" smtClean="0"/>
              <a:t>文件级</a:t>
            </a:r>
            <a:r>
              <a:rPr lang="en-US" altLang="zh-CN" sz="2400" smtClean="0"/>
              <a:t>setup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user_login()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test_check()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user_logout()</a:t>
            </a:r>
            <a:br>
              <a:rPr lang="en-US" altLang="zh-CN" smtClean="0"/>
            </a:br>
            <a:endParaRPr lang="en-US" altLang="zh-CN" sz="800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user_login()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test_save()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user_logout()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364182" y="1600200"/>
            <a:ext cx="4779818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user_login</a:t>
            </a:r>
            <a:r>
              <a:rPr lang="en-US" altLang="zh-CN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test_take()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user_logout()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atm_logout () </a:t>
            </a:r>
            <a:r>
              <a:rPr lang="en-US" altLang="zh-CN" sz="2400"/>
              <a:t># </a:t>
            </a:r>
            <a:r>
              <a:rPr lang="zh-CN" altLang="en-US" sz="2400" smtClean="0"/>
              <a:t>文件级</a:t>
            </a:r>
            <a:r>
              <a:rPr lang="en-US" altLang="zh-CN" sz="2400" smtClean="0"/>
              <a:t>teardown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9655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@with_setup</a:t>
            </a:r>
            <a:r>
              <a:rPr lang="zh-CN" altLang="en-US" smtClean="0"/>
              <a:t>演示代码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" y="1768615"/>
            <a:ext cx="4425856" cy="3463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42" y="1768616"/>
            <a:ext cx="4451638" cy="34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30620" y="5479022"/>
            <a:ext cx="7665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@</a:t>
            </a:r>
            <a:r>
              <a:rPr lang="en-US" altLang="zh-CN" sz="2400" smtClean="0"/>
              <a:t>with_setup</a:t>
            </a:r>
            <a:r>
              <a:rPr lang="zh-CN" altLang="en-US" sz="2400" smtClean="0"/>
              <a:t>是一个</a:t>
            </a:r>
            <a:r>
              <a:rPr lang="en-US" altLang="zh-CN" sz="2400" smtClean="0"/>
              <a:t>nose</a:t>
            </a:r>
            <a:r>
              <a:rPr lang="zh-CN" altLang="en-US" sz="2400" smtClean="0"/>
              <a:t>提供的函数修饰符，我们不用管函数修饰符是什么，只要会用就行了。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0155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执行结果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26" y="1518371"/>
            <a:ext cx="4978548" cy="50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用例级</a:t>
            </a:r>
            <a:r>
              <a:rPr lang="en-US" altLang="zh-CN" smtClean="0"/>
              <a:t>setup&amp;teardown</a:t>
            </a:r>
            <a:r>
              <a:rPr lang="zh-CN" altLang="en-US" smtClean="0"/>
              <a:t>的用处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231573" cy="639762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smtClean="0"/>
              <a:t>setup</a:t>
            </a:r>
            <a:endParaRPr lang="zh-CN" altLang="en-US" sz="280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231573" cy="3951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消除代码冗余</a:t>
            </a:r>
            <a:endParaRPr lang="zh-CN" altLang="en-US" sz="28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3865419" y="1535113"/>
            <a:ext cx="4821382" cy="639762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smtClean="0"/>
              <a:t>teardown</a:t>
            </a:r>
            <a:endParaRPr lang="zh-CN" altLang="en-US" sz="280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3865419" y="2174875"/>
            <a:ext cx="4821382" cy="3951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消除代码</a:t>
            </a:r>
            <a:r>
              <a:rPr lang="zh-CN" altLang="en-US" sz="2800" smtClean="0"/>
              <a:t>冗余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不管用例执行完成（成功）还是被异常打断（失败），</a:t>
            </a:r>
            <a:r>
              <a:rPr lang="en-US" altLang="zh-CN" sz="2800" smtClean="0"/>
              <a:t>teardown</a:t>
            </a:r>
            <a:r>
              <a:rPr lang="zh-CN" altLang="en-US" sz="2800" smtClean="0"/>
              <a:t>里的测试清理动作都会</a:t>
            </a:r>
            <a:r>
              <a:rPr lang="zh-CN" altLang="en-US" sz="2800" smtClean="0"/>
              <a:t>执行。</a:t>
            </a: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50978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600200"/>
            <a:ext cx="7143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nosetests</a:t>
            </a:r>
            <a:r>
              <a:rPr lang="zh-CN" altLang="en-US" smtClean="0"/>
              <a:t>基本用法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文件级</a:t>
            </a:r>
            <a:r>
              <a:rPr lang="en-US" altLang="zh-CN" smtClean="0"/>
              <a:t>setup </a:t>
            </a:r>
            <a:r>
              <a:rPr lang="en-US" altLang="zh-CN" smtClean="0"/>
              <a:t>&amp; teardown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用例级</a:t>
            </a:r>
            <a:r>
              <a:rPr lang="en-US" altLang="zh-CN" smtClean="0"/>
              <a:t>setup &amp; teardown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109" y="1911761"/>
            <a:ext cx="495293" cy="385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49797" y="3615655"/>
            <a:ext cx="838900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691660"/>
            <a:ext cx="5535296" cy="367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nosetests</a:t>
            </a:r>
            <a:r>
              <a:rPr lang="zh-CN" altLang="en-US" smtClean="0"/>
              <a:t>基本用法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3174" y="576323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这里抛出异常，所以这个用例会失败</a:t>
            </a:r>
            <a:endParaRPr lang="zh-CN" altLang="en-US" sz="2400"/>
          </a:p>
        </p:txBody>
      </p:sp>
      <p:cxnSp>
        <p:nvCxnSpPr>
          <p:cNvPr id="9" name="形状 8"/>
          <p:cNvCxnSpPr>
            <a:stCxn id="7" idx="3"/>
            <a:endCxn id="6" idx="3"/>
          </p:cNvCxnSpPr>
          <p:nvPr/>
        </p:nvCxnSpPr>
        <p:spPr>
          <a:xfrm flipH="1" flipV="1">
            <a:off x="7088697" y="4009938"/>
            <a:ext cx="713568" cy="1984132"/>
          </a:xfrm>
          <a:prstGeom prst="bentConnector3">
            <a:avLst>
              <a:gd name="adj1" fmla="val -32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执行单个测试用例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5722" y="2064478"/>
            <a:ext cx="6803728" cy="323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58" y="1375795"/>
            <a:ext cx="8804333" cy="521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执行某个用例文件里的所有用例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04220" y="1585520"/>
            <a:ext cx="42627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-v: </a:t>
            </a:r>
            <a:r>
              <a:rPr lang="zh-CN" altLang="en-US" sz="2400" smtClean="0"/>
              <a:t>打印已执行测试用例的名字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3657600" y="1812021"/>
            <a:ext cx="696287" cy="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有用例失败则停止测试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895" y="1459908"/>
            <a:ext cx="8380602" cy="48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936268" y="1531661"/>
            <a:ext cx="3908493" cy="1137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test_200()</a:t>
            </a:r>
            <a:r>
              <a:rPr lang="zh-CN" altLang="en-US" sz="2400" smtClean="0"/>
              <a:t>失败后，</a:t>
            </a:r>
            <a:r>
              <a:rPr lang="en-US" altLang="zh-CN" sz="2400" smtClean="0"/>
              <a:t>test_300()</a:t>
            </a:r>
            <a:r>
              <a:rPr lang="zh-CN" altLang="en-US" sz="2400" smtClean="0"/>
              <a:t>没有执行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执行当前目录下的所有测试</a:t>
            </a:r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309" y="1350628"/>
            <a:ext cx="7778586" cy="516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回归测试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9" y="1892879"/>
            <a:ext cx="8940928" cy="44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623</Words>
  <Application>Microsoft Office PowerPoint</Application>
  <PresentationFormat>全屏显示(4:3)</PresentationFormat>
  <Paragraphs>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宋体</vt:lpstr>
      <vt:lpstr>Arial</vt:lpstr>
      <vt:lpstr>Calibri</vt:lpstr>
      <vt:lpstr>Office 主题</vt:lpstr>
      <vt:lpstr>动手，动手，动手</vt:lpstr>
      <vt:lpstr>测试人员Python入门</vt:lpstr>
      <vt:lpstr>大纲</vt:lpstr>
      <vt:lpstr>nosetests基本用法</vt:lpstr>
      <vt:lpstr>执行单个测试用例</vt:lpstr>
      <vt:lpstr>执行某个用例文件里的所有用例</vt:lpstr>
      <vt:lpstr>有用例失败则停止测试</vt:lpstr>
      <vt:lpstr>执行当前目录下的所有测试</vt:lpstr>
      <vt:lpstr>回归测试</vt:lpstr>
      <vt:lpstr>大纲</vt:lpstr>
      <vt:lpstr>bank_2.py里的数据</vt:lpstr>
      <vt:lpstr>setup &amp; teardown示例</vt:lpstr>
      <vt:lpstr>执行结果</vt:lpstr>
      <vt:lpstr>setup / teardown简介</vt:lpstr>
      <vt:lpstr>setup/ teardown的用处</vt:lpstr>
      <vt:lpstr>setup函数与全局变量</vt:lpstr>
      <vt:lpstr>用global定义全局变量</vt:lpstr>
      <vt:lpstr>大纲</vt:lpstr>
      <vt:lpstr>业务测试用例</vt:lpstr>
      <vt:lpstr>查询结果的检查与正则表达式</vt:lpstr>
      <vt:lpstr>业务用例的测试需求</vt:lpstr>
      <vt:lpstr>@with_setup演示代码</vt:lpstr>
      <vt:lpstr>执行结果</vt:lpstr>
      <vt:lpstr>用例级setup&amp;teardown的用处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</cp:lastModifiedBy>
  <cp:revision>344</cp:revision>
  <dcterms:created xsi:type="dcterms:W3CDTF">2016-02-26T13:52:09Z</dcterms:created>
  <dcterms:modified xsi:type="dcterms:W3CDTF">2016-03-09T10:55:13Z</dcterms:modified>
</cp:coreProperties>
</file>