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335" r:id="rId3"/>
    <p:sldId id="257" r:id="rId4"/>
    <p:sldId id="338" r:id="rId5"/>
    <p:sldId id="339" r:id="rId6"/>
    <p:sldId id="342" r:id="rId7"/>
    <p:sldId id="340" r:id="rId8"/>
    <p:sldId id="343" r:id="rId9"/>
    <p:sldId id="341" r:id="rId10"/>
    <p:sldId id="344" r:id="rId11"/>
    <p:sldId id="357" r:id="rId12"/>
    <p:sldId id="336" r:id="rId13"/>
    <p:sldId id="345" r:id="rId14"/>
    <p:sldId id="346" r:id="rId15"/>
    <p:sldId id="349" r:id="rId16"/>
    <p:sldId id="350" r:id="rId17"/>
    <p:sldId id="347" r:id="rId18"/>
    <p:sldId id="348" r:id="rId19"/>
    <p:sldId id="352" r:id="rId20"/>
    <p:sldId id="351" r:id="rId21"/>
    <p:sldId id="354" r:id="rId22"/>
    <p:sldId id="353" r:id="rId23"/>
    <p:sldId id="356" r:id="rId24"/>
    <p:sldId id="35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2" autoAdjust="0"/>
    <p:restoredTop sz="94712" autoAdjust="0"/>
  </p:normalViewPr>
  <p:slideViewPr>
    <p:cSldViewPr snapToGrid="0">
      <p:cViewPr varScale="1">
        <p:scale>
          <a:sx n="92" d="100"/>
          <a:sy n="92" d="100"/>
        </p:scale>
        <p:origin x="8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动手，动手，动手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光靠听课或看书没有多大用处，关键是动手练习。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测试人员应该在编写和执行测试用例的过程中学习</a:t>
            </a:r>
            <a:r>
              <a:rPr lang="en-US" altLang="zh-CN" sz="2800" smtClean="0"/>
              <a:t>Python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本</a:t>
            </a:r>
            <a:r>
              <a:rPr lang="en-US" altLang="zh-CN" sz="2800" smtClean="0"/>
              <a:t>PPT</a:t>
            </a:r>
            <a:r>
              <a:rPr lang="zh-CN" altLang="en-US" sz="2800" smtClean="0"/>
              <a:t>里的代码都是可执行并且验证过的。一律以截图的方式提供，就是希望大家亲手把代码一行行地敲进去，再加以执行。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使用测试驱动的测试用例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56" y="1529628"/>
            <a:ext cx="7915363" cy="48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9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自动化测试体系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86101" y="1756064"/>
            <a:ext cx="2047009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nosetests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3086101" y="3373582"/>
            <a:ext cx="2047009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测试用例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3086100" y="4991100"/>
            <a:ext cx="2047009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接口驱动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6241473" y="3373582"/>
            <a:ext cx="2047009" cy="269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被测对象</a:t>
            </a:r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85800" y="3373582"/>
            <a:ext cx="1691987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nose.tools</a:t>
            </a:r>
            <a:endParaRPr lang="zh-CN" altLang="en-US" sz="2400"/>
          </a:p>
        </p:txBody>
      </p:sp>
      <p:cxnSp>
        <p:nvCxnSpPr>
          <p:cNvPr id="9" name="直接连接符 8"/>
          <p:cNvCxnSpPr>
            <a:stCxn id="3" idx="2"/>
            <a:endCxn id="4" idx="0"/>
          </p:cNvCxnSpPr>
          <p:nvPr/>
        </p:nvCxnSpPr>
        <p:spPr>
          <a:xfrm>
            <a:off x="4109606" y="2836719"/>
            <a:ext cx="0" cy="536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2"/>
            <a:endCxn id="5" idx="0"/>
          </p:cNvCxnSpPr>
          <p:nvPr/>
        </p:nvCxnSpPr>
        <p:spPr>
          <a:xfrm flipH="1">
            <a:off x="4109605" y="4454237"/>
            <a:ext cx="1" cy="536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2"/>
            <a:endCxn id="6" idx="2"/>
          </p:cNvCxnSpPr>
          <p:nvPr/>
        </p:nvCxnSpPr>
        <p:spPr>
          <a:xfrm rot="16200000" flipH="1">
            <a:off x="5687291" y="4494068"/>
            <a:ext cx="12700" cy="315537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1"/>
            <a:endCxn id="7" idx="3"/>
          </p:cNvCxnSpPr>
          <p:nvPr/>
        </p:nvCxnSpPr>
        <p:spPr>
          <a:xfrm flipH="1">
            <a:off x="2377787" y="3913910"/>
            <a:ext cx="708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1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600200"/>
            <a:ext cx="7143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接口驱动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数据驱动测试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测试用例</a:t>
            </a:r>
            <a:r>
              <a:rPr lang="zh-CN" altLang="en-US"/>
              <a:t>类</a:t>
            </a:r>
          </a:p>
          <a:p>
            <a:pPr>
              <a:lnSpc>
                <a:spcPct val="150000"/>
              </a:lnSpc>
            </a:pPr>
            <a:endParaRPr lang="en-US" altLang="zh-CN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109" y="2659905"/>
            <a:ext cx="495293" cy="3859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581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测试用例分类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基本测试用例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异常测试用例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数据驱动测试用例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7920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数据驱动测试用例 </a:t>
            </a:r>
            <a:r>
              <a:rPr lang="en-US" altLang="zh-CN" smtClean="0"/>
              <a:t>- yield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6" y="1376074"/>
            <a:ext cx="7782791" cy="530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55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数据结构：</a:t>
            </a:r>
            <a:r>
              <a:rPr lang="en-US" altLang="zh-CN" smtClean="0"/>
              <a:t>list</a:t>
            </a:r>
            <a:r>
              <a:rPr lang="zh-CN" altLang="en-US" smtClean="0"/>
              <a:t>和</a:t>
            </a:r>
            <a:r>
              <a:rPr lang="en-US" altLang="zh-CN" smtClean="0"/>
              <a:t>tuple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list</a:t>
            </a:r>
            <a:r>
              <a:rPr lang="zh-CN" altLang="en-US" sz="2400" smtClean="0"/>
              <a:t>是可变的数组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en-US" altLang="zh-CN" sz="2400" smtClean="0"/>
              <a:t>append, insert, pop, remove</a:t>
            </a:r>
          </a:p>
          <a:p>
            <a:pPr lvl="1">
              <a:lnSpc>
                <a:spcPct val="150000"/>
              </a:lnSpc>
            </a:pPr>
            <a:r>
              <a:rPr lang="zh-CN" altLang="en-US" sz="2400"/>
              <a:t>赋值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tuple</a:t>
            </a:r>
            <a:r>
              <a:rPr lang="zh-CN" altLang="en-US" sz="2400" smtClean="0"/>
              <a:t>是“不可变”数组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上面各种操作统统不允许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对成员的操作是允许的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IDLE</a:t>
            </a:r>
            <a:r>
              <a:rPr lang="zh-CN" altLang="en-US" sz="2400" smtClean="0"/>
              <a:t>交互模式下的演示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6050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18" y="2021896"/>
            <a:ext cx="7288364" cy="340025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23455" y="1789311"/>
            <a:ext cx="7897090" cy="393607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10" idx="0"/>
            <a:endCxn id="10" idx="2"/>
          </p:cNvCxnSpPr>
          <p:nvPr/>
        </p:nvCxnSpPr>
        <p:spPr>
          <a:xfrm>
            <a:off x="4572000" y="1789311"/>
            <a:ext cx="0" cy="393607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1"/>
            <a:endCxn id="10" idx="3"/>
          </p:cNvCxnSpPr>
          <p:nvPr/>
        </p:nvCxnSpPr>
        <p:spPr>
          <a:xfrm>
            <a:off x="623455" y="3757351"/>
            <a:ext cx="789709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355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执行结果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7" y="1863002"/>
            <a:ext cx="7972926" cy="31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9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nosetests &amp; yield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从前页的测试打印信息看，测试用例里有</a:t>
            </a:r>
            <a:r>
              <a:rPr lang="en-US" altLang="zh-CN" sz="2400" smtClean="0"/>
              <a:t>yield</a:t>
            </a:r>
            <a:r>
              <a:rPr lang="zh-CN" altLang="en-US" sz="2400" smtClean="0"/>
              <a:t>调用的话，</a:t>
            </a:r>
            <a:r>
              <a:rPr lang="en-US" altLang="zh-CN" sz="2400" smtClean="0"/>
              <a:t>nosetests</a:t>
            </a:r>
            <a:r>
              <a:rPr lang="zh-CN" altLang="en-US" sz="2400" smtClean="0"/>
              <a:t>把</a:t>
            </a:r>
            <a:r>
              <a:rPr lang="en-US" altLang="zh-CN" sz="2400" smtClean="0"/>
              <a:t>yield</a:t>
            </a:r>
            <a:r>
              <a:rPr lang="zh-CN" altLang="en-US" sz="2400" smtClean="0"/>
              <a:t>语句调用的函数当做测试用例。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循环体内的</a:t>
            </a:r>
            <a:r>
              <a:rPr lang="en-US" altLang="zh-CN" sz="2400" smtClean="0"/>
              <a:t>yield</a:t>
            </a:r>
            <a:r>
              <a:rPr lang="zh-CN" altLang="en-US" sz="2400" smtClean="0"/>
              <a:t>语句，如果被调用函数抛出异常，循环不会被打断，下组数据会继续执行。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3439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循环用例继续执行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234046"/>
            <a:ext cx="8307875" cy="18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0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测试人员</a:t>
            </a:r>
            <a:r>
              <a:rPr lang="en-US" altLang="zh-CN" smtClean="0"/>
              <a:t>Python</a:t>
            </a:r>
            <a:r>
              <a:rPr lang="zh-CN" altLang="en-US" smtClean="0"/>
              <a:t>入门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86304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第一课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测试对象：银行</a:t>
            </a:r>
            <a:r>
              <a:rPr lang="en-US" altLang="zh-CN" smtClean="0"/>
              <a:t>ATM</a:t>
            </a:r>
            <a:r>
              <a:rPr lang="zh-CN" altLang="en-US" smtClean="0"/>
              <a:t>接口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单个用例，执行成功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异常、测试判决与测试断言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第二课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en-US" altLang="zh-CN" sz="2400" smtClean="0"/>
              <a:t>nosetests</a:t>
            </a:r>
            <a:r>
              <a:rPr lang="zh-CN" altLang="en-US" sz="2400" smtClean="0"/>
              <a:t>多测试用例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en-US" altLang="zh-CN" sz="2400" smtClean="0"/>
              <a:t>setup &amp; teardown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286380" y="1600200"/>
            <a:ext cx="340042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第三课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接口驱动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数据驱动测试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测试用例类</a:t>
            </a:r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1790025"/>
            <a:ext cx="495293" cy="3859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600200"/>
            <a:ext cx="7143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接口驱动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数据驱动测试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测试用例</a:t>
            </a:r>
            <a:r>
              <a:rPr lang="zh-CN" altLang="en-US"/>
              <a:t>类</a:t>
            </a:r>
          </a:p>
          <a:p>
            <a:pPr>
              <a:lnSpc>
                <a:spcPct val="150000"/>
              </a:lnSpc>
            </a:pPr>
            <a:endParaRPr lang="en-US" altLang="zh-CN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109" y="3501568"/>
            <a:ext cx="495293" cy="3859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8929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测试用例类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60" y="1417638"/>
            <a:ext cx="5675679" cy="527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87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执行结果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75" y="1490662"/>
            <a:ext cx="4935249" cy="50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43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66853" y="388938"/>
            <a:ext cx="3838141" cy="1143000"/>
          </a:xfrm>
        </p:spPr>
        <p:txBody>
          <a:bodyPr/>
          <a:lstStyle/>
          <a:p>
            <a:r>
              <a:rPr lang="en-US" altLang="zh-CN"/>
              <a:t>setUpClass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1" y="253856"/>
            <a:ext cx="5017510" cy="65089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34444" y="1859973"/>
            <a:ext cx="3138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执行一个测试用例类的时候，不管这个</a:t>
            </a:r>
            <a:r>
              <a:rPr lang="zh-CN" altLang="en-US" sz="2400"/>
              <a:t>用例类有多少个测试用例</a:t>
            </a:r>
            <a:r>
              <a:rPr lang="zh-CN" altLang="en-US" sz="2400" smtClean="0"/>
              <a:t>，</a:t>
            </a:r>
            <a:r>
              <a:rPr lang="en-US" altLang="zh-CN" sz="2400" smtClean="0"/>
              <a:t>setUpClass()</a:t>
            </a:r>
            <a:r>
              <a:rPr lang="zh-CN" altLang="en-US" sz="2400" smtClean="0"/>
              <a:t>和</a:t>
            </a:r>
            <a:r>
              <a:rPr lang="en-US" altLang="zh-CN" sz="2400" smtClean="0"/>
              <a:t>tearDownClass()</a:t>
            </a:r>
            <a:r>
              <a:rPr lang="zh-CN" altLang="en-US" sz="2400" smtClean="0"/>
              <a:t>只会执行一次。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25695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setUpClass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90" y="1658215"/>
            <a:ext cx="6449619" cy="445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0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600200"/>
            <a:ext cx="7143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接口驱动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数据驱动测试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测试用例</a:t>
            </a:r>
            <a:r>
              <a:rPr lang="zh-CN" altLang="en-US"/>
              <a:t>类</a:t>
            </a:r>
          </a:p>
          <a:p>
            <a:pPr>
              <a:lnSpc>
                <a:spcPct val="150000"/>
              </a:lnSpc>
            </a:pPr>
            <a:endParaRPr lang="en-US" altLang="zh-CN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109" y="1911761"/>
            <a:ext cx="495293" cy="3859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TCP</a:t>
            </a:r>
            <a:r>
              <a:rPr lang="zh-CN" altLang="en-US" smtClean="0"/>
              <a:t>接口的消息提取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5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TCP</a:t>
            </a:r>
            <a:r>
              <a:rPr lang="zh-CN" altLang="en-US" sz="2400" smtClean="0"/>
              <a:t>接口是最常见的接口类型。由于</a:t>
            </a:r>
            <a:r>
              <a:rPr lang="en-US" altLang="zh-CN" sz="2400" smtClean="0"/>
              <a:t>TCP</a:t>
            </a:r>
            <a:r>
              <a:rPr lang="zh-CN" altLang="en-US" sz="2400" smtClean="0"/>
              <a:t>是流传输协议，需要从字节流中正确地把消息提取出来。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如果被测系统的</a:t>
            </a:r>
            <a:r>
              <a:rPr lang="en-US" altLang="zh-CN" sz="2400" smtClean="0"/>
              <a:t>TCP</a:t>
            </a:r>
            <a:r>
              <a:rPr lang="zh-CN" altLang="en-US" sz="2400" smtClean="0"/>
              <a:t>把</a:t>
            </a:r>
            <a:r>
              <a:rPr lang="en-US" altLang="zh-CN" sz="2400" smtClean="0"/>
              <a:t>1</a:t>
            </a:r>
            <a:r>
              <a:rPr lang="zh-CN" altLang="en-US" sz="2400" smtClean="0"/>
              <a:t>个消息分成</a:t>
            </a:r>
            <a:r>
              <a:rPr lang="en-US" altLang="zh-CN" sz="2400" smtClean="0"/>
              <a:t>2</a:t>
            </a:r>
            <a:r>
              <a:rPr lang="zh-CN" altLang="en-US" sz="2400" smtClean="0"/>
              <a:t>次发送（完全合法），前面</a:t>
            </a:r>
            <a:r>
              <a:rPr lang="en-US" altLang="zh-CN" sz="2400" smtClean="0"/>
              <a:t>ATM</a:t>
            </a:r>
            <a:r>
              <a:rPr lang="zh-CN" altLang="en-US" sz="2400" smtClean="0"/>
              <a:t>的测试用例就会出错。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当然，一般情况下，</a:t>
            </a:r>
            <a:r>
              <a:rPr lang="en-US" altLang="zh-CN" sz="2400" smtClean="0"/>
              <a:t>TCP</a:t>
            </a:r>
            <a:r>
              <a:rPr lang="zh-CN" altLang="en-US" sz="2400" smtClean="0"/>
              <a:t>一般不把这么短的消息分次发送。但是对于长消息，就不好说的。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21923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TAS</a:t>
            </a:r>
            <a:r>
              <a:rPr lang="zh-CN" altLang="en-US" smtClean="0"/>
              <a:t>客户端消息格式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527463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消息头格式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/>
            </a:r>
            <a:br>
              <a:rPr lang="en-US" altLang="zh-CN" sz="2400" smtClean="0"/>
            </a:b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消息体格式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zh-CN" altLang="en-US" sz="2400" smtClean="0"/>
              <a:t>先</a:t>
            </a:r>
            <a:r>
              <a:rPr lang="en-US" altLang="zh-CN" sz="2400" smtClean="0"/>
              <a:t>protobuf</a:t>
            </a:r>
            <a:r>
              <a:rPr lang="zh-CN" altLang="en-US" sz="2400" smtClean="0"/>
              <a:t>格式编码，再</a:t>
            </a:r>
            <a:r>
              <a:rPr lang="en-US" altLang="zh-CN" sz="2400" smtClean="0"/>
              <a:t>AES</a:t>
            </a:r>
            <a:r>
              <a:rPr lang="zh-CN" altLang="en-US" sz="2400" smtClean="0"/>
              <a:t>加密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消息尾格式</a:t>
            </a:r>
            <a:endParaRPr lang="zh-CN" altLang="en-US" sz="240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26117"/>
              </p:ext>
            </p:extLst>
          </p:nvPr>
        </p:nvGraphicFramePr>
        <p:xfrm>
          <a:off x="922482" y="2116210"/>
          <a:ext cx="6507019" cy="1946636"/>
        </p:xfrm>
        <a:graphic>
          <a:graphicData uri="http://schemas.openxmlformats.org/drawingml/2006/table">
            <a:tbl>
              <a:tblPr/>
              <a:tblGrid>
                <a:gridCol w="1453696"/>
                <a:gridCol w="747615"/>
                <a:gridCol w="553789"/>
                <a:gridCol w="539944"/>
                <a:gridCol w="3211975"/>
              </a:tblGrid>
              <a:tr h="34352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字节数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29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HeadTag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byte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0xFF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头标记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Length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包总长度，包括头长度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FunCode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功能号（为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代表心跳，心跳数据体长度为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SessionId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会话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，由前置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维护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byte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内容类型，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ProtoBuff，1:Json，…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Version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byte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版本号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SerialNumber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通讯报文序号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86151"/>
              </p:ext>
            </p:extLst>
          </p:nvPr>
        </p:nvGraphicFramePr>
        <p:xfrm>
          <a:off x="943264" y="5857478"/>
          <a:ext cx="6527800" cy="516588"/>
        </p:xfrm>
        <a:graphic>
          <a:graphicData uri="http://schemas.openxmlformats.org/drawingml/2006/table">
            <a:tbl>
              <a:tblPr/>
              <a:tblGrid>
                <a:gridCol w="1458338"/>
                <a:gridCol w="750003"/>
                <a:gridCol w="555557"/>
                <a:gridCol w="541669"/>
                <a:gridCol w="3222233"/>
              </a:tblGrid>
              <a:tr h="258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byte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报文</a:t>
                      </a:r>
                      <a:r>
                        <a:rPr lang="en-US" altLang="zh-CN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CRC</a:t>
                      </a:r>
                      <a:r>
                        <a:rPr lang="zh-CN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校验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FootTag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byte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尾标记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21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TCP</a:t>
            </a:r>
            <a:r>
              <a:rPr lang="zh-CN" altLang="en-US" smtClean="0"/>
              <a:t>接口的消息组包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5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TCP</a:t>
            </a:r>
            <a:r>
              <a:rPr lang="zh-CN" altLang="en-US" sz="2400" smtClean="0"/>
              <a:t>消息提取、消息编解码等问题，都不应该是测试用例的编写者去面对的。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所以才需要测试工具开发人员去开发接口驱动，封装接口的底层细节，为测试用例提供简单易用的接口，使得测试用例的编写者可以把注意力集中在测试内容上面。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65350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TAS</a:t>
            </a:r>
            <a:r>
              <a:rPr lang="zh-CN" altLang="en-US" smtClean="0"/>
              <a:t>客户端接口驱动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072808" y="1642732"/>
            <a:ext cx="5348177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创建接口对象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client = Client(‘192.168.31.31’, 8888)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发送消息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client.send(131293, login_req)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接收消息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funcode, login_rsp = client.recv(1.0)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接收和比对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login_rsp = client.expect(131294, 1.0)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656075" y="2127720"/>
            <a:ext cx="1880754" cy="158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TAS</a:t>
            </a:r>
            <a:r>
              <a:rPr lang="zh-CN" altLang="en-US" sz="2400" smtClean="0"/>
              <a:t>系统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656075" y="4597294"/>
            <a:ext cx="1880754" cy="122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模拟客户端</a:t>
            </a:r>
            <a:endParaRPr lang="zh-CN" altLang="en-US" sz="2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1596452" y="3717529"/>
            <a:ext cx="0" cy="87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36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测试数据的构造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61" y="2683885"/>
            <a:ext cx="6405131" cy="26232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7917" y="2109354"/>
            <a:ext cx="2744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# protobuf</a:t>
            </a:r>
            <a:r>
              <a:rPr lang="zh-CN" altLang="en-US" sz="2400" smtClean="0"/>
              <a:t>数据构造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2275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ATM mini</a:t>
            </a:r>
            <a:r>
              <a:rPr lang="zh-CN" altLang="en-US" smtClean="0"/>
              <a:t>项目的接口驱动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99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创建接口对象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client = Client(‘127.0.0.1’, 12000, ‘1234’, ‘8888’)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发送消息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client.send(‘user_login_req account=1234 pwd=8888\n’)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接收消息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params = client.expect(‘user_login_ok’, 1.0)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关闭连接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client.close()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0344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568</Words>
  <Application>Microsoft Office PowerPoint</Application>
  <PresentationFormat>全屏显示(4:3)</PresentationFormat>
  <Paragraphs>135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宋体</vt:lpstr>
      <vt:lpstr>Arial</vt:lpstr>
      <vt:lpstr>Calibri</vt:lpstr>
      <vt:lpstr>Office 主题</vt:lpstr>
      <vt:lpstr>动手，动手，动手</vt:lpstr>
      <vt:lpstr>测试人员Python入门</vt:lpstr>
      <vt:lpstr>大纲</vt:lpstr>
      <vt:lpstr>TCP接口的消息提取</vt:lpstr>
      <vt:lpstr>TAS客户端消息格式</vt:lpstr>
      <vt:lpstr>TCP接口的消息组包</vt:lpstr>
      <vt:lpstr>TAS客户端接口驱动</vt:lpstr>
      <vt:lpstr>测试数据的构造</vt:lpstr>
      <vt:lpstr>ATM mini项目的接口驱动</vt:lpstr>
      <vt:lpstr>使用测试驱动的测试用例</vt:lpstr>
      <vt:lpstr>自动化测试体系</vt:lpstr>
      <vt:lpstr>大纲</vt:lpstr>
      <vt:lpstr>测试用例分类</vt:lpstr>
      <vt:lpstr>数据驱动测试用例 - yield</vt:lpstr>
      <vt:lpstr>数据结构：list和tuple</vt:lpstr>
      <vt:lpstr>for循环</vt:lpstr>
      <vt:lpstr>执行结果</vt:lpstr>
      <vt:lpstr>nosetests &amp; yield</vt:lpstr>
      <vt:lpstr>循环用例继续执行</vt:lpstr>
      <vt:lpstr>大纲</vt:lpstr>
      <vt:lpstr>测试用例类</vt:lpstr>
      <vt:lpstr>执行结果</vt:lpstr>
      <vt:lpstr>setUpClass</vt:lpstr>
      <vt:lpstr>setUpClass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</cp:lastModifiedBy>
  <cp:revision>400</cp:revision>
  <dcterms:created xsi:type="dcterms:W3CDTF">2016-02-26T13:52:09Z</dcterms:created>
  <dcterms:modified xsi:type="dcterms:W3CDTF">2016-03-02T03:31:19Z</dcterms:modified>
</cp:coreProperties>
</file>