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aleway"/>
      <p:regular r:id="rId50"/>
      <p:bold r:id="rId51"/>
      <p:italic r:id="rId52"/>
      <p:boldItalic r:id="rId53"/>
    </p:embeddedFont>
    <p:embeddedFont>
      <p:font typeface="Roboto"/>
      <p:regular r:id="rId54"/>
      <p:bold r:id="rId55"/>
      <p:italic r:id="rId56"/>
      <p:boldItalic r:id="rId57"/>
    </p:embeddedFont>
    <p:embeddedFont>
      <p:font typeface="Raleway Thin"/>
      <p:bold r:id="rId58"/>
      <p:boldItalic r:id="rId59"/>
    </p:embeddedFont>
    <p:embeddedFont>
      <p:font typeface="Merriweather"/>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erriweather-italic.fntdata"/><Relationship Id="rId61" Type="http://schemas.openxmlformats.org/officeDocument/2006/relationships/font" Target="fonts/Merriweather-bold.fntdata"/><Relationship Id="rId20" Type="http://schemas.openxmlformats.org/officeDocument/2006/relationships/slide" Target="slides/slide15.xml"/><Relationship Id="rId63"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erriweather-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RalewayThin-boldItalic.fntdata"/><Relationship Id="rId14" Type="http://schemas.openxmlformats.org/officeDocument/2006/relationships/slide" Target="slides/slide9.xml"/><Relationship Id="rId58" Type="http://schemas.openxmlformats.org/officeDocument/2006/relationships/font" Target="fonts/RalewayThin-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006859c59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006859c59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006859c59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006859c59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006859c59_1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006859c59_1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006859c59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006859c59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006859c59_1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006859c59_1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006859c59_1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006859c59_1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006859c59_1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006859c59_1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06859c59_1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06859c59_1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006859c59_1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006859c59_1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006859c59_1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006859c59_1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006859c59_1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006859c59_1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006859c59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006859c59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006859c59_1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006859c59_1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006859c59_1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006859c59_1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006859c59_1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006859c59_1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006859c59_1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006859c59_1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006859c59_1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006859c59_1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006859c59_1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006859c59_1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006859c59_1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006859c59_1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006859c59_1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006859c59_1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006859c59_1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006859c59_1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006859c59_1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006859c59_1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006859c59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006859c59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006859c59_1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006859c59_1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006859c59_1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006859c59_1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006859c59_1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006859c59_1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006859c59_1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006859c59_1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006859c59_1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006859c59_1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006859c59_1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006859c59_1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006859c59_1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006859c59_1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006859c59_1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006859c59_1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006859c59_1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006859c59_1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006859c59_1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006859c59_1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006859c59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006859c59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006859c59_1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006859c59_1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006859c59_1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006859c59_1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006859c59_1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006859c59_1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006859c59_1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006859c59_1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006859c59_1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006859c59_1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006859c59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006859c59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006859c59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006859c59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006859c59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006859c59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006859c59_0_1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006859c59_0_1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006859c59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006859c59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7618800" cy="1805400"/>
          </a:xfrm>
          <a:prstGeom prst="rect">
            <a:avLst/>
          </a:prstGeom>
        </p:spPr>
        <p:txBody>
          <a:bodyPr anchorCtr="0" anchor="t" bIns="91425" lIns="91425" spcFirstLastPara="1" rIns="91425" wrap="square" tIns="91425">
            <a:noAutofit/>
          </a:bodyPr>
          <a:lstStyle/>
          <a:p>
            <a:pPr indent="0" lvl="0" marL="0" marR="19050" rtl="0" algn="ctr">
              <a:lnSpc>
                <a:spcPct val="115000"/>
              </a:lnSpc>
              <a:spcBef>
                <a:spcPts val="0"/>
              </a:spcBef>
              <a:spcAft>
                <a:spcPts val="1000"/>
              </a:spcAft>
              <a:buNone/>
            </a:pPr>
            <a:r>
              <a:rPr lang="en" sz="2500">
                <a:latin typeface="Raleway Thin"/>
                <a:ea typeface="Raleway Thin"/>
                <a:cs typeface="Raleway Thin"/>
                <a:sym typeface="Raleway Thin"/>
              </a:rPr>
              <a:t>PHƯƠNG PHÁP CHUYỂN ĐỔI TỪ ÂM NHẠC PIANO SANG DẠNG</a:t>
            </a:r>
            <a:br>
              <a:rPr lang="en" sz="2500">
                <a:latin typeface="Raleway Thin"/>
                <a:ea typeface="Raleway Thin"/>
                <a:cs typeface="Raleway Thin"/>
                <a:sym typeface="Raleway Thin"/>
              </a:rPr>
            </a:br>
            <a:r>
              <a:rPr lang="en" sz="2500">
                <a:latin typeface="Raleway Thin"/>
                <a:ea typeface="Raleway Thin"/>
                <a:cs typeface="Raleway Thin"/>
                <a:sym typeface="Raleway Thin"/>
              </a:rPr>
              <a:t>BẢN NHẠC NGƯỜI MÙ CÓ THỂ ĐỌC ĐƯỢC</a:t>
            </a:r>
            <a:endParaRPr sz="5400">
              <a:latin typeface="Raleway Thin"/>
              <a:ea typeface="Raleway Thin"/>
              <a:cs typeface="Raleway Thin"/>
              <a:sym typeface="Raleway Thin"/>
            </a:endParaRPr>
          </a:p>
        </p:txBody>
      </p:sp>
      <p:sp>
        <p:nvSpPr>
          <p:cNvPr id="65" name="Google Shape;65;p13"/>
          <p:cNvSpPr txBox="1"/>
          <p:nvPr>
            <p:ph idx="1" type="subTitle"/>
          </p:nvPr>
        </p:nvSpPr>
        <p:spPr>
          <a:xfrm>
            <a:off x="311700" y="244053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Trình bày bởi Nhóm 10</a:t>
            </a:r>
            <a:endParaRPr>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4521400"/>
            <a:ext cx="85206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Sự cấp thiết</a:t>
            </a:r>
            <a:endParaRPr sz="1600"/>
          </a:p>
        </p:txBody>
      </p:sp>
      <p:sp>
        <p:nvSpPr>
          <p:cNvPr id="126" name="Google Shape;126;p22"/>
          <p:cNvSpPr txBox="1"/>
          <p:nvPr>
            <p:ph idx="1" type="body"/>
          </p:nvPr>
        </p:nvSpPr>
        <p:spPr>
          <a:xfrm>
            <a:off x="311700" y="1404350"/>
            <a:ext cx="8520600" cy="2368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4200">
                <a:solidFill>
                  <a:srgbClr val="000000"/>
                </a:solidFill>
                <a:latin typeface="Raleway Thin"/>
                <a:ea typeface="Raleway Thin"/>
                <a:cs typeface="Raleway Thin"/>
                <a:sym typeface="Raleway Thin"/>
              </a:rPr>
              <a:t>Cần tạo ra một phương pháp</a:t>
            </a:r>
            <a:endParaRPr sz="4200">
              <a:solidFill>
                <a:srgbClr val="000000"/>
              </a:solidFill>
              <a:latin typeface="Raleway Thin"/>
              <a:ea typeface="Raleway Thin"/>
              <a:cs typeface="Raleway Thin"/>
              <a:sym typeface="Raleway Thin"/>
            </a:endParaRPr>
          </a:p>
          <a:p>
            <a:pPr indent="0" lvl="0" marL="0" rtl="0" algn="ctr">
              <a:lnSpc>
                <a:spcPct val="115000"/>
              </a:lnSpc>
              <a:spcBef>
                <a:spcPts val="1000"/>
              </a:spcBef>
              <a:spcAft>
                <a:spcPts val="1000"/>
              </a:spcAft>
              <a:buNone/>
            </a:pPr>
            <a:r>
              <a:rPr b="1" lang="en" sz="4200">
                <a:solidFill>
                  <a:schemeClr val="accent4"/>
                </a:solidFill>
                <a:latin typeface="Raleway"/>
                <a:ea typeface="Raleway"/>
                <a:cs typeface="Raleway"/>
                <a:sym typeface="Raleway"/>
              </a:rPr>
              <a:t>hỗ trợ người mù tạo bản nhạc từ âm thanh Piano</a:t>
            </a:r>
            <a:endParaRPr b="1" sz="2600">
              <a:solidFill>
                <a:schemeClr val="accent4"/>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Nội dung trình bày</a:t>
            </a:r>
            <a:endParaRPr b="1">
              <a:latin typeface="Raleway"/>
              <a:ea typeface="Raleway"/>
              <a:cs typeface="Raleway"/>
              <a:sym typeface="Raleway"/>
            </a:endParaRPr>
          </a:p>
        </p:txBody>
      </p:sp>
      <p:sp>
        <p:nvSpPr>
          <p:cNvPr id="132" name="Google Shape;132;p23"/>
          <p:cNvSpPr txBox="1"/>
          <p:nvPr>
            <p:ph idx="1" type="body"/>
          </p:nvPr>
        </p:nvSpPr>
        <p:spPr>
          <a:xfrm>
            <a:off x="4644675" y="577125"/>
            <a:ext cx="4166400" cy="409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Đối tượng sử dụng</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FF0000"/>
              </a:buClr>
              <a:buSzPts val="2000"/>
              <a:buFont typeface="Merriweather"/>
              <a:buAutoNum type="arabicPeriod"/>
            </a:pPr>
            <a:r>
              <a:rPr lang="en" sz="2000">
                <a:solidFill>
                  <a:srgbClr val="FF0000"/>
                </a:solidFill>
                <a:latin typeface="Merriweather"/>
                <a:ea typeface="Merriweather"/>
                <a:cs typeface="Merriweather"/>
                <a:sym typeface="Merriweather"/>
              </a:rPr>
              <a:t>Các phương pháp tiếp cận</a:t>
            </a:r>
            <a:endParaRPr sz="2000">
              <a:solidFill>
                <a:srgbClr val="FF0000"/>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Các bước chuyển đổi</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Thành phần hệ thống</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Nguyên lý hoạt động</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Kết quả</a:t>
            </a:r>
            <a:endParaRPr sz="2000">
              <a:solidFill>
                <a:srgbClr val="37474F"/>
              </a:solidFill>
              <a:latin typeface="Merriweather"/>
              <a:ea typeface="Merriweather"/>
              <a:cs typeface="Merriweather"/>
              <a:sym typeface="Merriweather"/>
            </a:endParaRPr>
          </a:p>
          <a:p>
            <a:pPr indent="0" lvl="0" marL="457200" rtl="0" algn="l">
              <a:spcBef>
                <a:spcPts val="1600"/>
              </a:spcBef>
              <a:spcAft>
                <a:spcPts val="1600"/>
              </a:spcAft>
              <a:buNone/>
            </a:pPr>
            <a:r>
              <a:t/>
            </a:r>
            <a:endParaRPr sz="2000">
              <a:solidFill>
                <a:srgbClr val="37474F"/>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532725" y="4521400"/>
            <a:ext cx="81111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Có những cách nào để chuyển đổi nhạc piano sang chơi sang dạng bản nhạc người mù đọc được ?</a:t>
            </a:r>
            <a:endParaRPr/>
          </a:p>
        </p:txBody>
      </p:sp>
      <p:sp>
        <p:nvSpPr>
          <p:cNvPr id="138" name="Google Shape;138;p24"/>
          <p:cNvSpPr txBox="1"/>
          <p:nvPr>
            <p:ph idx="1" type="body"/>
          </p:nvPr>
        </p:nvSpPr>
        <p:spPr>
          <a:xfrm>
            <a:off x="311700" y="0"/>
            <a:ext cx="8520600" cy="3596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4200">
                <a:solidFill>
                  <a:srgbClr val="37474F"/>
                </a:solidFill>
                <a:latin typeface="Raleway Thin"/>
                <a:ea typeface="Raleway Thin"/>
                <a:cs typeface="Raleway Thin"/>
                <a:sym typeface="Raleway Thin"/>
              </a:rPr>
              <a:t>Sử dụng c</a:t>
            </a:r>
            <a:r>
              <a:rPr lang="en" sz="4200">
                <a:solidFill>
                  <a:srgbClr val="37474F"/>
                </a:solidFill>
                <a:latin typeface="Raleway Thin"/>
                <a:ea typeface="Raleway Thin"/>
                <a:cs typeface="Raleway Thin"/>
                <a:sym typeface="Raleway Thin"/>
              </a:rPr>
              <a:t>hữ nổi Braille</a:t>
            </a:r>
            <a:endParaRPr sz="4200">
              <a:solidFill>
                <a:srgbClr val="37474F"/>
              </a:solidFill>
              <a:latin typeface="Raleway Thin"/>
              <a:ea typeface="Raleway Thin"/>
              <a:cs typeface="Raleway Thin"/>
              <a:sym typeface="Raleway Thin"/>
            </a:endParaRPr>
          </a:p>
          <a:p>
            <a:pPr indent="0" lvl="0" marL="0" rtl="0" algn="ctr">
              <a:lnSpc>
                <a:spcPct val="115000"/>
              </a:lnSpc>
              <a:spcBef>
                <a:spcPts val="1000"/>
              </a:spcBef>
              <a:spcAft>
                <a:spcPts val="1000"/>
              </a:spcAft>
              <a:buNone/>
            </a:pPr>
            <a:r>
              <a:t/>
            </a:r>
            <a:endParaRPr b="1" sz="2600">
              <a:solidFill>
                <a:schemeClr val="accent4"/>
              </a:solidFill>
              <a:latin typeface="Raleway"/>
              <a:ea typeface="Raleway"/>
              <a:cs typeface="Raleway"/>
              <a:sym typeface="Raleway"/>
            </a:endParaRPr>
          </a:p>
        </p:txBody>
      </p:sp>
      <p:pic>
        <p:nvPicPr>
          <p:cNvPr id="139" name="Google Shape;139;p24"/>
          <p:cNvPicPr preferRelativeResize="0"/>
          <p:nvPr/>
        </p:nvPicPr>
        <p:blipFill>
          <a:blip r:embed="rId3">
            <a:alphaModFix/>
          </a:blip>
          <a:stretch>
            <a:fillRect/>
          </a:stretch>
        </p:blipFill>
        <p:spPr>
          <a:xfrm>
            <a:off x="1343025" y="1914600"/>
            <a:ext cx="6457950" cy="241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311700" y="4521400"/>
            <a:ext cx="84672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Chữ nổi Braille</a:t>
            </a:r>
            <a:endParaRPr/>
          </a:p>
        </p:txBody>
      </p:sp>
      <p:sp>
        <p:nvSpPr>
          <p:cNvPr id="145" name="Google Shape;145;p25"/>
          <p:cNvSpPr txBox="1"/>
          <p:nvPr>
            <p:ph idx="1" type="body"/>
          </p:nvPr>
        </p:nvSpPr>
        <p:spPr>
          <a:xfrm>
            <a:off x="302700" y="361650"/>
            <a:ext cx="8538600" cy="3787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Raleway"/>
                <a:ea typeface="Raleway"/>
                <a:cs typeface="Raleway"/>
                <a:sym typeface="Raleway"/>
              </a:rPr>
              <a:t>Chuyển đổi thủ công, dùng tai nghe để ghi lại chữ nổi</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Chỉ thích hợp cho nhạc công lâu năm, phải dùng chất liệu đặc biệt để ghi lại</a:t>
            </a:r>
            <a:endParaRPr b="1" sz="3600">
              <a:solidFill>
                <a:schemeClr val="accent4"/>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311700" y="4521400"/>
            <a:ext cx="85122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Sử dụng thiết bị điện tử</a:t>
            </a:r>
            <a:endParaRPr/>
          </a:p>
        </p:txBody>
      </p:sp>
      <p:sp>
        <p:nvSpPr>
          <p:cNvPr id="151" name="Google Shape;151;p26"/>
          <p:cNvSpPr txBox="1"/>
          <p:nvPr>
            <p:ph idx="1" type="body"/>
          </p:nvPr>
        </p:nvSpPr>
        <p:spPr>
          <a:xfrm>
            <a:off x="311700" y="731250"/>
            <a:ext cx="3887400" cy="2826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b="1" lang="en" sz="3900">
                <a:solidFill>
                  <a:schemeClr val="accent4"/>
                </a:solidFill>
                <a:latin typeface="Raleway"/>
                <a:ea typeface="Raleway"/>
                <a:cs typeface="Raleway"/>
                <a:sym typeface="Raleway"/>
              </a:rPr>
              <a:t>Cần đề xuất một phương pháp tự động chuyển đổi</a:t>
            </a:r>
            <a:endParaRPr b="1" sz="2300">
              <a:solidFill>
                <a:schemeClr val="accent4"/>
              </a:solidFill>
              <a:latin typeface="Raleway"/>
              <a:ea typeface="Raleway"/>
              <a:cs typeface="Raleway"/>
              <a:sym typeface="Raleway"/>
            </a:endParaRPr>
          </a:p>
        </p:txBody>
      </p:sp>
      <p:pic>
        <p:nvPicPr>
          <p:cNvPr id="152" name="Google Shape;152;p26"/>
          <p:cNvPicPr preferRelativeResize="0"/>
          <p:nvPr/>
        </p:nvPicPr>
        <p:blipFill>
          <a:blip r:embed="rId3">
            <a:alphaModFix/>
          </a:blip>
          <a:stretch>
            <a:fillRect/>
          </a:stretch>
        </p:blipFill>
        <p:spPr>
          <a:xfrm>
            <a:off x="4380000" y="0"/>
            <a:ext cx="4764000" cy="437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1" type="body"/>
          </p:nvPr>
        </p:nvSpPr>
        <p:spPr>
          <a:xfrm>
            <a:off x="311700" y="4521400"/>
            <a:ext cx="85233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Máy tính điện thoại</a:t>
            </a:r>
            <a:endParaRPr/>
          </a:p>
        </p:txBody>
      </p:sp>
      <p:sp>
        <p:nvSpPr>
          <p:cNvPr id="158" name="Google Shape;158;p27"/>
          <p:cNvSpPr txBox="1"/>
          <p:nvPr>
            <p:ph idx="1" type="body"/>
          </p:nvPr>
        </p:nvSpPr>
        <p:spPr>
          <a:xfrm>
            <a:off x="0" y="44900"/>
            <a:ext cx="4299600" cy="2687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3600">
              <a:solidFill>
                <a:schemeClr val="accent4"/>
              </a:solidFill>
              <a:latin typeface="Raleway"/>
              <a:ea typeface="Raleway"/>
              <a:cs typeface="Raleway"/>
              <a:sym typeface="Raleway"/>
            </a:endParaRPr>
          </a:p>
          <a:p>
            <a:pPr indent="0" lvl="0" marL="0" rtl="0" algn="ctr">
              <a:lnSpc>
                <a:spcPct val="115000"/>
              </a:lnSpc>
              <a:spcBef>
                <a:spcPts val="1000"/>
              </a:spcBef>
              <a:spcAft>
                <a:spcPts val="0"/>
              </a:spcAft>
              <a:buNone/>
            </a:pPr>
            <a:r>
              <a:rPr b="1" lang="en" sz="3600">
                <a:solidFill>
                  <a:srgbClr val="37474F"/>
                </a:solidFill>
                <a:latin typeface="Raleway"/>
                <a:ea typeface="Raleway"/>
                <a:cs typeface="Raleway"/>
                <a:sym typeface="Raleway"/>
              </a:rPr>
              <a:t>Sử dụng các</a:t>
            </a:r>
            <a:endParaRPr b="1" sz="3600">
              <a:solidFill>
                <a:srgbClr val="37474F"/>
              </a:solidFill>
              <a:latin typeface="Raleway"/>
              <a:ea typeface="Raleway"/>
              <a:cs typeface="Raleway"/>
              <a:sym typeface="Raleway"/>
            </a:endParaRPr>
          </a:p>
          <a:p>
            <a:pPr indent="0" lvl="0" marL="0" rtl="0" algn="ctr">
              <a:lnSpc>
                <a:spcPct val="115000"/>
              </a:lnSpc>
              <a:spcBef>
                <a:spcPts val="1000"/>
              </a:spcBef>
              <a:spcAft>
                <a:spcPts val="0"/>
              </a:spcAft>
              <a:buNone/>
            </a:pPr>
            <a:r>
              <a:rPr b="1" lang="en" sz="3600">
                <a:solidFill>
                  <a:srgbClr val="37474F"/>
                </a:solidFill>
                <a:latin typeface="Raleway"/>
                <a:ea typeface="Raleway"/>
                <a:cs typeface="Raleway"/>
                <a:sym typeface="Raleway"/>
              </a:rPr>
              <a:t>thiết bị điện tử</a:t>
            </a:r>
            <a:r>
              <a:rPr b="1" lang="en" sz="3600">
                <a:solidFill>
                  <a:schemeClr val="accent4"/>
                </a:solidFill>
                <a:latin typeface="Raleway"/>
                <a:ea typeface="Raleway"/>
                <a:cs typeface="Raleway"/>
                <a:sym typeface="Raleway"/>
              </a:rPr>
              <a:t> </a:t>
            </a:r>
            <a:endParaRPr b="1" sz="3600">
              <a:solidFill>
                <a:schemeClr val="accent4"/>
              </a:solidFill>
              <a:latin typeface="Raleway"/>
              <a:ea typeface="Raleway"/>
              <a:cs typeface="Raleway"/>
              <a:sym typeface="Raleway"/>
            </a:endParaRPr>
          </a:p>
          <a:p>
            <a:pPr indent="0" lvl="0" marL="0" rtl="0" algn="ctr">
              <a:lnSpc>
                <a:spcPct val="115000"/>
              </a:lnSpc>
              <a:spcBef>
                <a:spcPts val="1000"/>
              </a:spcBef>
              <a:spcAft>
                <a:spcPts val="1000"/>
              </a:spcAft>
              <a:buNone/>
            </a:pPr>
            <a:r>
              <a:t/>
            </a:r>
            <a:endParaRPr b="1" sz="3600">
              <a:solidFill>
                <a:schemeClr val="accent4"/>
              </a:solidFill>
              <a:latin typeface="Raleway"/>
              <a:ea typeface="Raleway"/>
              <a:cs typeface="Raleway"/>
              <a:sym typeface="Raleway"/>
            </a:endParaRPr>
          </a:p>
        </p:txBody>
      </p:sp>
      <p:pic>
        <p:nvPicPr>
          <p:cNvPr id="159" name="Google Shape;159;p27"/>
          <p:cNvPicPr preferRelativeResize="0"/>
          <p:nvPr/>
        </p:nvPicPr>
        <p:blipFill>
          <a:blip r:embed="rId3">
            <a:alphaModFix/>
          </a:blip>
          <a:stretch>
            <a:fillRect/>
          </a:stretch>
        </p:blipFill>
        <p:spPr>
          <a:xfrm>
            <a:off x="4299650" y="0"/>
            <a:ext cx="4844349" cy="2687575"/>
          </a:xfrm>
          <a:prstGeom prst="rect">
            <a:avLst/>
          </a:prstGeom>
          <a:noFill/>
          <a:ln>
            <a:noFill/>
          </a:ln>
        </p:spPr>
      </p:pic>
      <p:sp>
        <p:nvSpPr>
          <p:cNvPr id="160" name="Google Shape;160;p27"/>
          <p:cNvSpPr txBox="1"/>
          <p:nvPr>
            <p:ph idx="1" type="body"/>
          </p:nvPr>
        </p:nvSpPr>
        <p:spPr>
          <a:xfrm>
            <a:off x="25650" y="3087300"/>
            <a:ext cx="9092700" cy="1079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b="1" lang="en" sz="4200">
                <a:solidFill>
                  <a:schemeClr val="accent4"/>
                </a:solidFill>
                <a:latin typeface="Raleway"/>
                <a:ea typeface="Raleway"/>
                <a:cs typeface="Raleway"/>
                <a:sym typeface="Raleway"/>
              </a:rPr>
              <a:t>Để có thể tự động hóa</a:t>
            </a:r>
            <a:endParaRPr b="1" sz="2600">
              <a:solidFill>
                <a:schemeClr val="accent4"/>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 type="body"/>
          </p:nvPr>
        </p:nvSpPr>
        <p:spPr>
          <a:xfrm>
            <a:off x="311700" y="4521400"/>
            <a:ext cx="85008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Automatic</a:t>
            </a:r>
            <a:endParaRPr/>
          </a:p>
        </p:txBody>
      </p:sp>
      <p:sp>
        <p:nvSpPr>
          <p:cNvPr id="166" name="Google Shape;166;p28"/>
          <p:cNvSpPr txBox="1"/>
          <p:nvPr>
            <p:ph idx="1" type="body"/>
          </p:nvPr>
        </p:nvSpPr>
        <p:spPr>
          <a:xfrm>
            <a:off x="302700" y="361650"/>
            <a:ext cx="8688300" cy="3787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Raleway"/>
                <a:ea typeface="Raleway"/>
                <a:cs typeface="Raleway"/>
                <a:sym typeface="Raleway"/>
              </a:rPr>
              <a:t>Các âm thanh sẽ được thu lại dưới dạng file audio MP3, WAV...</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Thiết bị thu cần kết nối internet -&gt; điện thoại thông minh là thiết bị phù hợp</a:t>
            </a:r>
            <a:endParaRPr b="1" sz="3600">
              <a:solidFill>
                <a:schemeClr val="accent4"/>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311700" y="4521400"/>
            <a:ext cx="84897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 a music sheet to computer</a:t>
            </a:r>
            <a:endParaRPr/>
          </a:p>
        </p:txBody>
      </p:sp>
      <p:sp>
        <p:nvSpPr>
          <p:cNvPr id="172" name="Google Shape;172;p29"/>
          <p:cNvSpPr txBox="1"/>
          <p:nvPr>
            <p:ph idx="1" type="body"/>
          </p:nvPr>
        </p:nvSpPr>
        <p:spPr>
          <a:xfrm>
            <a:off x="158600" y="361650"/>
            <a:ext cx="4928100" cy="3787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b="1" lang="en" sz="3600">
                <a:solidFill>
                  <a:schemeClr val="dk1"/>
                </a:solidFill>
                <a:latin typeface="Raleway"/>
                <a:ea typeface="Raleway"/>
                <a:cs typeface="Raleway"/>
                <a:sym typeface="Raleway"/>
              </a:rPr>
              <a:t>Làm thế nào để biểu diễn một music sheet trên máy tính </a:t>
            </a:r>
            <a:endParaRPr b="1" sz="3600">
              <a:solidFill>
                <a:schemeClr val="accent4"/>
              </a:solidFill>
              <a:latin typeface="Raleway"/>
              <a:ea typeface="Raleway"/>
              <a:cs typeface="Raleway"/>
              <a:sym typeface="Raleway"/>
            </a:endParaRPr>
          </a:p>
        </p:txBody>
      </p:sp>
      <p:pic>
        <p:nvPicPr>
          <p:cNvPr id="173" name="Google Shape;173;p29"/>
          <p:cNvPicPr preferRelativeResize="0"/>
          <p:nvPr/>
        </p:nvPicPr>
        <p:blipFill>
          <a:blip r:embed="rId3">
            <a:alphaModFix/>
          </a:blip>
          <a:stretch>
            <a:fillRect/>
          </a:stretch>
        </p:blipFill>
        <p:spPr>
          <a:xfrm>
            <a:off x="5012900" y="0"/>
            <a:ext cx="4131100" cy="4369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txBox="1"/>
          <p:nvPr>
            <p:ph idx="1" type="body"/>
          </p:nvPr>
        </p:nvSpPr>
        <p:spPr>
          <a:xfrm>
            <a:off x="302700" y="361650"/>
            <a:ext cx="8738700" cy="3787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Raleway"/>
                <a:ea typeface="Raleway"/>
                <a:cs typeface="Raleway"/>
                <a:sym typeface="Raleway"/>
              </a:rPr>
              <a:t>Music sheet được biểu diễn trong máy tính dưới dạng file MusicXML</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Dạng chuẩn tắc để lưu trữ và trao đổi dữ liệu bản nhạc giữa thiết bị</a:t>
            </a:r>
            <a:endParaRPr b="1" sz="3600">
              <a:solidFill>
                <a:schemeClr val="accent4"/>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Nội dung trình bày</a:t>
            </a:r>
            <a:endParaRPr b="1">
              <a:latin typeface="Raleway"/>
              <a:ea typeface="Raleway"/>
              <a:cs typeface="Raleway"/>
              <a:sym typeface="Raleway"/>
            </a:endParaRPr>
          </a:p>
        </p:txBody>
      </p:sp>
      <p:sp>
        <p:nvSpPr>
          <p:cNvPr id="185" name="Google Shape;185;p31"/>
          <p:cNvSpPr txBox="1"/>
          <p:nvPr>
            <p:ph idx="1" type="body"/>
          </p:nvPr>
        </p:nvSpPr>
        <p:spPr>
          <a:xfrm>
            <a:off x="4644675" y="577125"/>
            <a:ext cx="4166400" cy="409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Đối tượng sử dụng</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Các phương pháp tiếp cận</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FF0000"/>
              </a:buClr>
              <a:buSzPts val="2000"/>
              <a:buFont typeface="Merriweather"/>
              <a:buAutoNum type="arabicPeriod"/>
            </a:pPr>
            <a:r>
              <a:rPr lang="en" sz="2000">
                <a:solidFill>
                  <a:srgbClr val="FF0000"/>
                </a:solidFill>
                <a:latin typeface="Merriweather"/>
                <a:ea typeface="Merriweather"/>
                <a:cs typeface="Merriweather"/>
                <a:sym typeface="Merriweather"/>
              </a:rPr>
              <a:t>Các bước chuyển đổi</a:t>
            </a:r>
            <a:endParaRPr sz="2000">
              <a:solidFill>
                <a:srgbClr val="FF0000"/>
              </a:solidFill>
              <a:latin typeface="Merriweather"/>
              <a:ea typeface="Merriweather"/>
              <a:cs typeface="Merriweather"/>
              <a:sym typeface="Merriweather"/>
            </a:endParaRPr>
          </a:p>
          <a:p>
            <a:pPr indent="-355600" lvl="0" marL="457200" rtl="0" algn="l">
              <a:spcBef>
                <a:spcPts val="0"/>
              </a:spcBef>
              <a:spcAft>
                <a:spcPts val="0"/>
              </a:spcAft>
              <a:buClr>
                <a:srgbClr val="FF0000"/>
              </a:buClr>
              <a:buSzPts val="2000"/>
              <a:buFont typeface="Merriweather"/>
              <a:buAutoNum type="arabicPeriod"/>
            </a:pPr>
            <a:r>
              <a:rPr lang="en" sz="2000">
                <a:solidFill>
                  <a:srgbClr val="FF0000"/>
                </a:solidFill>
                <a:latin typeface="Merriweather"/>
                <a:ea typeface="Merriweather"/>
                <a:cs typeface="Merriweather"/>
                <a:sym typeface="Merriweather"/>
              </a:rPr>
              <a:t>Thành phần hệ thống</a:t>
            </a:r>
            <a:endParaRPr sz="2000">
              <a:solidFill>
                <a:srgbClr val="FF0000"/>
              </a:solidFill>
              <a:latin typeface="Merriweather"/>
              <a:ea typeface="Merriweather"/>
              <a:cs typeface="Merriweather"/>
              <a:sym typeface="Merriweather"/>
            </a:endParaRPr>
          </a:p>
          <a:p>
            <a:pPr indent="-355600" lvl="0" marL="457200" rtl="0" algn="l">
              <a:spcBef>
                <a:spcPts val="0"/>
              </a:spcBef>
              <a:spcAft>
                <a:spcPts val="0"/>
              </a:spcAft>
              <a:buClr>
                <a:srgbClr val="FF0000"/>
              </a:buClr>
              <a:buSzPts val="2000"/>
              <a:buFont typeface="Merriweather"/>
              <a:buAutoNum type="arabicPeriod"/>
            </a:pPr>
            <a:r>
              <a:rPr lang="en" sz="2000">
                <a:solidFill>
                  <a:srgbClr val="FF0000"/>
                </a:solidFill>
                <a:latin typeface="Merriweather"/>
                <a:ea typeface="Merriweather"/>
                <a:cs typeface="Merriweather"/>
                <a:sym typeface="Merriweather"/>
              </a:rPr>
              <a:t>Nguyên lý hoạt động</a:t>
            </a:r>
            <a:endParaRPr sz="2000">
              <a:solidFill>
                <a:srgbClr val="FF0000"/>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Kết quả</a:t>
            </a:r>
            <a:endParaRPr sz="2000">
              <a:solidFill>
                <a:srgbClr val="37474F"/>
              </a:solidFill>
              <a:latin typeface="Merriweather"/>
              <a:ea typeface="Merriweather"/>
              <a:cs typeface="Merriweather"/>
              <a:sym typeface="Merriweather"/>
            </a:endParaRPr>
          </a:p>
          <a:p>
            <a:pPr indent="0" lvl="0" marL="457200" rtl="0" algn="l">
              <a:spcBef>
                <a:spcPts val="1600"/>
              </a:spcBef>
              <a:spcAft>
                <a:spcPts val="1600"/>
              </a:spcAft>
              <a:buNone/>
            </a:pPr>
            <a:r>
              <a:t/>
            </a:r>
            <a:endParaRPr sz="2000">
              <a:solidFill>
                <a:srgbClr val="37474F"/>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Thành viên trong nhóm</a:t>
            </a:r>
            <a:endParaRPr b="1">
              <a:latin typeface="Raleway"/>
              <a:ea typeface="Raleway"/>
              <a:cs typeface="Raleway"/>
              <a:sym typeface="Raleway"/>
            </a:endParaRPr>
          </a:p>
        </p:txBody>
      </p:sp>
      <p:pic>
        <p:nvPicPr>
          <p:cNvPr id="71" name="Google Shape;71;p14"/>
          <p:cNvPicPr preferRelativeResize="0"/>
          <p:nvPr/>
        </p:nvPicPr>
        <p:blipFill>
          <a:blip r:embed="rId3">
            <a:alphaModFix/>
          </a:blip>
          <a:stretch>
            <a:fillRect/>
          </a:stretch>
        </p:blipFill>
        <p:spPr>
          <a:xfrm>
            <a:off x="732238" y="2088900"/>
            <a:ext cx="1391225" cy="1391200"/>
          </a:xfrm>
          <a:prstGeom prst="rect">
            <a:avLst/>
          </a:prstGeom>
          <a:noFill/>
          <a:ln>
            <a:noFill/>
          </a:ln>
        </p:spPr>
      </p:pic>
      <p:pic>
        <p:nvPicPr>
          <p:cNvPr id="72" name="Google Shape;72;p14"/>
          <p:cNvPicPr preferRelativeResize="0"/>
          <p:nvPr/>
        </p:nvPicPr>
        <p:blipFill>
          <a:blip r:embed="rId4">
            <a:alphaModFix/>
          </a:blip>
          <a:stretch>
            <a:fillRect/>
          </a:stretch>
        </p:blipFill>
        <p:spPr>
          <a:xfrm>
            <a:off x="2828337" y="2088898"/>
            <a:ext cx="1391225" cy="1391204"/>
          </a:xfrm>
          <a:prstGeom prst="rect">
            <a:avLst/>
          </a:prstGeom>
          <a:noFill/>
          <a:ln>
            <a:noFill/>
          </a:ln>
        </p:spPr>
      </p:pic>
      <p:pic>
        <p:nvPicPr>
          <p:cNvPr id="73" name="Google Shape;73;p14"/>
          <p:cNvPicPr preferRelativeResize="0"/>
          <p:nvPr/>
        </p:nvPicPr>
        <p:blipFill>
          <a:blip r:embed="rId3">
            <a:alphaModFix/>
          </a:blip>
          <a:stretch>
            <a:fillRect/>
          </a:stretch>
        </p:blipFill>
        <p:spPr>
          <a:xfrm>
            <a:off x="4924438" y="2088900"/>
            <a:ext cx="1391225" cy="1391204"/>
          </a:xfrm>
          <a:prstGeom prst="rect">
            <a:avLst/>
          </a:prstGeom>
          <a:noFill/>
          <a:ln>
            <a:noFill/>
          </a:ln>
        </p:spPr>
      </p:pic>
      <p:pic>
        <p:nvPicPr>
          <p:cNvPr id="74" name="Google Shape;74;p14"/>
          <p:cNvPicPr preferRelativeResize="0"/>
          <p:nvPr/>
        </p:nvPicPr>
        <p:blipFill>
          <a:blip r:embed="rId3">
            <a:alphaModFix/>
          </a:blip>
          <a:stretch>
            <a:fillRect/>
          </a:stretch>
        </p:blipFill>
        <p:spPr>
          <a:xfrm>
            <a:off x="7020538" y="2088900"/>
            <a:ext cx="1391225" cy="1391204"/>
          </a:xfrm>
          <a:prstGeom prst="rect">
            <a:avLst/>
          </a:prstGeom>
          <a:noFill/>
          <a:ln>
            <a:noFill/>
          </a:ln>
        </p:spPr>
      </p:pic>
      <p:sp>
        <p:nvSpPr>
          <p:cNvPr id="75" name="Google Shape;75;p14"/>
          <p:cNvSpPr txBox="1"/>
          <p:nvPr/>
        </p:nvSpPr>
        <p:spPr>
          <a:xfrm>
            <a:off x="466350" y="3706700"/>
            <a:ext cx="1923000" cy="44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37474F"/>
                </a:solidFill>
                <a:latin typeface="Merriweather"/>
                <a:ea typeface="Merriweather"/>
                <a:cs typeface="Merriweather"/>
                <a:sym typeface="Merriweather"/>
              </a:rPr>
              <a:t>Tăng Đức</a:t>
            </a:r>
            <a:endParaRPr b="1">
              <a:solidFill>
                <a:srgbClr val="37474F"/>
              </a:solidFill>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a:solidFill>
                  <a:srgbClr val="37474F"/>
                </a:solidFill>
                <a:latin typeface="Merriweather"/>
                <a:ea typeface="Merriweather"/>
                <a:cs typeface="Merriweather"/>
                <a:sym typeface="Merriweather"/>
              </a:rPr>
              <a:t>Thịnh</a:t>
            </a:r>
            <a:endParaRPr b="1">
              <a:solidFill>
                <a:srgbClr val="37474F"/>
              </a:solidFill>
              <a:latin typeface="Merriweather"/>
              <a:ea typeface="Merriweather"/>
              <a:cs typeface="Merriweather"/>
              <a:sym typeface="Merriweather"/>
            </a:endParaRPr>
          </a:p>
        </p:txBody>
      </p:sp>
      <p:sp>
        <p:nvSpPr>
          <p:cNvPr id="76" name="Google Shape;76;p14"/>
          <p:cNvSpPr txBox="1"/>
          <p:nvPr/>
        </p:nvSpPr>
        <p:spPr>
          <a:xfrm>
            <a:off x="2562450" y="3706700"/>
            <a:ext cx="1923000" cy="44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37474F"/>
                </a:solidFill>
                <a:latin typeface="Merriweather"/>
                <a:ea typeface="Merriweather"/>
                <a:cs typeface="Merriweather"/>
                <a:sym typeface="Merriweather"/>
              </a:rPr>
              <a:t>Nguyễn Thị</a:t>
            </a:r>
            <a:endParaRPr b="1">
              <a:solidFill>
                <a:srgbClr val="37474F"/>
              </a:solidFill>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a:solidFill>
                  <a:srgbClr val="37474F"/>
                </a:solidFill>
                <a:latin typeface="Merriweather"/>
                <a:ea typeface="Merriweather"/>
                <a:cs typeface="Merriweather"/>
                <a:sym typeface="Merriweather"/>
              </a:rPr>
              <a:t>Minh Nguyệt</a:t>
            </a:r>
            <a:endParaRPr b="1">
              <a:solidFill>
                <a:srgbClr val="37474F"/>
              </a:solidFill>
              <a:latin typeface="Merriweather"/>
              <a:ea typeface="Merriweather"/>
              <a:cs typeface="Merriweather"/>
              <a:sym typeface="Merriweather"/>
            </a:endParaRPr>
          </a:p>
        </p:txBody>
      </p:sp>
      <p:sp>
        <p:nvSpPr>
          <p:cNvPr id="77" name="Google Shape;77;p14"/>
          <p:cNvSpPr txBox="1"/>
          <p:nvPr/>
        </p:nvSpPr>
        <p:spPr>
          <a:xfrm>
            <a:off x="4658550" y="3706700"/>
            <a:ext cx="1923000" cy="44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37474F"/>
                </a:solidFill>
                <a:latin typeface="Merriweather"/>
                <a:ea typeface="Merriweather"/>
                <a:cs typeface="Merriweather"/>
                <a:sym typeface="Merriweather"/>
              </a:rPr>
              <a:t>Lưu Hoàng</a:t>
            </a:r>
            <a:endParaRPr b="1">
              <a:solidFill>
                <a:srgbClr val="37474F"/>
              </a:solidFill>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a:solidFill>
                  <a:srgbClr val="37474F"/>
                </a:solidFill>
                <a:latin typeface="Merriweather"/>
                <a:ea typeface="Merriweather"/>
                <a:cs typeface="Merriweather"/>
                <a:sym typeface="Merriweather"/>
              </a:rPr>
              <a:t>Nam</a:t>
            </a:r>
            <a:endParaRPr b="1">
              <a:solidFill>
                <a:srgbClr val="37474F"/>
              </a:solidFill>
              <a:latin typeface="Merriweather"/>
              <a:ea typeface="Merriweather"/>
              <a:cs typeface="Merriweather"/>
              <a:sym typeface="Merriweather"/>
            </a:endParaRPr>
          </a:p>
        </p:txBody>
      </p:sp>
      <p:sp>
        <p:nvSpPr>
          <p:cNvPr id="78" name="Google Shape;78;p14"/>
          <p:cNvSpPr txBox="1"/>
          <p:nvPr/>
        </p:nvSpPr>
        <p:spPr>
          <a:xfrm>
            <a:off x="6754650" y="3706700"/>
            <a:ext cx="1923000" cy="44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37474F"/>
                </a:solidFill>
                <a:latin typeface="Merriweather"/>
                <a:ea typeface="Merriweather"/>
                <a:cs typeface="Merriweather"/>
                <a:sym typeface="Merriweather"/>
              </a:rPr>
              <a:t>Nguyễn Đức</a:t>
            </a:r>
            <a:endParaRPr b="1">
              <a:solidFill>
                <a:srgbClr val="37474F"/>
              </a:solidFill>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a:solidFill>
                  <a:srgbClr val="37474F"/>
                </a:solidFill>
                <a:latin typeface="Merriweather"/>
                <a:ea typeface="Merriweather"/>
                <a:cs typeface="Merriweather"/>
                <a:sym typeface="Merriweather"/>
              </a:rPr>
              <a:t>Thắng</a:t>
            </a:r>
            <a:endParaRPr b="1">
              <a:solidFill>
                <a:srgbClr val="37474F"/>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idx="1" type="body"/>
          </p:nvPr>
        </p:nvSpPr>
        <p:spPr>
          <a:xfrm>
            <a:off x="311700" y="4521400"/>
            <a:ext cx="85008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Tổng quan</a:t>
            </a:r>
            <a:endParaRPr/>
          </a:p>
        </p:txBody>
      </p:sp>
      <p:pic>
        <p:nvPicPr>
          <p:cNvPr id="191" name="Google Shape;191;p32"/>
          <p:cNvPicPr preferRelativeResize="0"/>
          <p:nvPr/>
        </p:nvPicPr>
        <p:blipFill>
          <a:blip r:embed="rId3">
            <a:alphaModFix/>
          </a:blip>
          <a:stretch>
            <a:fillRect/>
          </a:stretch>
        </p:blipFill>
        <p:spPr>
          <a:xfrm>
            <a:off x="1850175" y="110500"/>
            <a:ext cx="5107297" cy="4216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3"/>
          <p:cNvSpPr txBox="1"/>
          <p:nvPr>
            <p:ph idx="1" type="body"/>
          </p:nvPr>
        </p:nvSpPr>
        <p:spPr>
          <a:xfrm>
            <a:off x="252475" y="502275"/>
            <a:ext cx="8738700" cy="3807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4200">
                <a:solidFill>
                  <a:schemeClr val="dk1"/>
                </a:solidFill>
                <a:latin typeface="Raleway"/>
                <a:ea typeface="Raleway"/>
                <a:cs typeface="Raleway"/>
                <a:sym typeface="Raleway"/>
              </a:rPr>
              <a:t>Việc chuyển đổi được chia làm 3 quá trình</a:t>
            </a:r>
            <a:endParaRPr b="1" sz="4200">
              <a:solidFill>
                <a:schemeClr val="dk1"/>
              </a:solidFill>
              <a:latin typeface="Raleway"/>
              <a:ea typeface="Raleway"/>
              <a:cs typeface="Raleway"/>
              <a:sym typeface="Raleway"/>
            </a:endParaRPr>
          </a:p>
          <a:p>
            <a:pPr indent="0" lvl="0" marL="0" rtl="0" algn="l">
              <a:lnSpc>
                <a:spcPct val="115000"/>
              </a:lnSpc>
              <a:spcBef>
                <a:spcPts val="1000"/>
              </a:spcBef>
              <a:spcAft>
                <a:spcPts val="1000"/>
              </a:spcAft>
              <a:buNone/>
            </a:pPr>
            <a:r>
              <a:t/>
            </a:r>
            <a:endParaRPr b="1" sz="4200">
              <a:solidFill>
                <a:schemeClr val="accent4"/>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Làm sao để người mù sử dụng điện thoại ghi âm lại được khi mà không thấy màn hình</a:t>
            </a:r>
            <a:endParaRPr/>
          </a:p>
        </p:txBody>
      </p:sp>
      <p:sp>
        <p:nvSpPr>
          <p:cNvPr id="203" name="Google Shape;203;p34"/>
          <p:cNvSpPr txBox="1"/>
          <p:nvPr>
            <p:ph idx="1" type="body"/>
          </p:nvPr>
        </p:nvSpPr>
        <p:spPr>
          <a:xfrm>
            <a:off x="302700" y="361650"/>
            <a:ext cx="8738700" cy="3787200"/>
          </a:xfrm>
          <a:prstGeom prst="rect">
            <a:avLst/>
          </a:prstGeom>
        </p:spPr>
        <p:txBody>
          <a:bodyPr anchorCtr="0" anchor="ctr" bIns="91425" lIns="91425" spcFirstLastPara="1" rIns="91425" wrap="square" tIns="91425">
            <a:noAutofit/>
          </a:bodyPr>
          <a:lstStyle/>
          <a:p>
            <a:pPr indent="-457200" lvl="0" marL="457200" rtl="0" algn="ctr">
              <a:lnSpc>
                <a:spcPct val="115000"/>
              </a:lnSpc>
              <a:spcBef>
                <a:spcPts val="0"/>
              </a:spcBef>
              <a:spcAft>
                <a:spcPts val="0"/>
              </a:spcAft>
              <a:buClr>
                <a:schemeClr val="dk1"/>
              </a:buClr>
              <a:buSzPts val="3600"/>
              <a:buFont typeface="Raleway"/>
              <a:buAutoNum type="arabicPeriod"/>
            </a:pPr>
            <a:r>
              <a:rPr b="1" lang="en" sz="3600">
                <a:solidFill>
                  <a:schemeClr val="dk1"/>
                </a:solidFill>
                <a:latin typeface="Raleway"/>
                <a:ea typeface="Raleway"/>
                <a:cs typeface="Raleway"/>
                <a:sym typeface="Raleway"/>
              </a:rPr>
              <a:t>Thu lại âm thanh piano, chuyển từ tín hiệu âm thanh sang tín hiệu số ở dạng file audio MP3 </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0"/>
              </a:spcAft>
              <a:buNone/>
            </a:pPr>
            <a:r>
              <a:rPr b="1" lang="en" sz="3600">
                <a:solidFill>
                  <a:schemeClr val="accent4"/>
                </a:solidFill>
                <a:latin typeface="Raleway"/>
                <a:ea typeface="Raleway"/>
                <a:cs typeface="Raleway"/>
                <a:sym typeface="Raleway"/>
              </a:rPr>
              <a:t>Lưu trữ file MP3 vào điện thoại,</a:t>
            </a:r>
            <a:endParaRPr b="1" sz="3600">
              <a:solidFill>
                <a:schemeClr val="accent4"/>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Quá trình đòi hỏi tự động hóa</a:t>
            </a:r>
            <a:endParaRPr b="1" sz="3600">
              <a:solidFill>
                <a:schemeClr val="accent4"/>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idx="1" type="body"/>
          </p:nvPr>
        </p:nvSpPr>
        <p:spPr>
          <a:xfrm>
            <a:off x="311700" y="4521400"/>
            <a:ext cx="87387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iPhone là dòng điện thoại hỗ trợ cực tốt đối với người khuyết tật, có thể tương tác mà không chạm</a:t>
            </a:r>
            <a:endParaRPr/>
          </a:p>
        </p:txBody>
      </p:sp>
      <p:sp>
        <p:nvSpPr>
          <p:cNvPr id="209" name="Google Shape;209;p35"/>
          <p:cNvSpPr txBox="1"/>
          <p:nvPr>
            <p:ph idx="1" type="body"/>
          </p:nvPr>
        </p:nvSpPr>
        <p:spPr>
          <a:xfrm>
            <a:off x="202650" y="-129325"/>
            <a:ext cx="8738700" cy="4370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600">
                <a:solidFill>
                  <a:schemeClr val="dk1"/>
                </a:solidFill>
                <a:latin typeface="Raleway"/>
                <a:ea typeface="Raleway"/>
                <a:cs typeface="Raleway"/>
                <a:sym typeface="Raleway"/>
              </a:rPr>
              <a:t>Giải pháp</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0"/>
              </a:spcAft>
              <a:buNone/>
            </a:pPr>
            <a:r>
              <a:rPr b="1" lang="en" sz="3600">
                <a:solidFill>
                  <a:schemeClr val="accent4"/>
                </a:solidFill>
                <a:latin typeface="Raleway"/>
                <a:ea typeface="Raleway"/>
                <a:cs typeface="Raleway"/>
                <a:sym typeface="Raleway"/>
              </a:rPr>
              <a:t>Ứng dụng Shortcut</a:t>
            </a:r>
            <a:endParaRPr b="1" sz="3600">
              <a:solidFill>
                <a:schemeClr val="accent4"/>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trên iPhone</a:t>
            </a:r>
            <a:endParaRPr b="1" sz="3600">
              <a:solidFill>
                <a:schemeClr val="accent4"/>
              </a:solidFill>
              <a:latin typeface="Raleway"/>
              <a:ea typeface="Raleway"/>
              <a:cs typeface="Raleway"/>
              <a:sym typeface="Raleway"/>
            </a:endParaRPr>
          </a:p>
        </p:txBody>
      </p:sp>
      <p:pic>
        <p:nvPicPr>
          <p:cNvPr id="210" name="Google Shape;210;p35"/>
          <p:cNvPicPr preferRelativeResize="0"/>
          <p:nvPr/>
        </p:nvPicPr>
        <p:blipFill>
          <a:blip r:embed="rId3">
            <a:alphaModFix/>
          </a:blip>
          <a:stretch>
            <a:fillRect/>
          </a:stretch>
        </p:blipFill>
        <p:spPr>
          <a:xfrm>
            <a:off x="7374800" y="2621975"/>
            <a:ext cx="1727900" cy="1727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idx="1" type="body"/>
          </p:nvPr>
        </p:nvSpPr>
        <p:spPr>
          <a:xfrm>
            <a:off x="311700" y="4521400"/>
            <a:ext cx="86295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Hey Siri, send mail to my boss ! </a:t>
            </a:r>
            <a:endParaRPr/>
          </a:p>
        </p:txBody>
      </p:sp>
      <p:sp>
        <p:nvSpPr>
          <p:cNvPr id="216" name="Google Shape;216;p36"/>
          <p:cNvSpPr txBox="1"/>
          <p:nvPr>
            <p:ph idx="1" type="body"/>
          </p:nvPr>
        </p:nvSpPr>
        <p:spPr>
          <a:xfrm>
            <a:off x="202650" y="-50250"/>
            <a:ext cx="8738700" cy="4370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600">
                <a:solidFill>
                  <a:schemeClr val="dk1"/>
                </a:solidFill>
                <a:latin typeface="Raleway"/>
                <a:ea typeface="Raleway"/>
                <a:cs typeface="Raleway"/>
                <a:sym typeface="Raleway"/>
              </a:rPr>
              <a:t>Giới thiệu</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0"/>
              </a:spcAft>
              <a:buNone/>
            </a:pPr>
            <a:r>
              <a:rPr b="1" lang="en" sz="3600">
                <a:solidFill>
                  <a:schemeClr val="accent4"/>
                </a:solidFill>
                <a:latin typeface="Raleway"/>
                <a:ea typeface="Raleway"/>
                <a:cs typeface="Raleway"/>
                <a:sym typeface="Raleway"/>
              </a:rPr>
              <a:t>Ứng dụng </a:t>
            </a:r>
            <a:r>
              <a:rPr b="1" lang="en" sz="3600">
                <a:solidFill>
                  <a:schemeClr val="accent4"/>
                </a:solidFill>
                <a:latin typeface="Raleway"/>
                <a:ea typeface="Raleway"/>
                <a:cs typeface="Raleway"/>
                <a:sym typeface="Raleway"/>
              </a:rPr>
              <a:t>Shortcut có chức năng thực hiện các tác vụ được đặt sẵn một cách tự động</a:t>
            </a:r>
            <a:endParaRPr b="1" sz="3600">
              <a:solidFill>
                <a:schemeClr val="accent4"/>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Có thể kích hoạt bằng giọng nói</a:t>
            </a:r>
            <a:endParaRPr b="1" sz="3600">
              <a:solidFill>
                <a:schemeClr val="accent4"/>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37"/>
          <p:cNvPicPr preferRelativeResize="0"/>
          <p:nvPr/>
        </p:nvPicPr>
        <p:blipFill rotWithShape="1">
          <a:blip r:embed="rId3">
            <a:alphaModFix/>
          </a:blip>
          <a:srcRect b="0" l="0" r="0" t="3633"/>
          <a:stretch/>
        </p:blipFill>
        <p:spPr>
          <a:xfrm>
            <a:off x="0" y="0"/>
            <a:ext cx="4942574" cy="4368000"/>
          </a:xfrm>
          <a:prstGeom prst="rect">
            <a:avLst/>
          </a:prstGeom>
          <a:noFill/>
          <a:ln>
            <a:noFill/>
          </a:ln>
        </p:spPr>
      </p:pic>
      <p:sp>
        <p:nvSpPr>
          <p:cNvPr id="223" name="Google Shape;223;p37"/>
          <p:cNvSpPr txBox="1"/>
          <p:nvPr>
            <p:ph idx="1" type="body"/>
          </p:nvPr>
        </p:nvSpPr>
        <p:spPr>
          <a:xfrm>
            <a:off x="4942575" y="0"/>
            <a:ext cx="4128900" cy="43680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3600">
              <a:solidFill>
                <a:schemeClr val="accent4"/>
              </a:solidFill>
              <a:latin typeface="Raleway"/>
              <a:ea typeface="Raleway"/>
              <a:cs typeface="Raleway"/>
              <a:sym typeface="Raleway"/>
            </a:endParaRPr>
          </a:p>
          <a:p>
            <a:pPr indent="0" lvl="0" marL="0" rtl="0" algn="ctr">
              <a:lnSpc>
                <a:spcPct val="115000"/>
              </a:lnSpc>
              <a:spcBef>
                <a:spcPts val="1000"/>
              </a:spcBef>
              <a:spcAft>
                <a:spcPts val="0"/>
              </a:spcAft>
              <a:buNone/>
            </a:pPr>
            <a:r>
              <a:rPr b="1" lang="en" sz="3600">
                <a:solidFill>
                  <a:srgbClr val="37474F"/>
                </a:solidFill>
                <a:latin typeface="Raleway"/>
                <a:ea typeface="Raleway"/>
                <a:cs typeface="Raleway"/>
                <a:sym typeface="Raleway"/>
              </a:rPr>
              <a:t>Tự động mở radio bằng giọng nói</a:t>
            </a:r>
            <a:r>
              <a:rPr b="1" lang="en" sz="3600">
                <a:solidFill>
                  <a:schemeClr val="accent4"/>
                </a:solidFill>
                <a:latin typeface="Raleway"/>
                <a:ea typeface="Raleway"/>
                <a:cs typeface="Raleway"/>
                <a:sym typeface="Raleway"/>
              </a:rPr>
              <a:t> </a:t>
            </a:r>
            <a:endParaRPr b="1" sz="3600">
              <a:solidFill>
                <a:schemeClr val="accent4"/>
              </a:solidFill>
              <a:latin typeface="Raleway"/>
              <a:ea typeface="Raleway"/>
              <a:cs typeface="Raleway"/>
              <a:sym typeface="Raleway"/>
            </a:endParaRPr>
          </a:p>
          <a:p>
            <a:pPr indent="0" lvl="0" marL="0" rtl="0" algn="ctr">
              <a:lnSpc>
                <a:spcPct val="115000"/>
              </a:lnSpc>
              <a:spcBef>
                <a:spcPts val="1000"/>
              </a:spcBef>
              <a:spcAft>
                <a:spcPts val="1000"/>
              </a:spcAft>
              <a:buNone/>
            </a:pPr>
            <a:r>
              <a:t/>
            </a:r>
            <a:endParaRPr b="1" sz="3600">
              <a:solidFill>
                <a:schemeClr val="accent4"/>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8"/>
          <p:cNvSpPr txBox="1"/>
          <p:nvPr>
            <p:ph idx="1" type="body"/>
          </p:nvPr>
        </p:nvSpPr>
        <p:spPr>
          <a:xfrm>
            <a:off x="202650" y="151300"/>
            <a:ext cx="8738700" cy="4370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Raleway"/>
                <a:ea typeface="Raleway"/>
                <a:cs typeface="Raleway"/>
                <a:sym typeface="Raleway"/>
              </a:rPr>
              <a:t>Người dùng ra lệnh bằng giọng nói, iPhone tự động chuyển sang chế độ ghi âm</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Người dùng chạm vào màn hình, iPhone sẽ dừng ghi âm và lưu lại file audio</a:t>
            </a:r>
            <a:endParaRPr b="1" sz="3600">
              <a:solidFill>
                <a:schemeClr val="accent4"/>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Amazing, gút chóp em !</a:t>
            </a:r>
            <a:endParaRPr/>
          </a:p>
        </p:txBody>
      </p:sp>
      <p:sp>
        <p:nvSpPr>
          <p:cNvPr id="235" name="Google Shape;235;p39"/>
          <p:cNvSpPr txBox="1"/>
          <p:nvPr>
            <p:ph idx="1" type="body"/>
          </p:nvPr>
        </p:nvSpPr>
        <p:spPr>
          <a:xfrm>
            <a:off x="311700" y="301375"/>
            <a:ext cx="8738700" cy="4370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Raleway"/>
                <a:ea typeface="Raleway"/>
                <a:cs typeface="Raleway"/>
                <a:sym typeface="Raleway"/>
              </a:rPr>
              <a:t>Tiếp theo iPhone sẽ tự động gửi file đã ghi âm đến máy tính </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0"/>
              </a:spcAft>
              <a:buNone/>
            </a:pPr>
            <a:r>
              <a:rPr b="1" lang="en" sz="3600">
                <a:solidFill>
                  <a:schemeClr val="accent4"/>
                </a:solidFill>
                <a:latin typeface="Raleway"/>
                <a:ea typeface="Raleway"/>
                <a:cs typeface="Raleway"/>
                <a:sym typeface="Raleway"/>
              </a:rPr>
              <a:t>Tất cả các tác vụ trên đã được lập trình trong Shortcut và hoàn toàn tự động</a:t>
            </a:r>
            <a:endParaRPr b="1" sz="3600">
              <a:solidFill>
                <a:schemeClr val="accent4"/>
              </a:solidFill>
              <a:latin typeface="Raleway"/>
              <a:ea typeface="Raleway"/>
              <a:cs typeface="Raleway"/>
              <a:sym typeface="Raleway"/>
            </a:endParaRPr>
          </a:p>
          <a:p>
            <a:pPr indent="0" lvl="0" marL="0" rtl="0" algn="ctr">
              <a:lnSpc>
                <a:spcPct val="115000"/>
              </a:lnSpc>
              <a:spcBef>
                <a:spcPts val="1000"/>
              </a:spcBef>
              <a:spcAft>
                <a:spcPts val="1000"/>
              </a:spcAft>
              <a:buNone/>
            </a:pPr>
            <a:r>
              <a:t/>
            </a:r>
            <a:endParaRPr b="1" sz="3600">
              <a:solidFill>
                <a:schemeClr val="accent4"/>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iPhone nhận âm thanh, chuyển sang file audio và chuyển cho máy tính</a:t>
            </a:r>
            <a:endParaRPr/>
          </a:p>
        </p:txBody>
      </p:sp>
      <p:pic>
        <p:nvPicPr>
          <p:cNvPr id="241" name="Google Shape;241;p40"/>
          <p:cNvPicPr preferRelativeResize="0"/>
          <p:nvPr/>
        </p:nvPicPr>
        <p:blipFill>
          <a:blip r:embed="rId3">
            <a:alphaModFix/>
          </a:blip>
          <a:stretch>
            <a:fillRect/>
          </a:stretch>
        </p:blipFill>
        <p:spPr>
          <a:xfrm>
            <a:off x="152400" y="152400"/>
            <a:ext cx="8806350" cy="3745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1"/>
          <p:cNvSpPr txBox="1"/>
          <p:nvPr>
            <p:ph idx="1" type="body"/>
          </p:nvPr>
        </p:nvSpPr>
        <p:spPr>
          <a:xfrm>
            <a:off x="302700" y="361650"/>
            <a:ext cx="8738700" cy="37872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3600">
                <a:solidFill>
                  <a:schemeClr val="dk1"/>
                </a:solidFill>
                <a:latin typeface="Raleway"/>
                <a:ea typeface="Raleway"/>
                <a:cs typeface="Raleway"/>
                <a:sym typeface="Raleway"/>
              </a:rPr>
              <a:t>2. Chuyển đổi file audio sang file MusicXML</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Bước khó khăn nhất</a:t>
            </a:r>
            <a:endParaRPr b="1" sz="3600">
              <a:solidFill>
                <a:schemeClr val="accent4"/>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Nội dung trình bày</a:t>
            </a:r>
            <a:endParaRPr b="1">
              <a:latin typeface="Raleway"/>
              <a:ea typeface="Raleway"/>
              <a:cs typeface="Raleway"/>
              <a:sym typeface="Raleway"/>
            </a:endParaRPr>
          </a:p>
        </p:txBody>
      </p:sp>
      <p:sp>
        <p:nvSpPr>
          <p:cNvPr id="84" name="Google Shape;84;p15"/>
          <p:cNvSpPr txBox="1"/>
          <p:nvPr>
            <p:ph idx="1" type="body"/>
          </p:nvPr>
        </p:nvSpPr>
        <p:spPr>
          <a:xfrm>
            <a:off x="4644675" y="577125"/>
            <a:ext cx="4166400" cy="409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0000"/>
              </a:buClr>
              <a:buSzPts val="2000"/>
              <a:buFont typeface="Merriweather"/>
              <a:buAutoNum type="arabicPeriod"/>
            </a:pPr>
            <a:r>
              <a:rPr lang="en" sz="2000">
                <a:solidFill>
                  <a:srgbClr val="FF0000"/>
                </a:solidFill>
                <a:latin typeface="Merriweather"/>
                <a:ea typeface="Merriweather"/>
                <a:cs typeface="Merriweather"/>
                <a:sym typeface="Merriweather"/>
              </a:rPr>
              <a:t>Đối tượng sử dụng</a:t>
            </a:r>
            <a:endParaRPr sz="2000">
              <a:solidFill>
                <a:srgbClr val="FF0000"/>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Các phương pháp tiếp cận</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Các bước chuyển đổi</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Thành phần hệ thống</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Nguyên lý hoạt động</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Kết quả</a:t>
            </a:r>
            <a:endParaRPr sz="2000">
              <a:solidFill>
                <a:srgbClr val="37474F"/>
              </a:solidFill>
              <a:latin typeface="Merriweather"/>
              <a:ea typeface="Merriweather"/>
              <a:cs typeface="Merriweather"/>
              <a:sym typeface="Merriweather"/>
            </a:endParaRPr>
          </a:p>
          <a:p>
            <a:pPr indent="0" lvl="0" marL="457200" rtl="0" algn="l">
              <a:spcBef>
                <a:spcPts val="1600"/>
              </a:spcBef>
              <a:spcAft>
                <a:spcPts val="1600"/>
              </a:spcAft>
              <a:buNone/>
            </a:pPr>
            <a:r>
              <a:t/>
            </a:r>
            <a:endParaRPr sz="2000">
              <a:solidFill>
                <a:srgbClr val="37474F"/>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2"/>
          <p:cNvSpPr txBox="1"/>
          <p:nvPr>
            <p:ph idx="1" type="body"/>
          </p:nvPr>
        </p:nvSpPr>
        <p:spPr>
          <a:xfrm>
            <a:off x="302700" y="361650"/>
            <a:ext cx="8738700" cy="3787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Raleway"/>
                <a:ea typeface="Raleway"/>
                <a:cs typeface="Raleway"/>
                <a:sym typeface="Raleway"/>
              </a:rPr>
              <a:t>Music sheet được biểu diễn trong máy tính dưới dạng file MusicXML</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Dạng chuẩn tắc để lưu trữ và trao đổi dữ liệu bản nhạc giữa thiết bị</a:t>
            </a:r>
            <a:endParaRPr b="1" sz="3600">
              <a:solidFill>
                <a:schemeClr val="accent4"/>
              </a:solidFill>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idx="1" type="body"/>
          </p:nvPr>
        </p:nvSpPr>
        <p:spPr>
          <a:xfrm>
            <a:off x="311700" y="4521400"/>
            <a:ext cx="85797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Người còn không làm được thì máy làm sao được ?</a:t>
            </a:r>
            <a:endParaRPr/>
          </a:p>
        </p:txBody>
      </p:sp>
      <p:sp>
        <p:nvSpPr>
          <p:cNvPr id="259" name="Google Shape;259;p43"/>
          <p:cNvSpPr txBox="1"/>
          <p:nvPr>
            <p:ph idx="1" type="body"/>
          </p:nvPr>
        </p:nvSpPr>
        <p:spPr>
          <a:xfrm>
            <a:off x="120550" y="130600"/>
            <a:ext cx="8970900" cy="3787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Raleway"/>
                <a:ea typeface="Raleway"/>
                <a:cs typeface="Raleway"/>
                <a:sym typeface="Raleway"/>
              </a:rPr>
              <a:t>Chuyển đổi audio sang XML giống như nghe một bản nhạc sau đó chép lại bản nhạc trên giấy</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Đòi hỏi trí nhớ, cảm âm, quan trọng nhất là trí thông minh</a:t>
            </a:r>
            <a:endParaRPr b="1" sz="3600">
              <a:solidFill>
                <a:schemeClr val="accent4"/>
              </a:solidFill>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4"/>
          <p:cNvSpPr txBox="1"/>
          <p:nvPr>
            <p:ph idx="1" type="body"/>
          </p:nvPr>
        </p:nvSpPr>
        <p:spPr>
          <a:xfrm>
            <a:off x="0" y="130600"/>
            <a:ext cx="9144000" cy="3787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Raleway"/>
                <a:ea typeface="Raleway"/>
                <a:cs typeface="Raleway"/>
                <a:sym typeface="Raleway"/>
              </a:rPr>
              <a:t>Với sự ra đời của công nghệ machine learning, điều này là khả thi</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Sử dụng các bộ dữ liệu bản nhạc có sẵn kết hợp các mô hình học máy để dạy máy tính cách chuyển đổi</a:t>
            </a:r>
            <a:endParaRPr b="1" sz="3600">
              <a:solidFill>
                <a:schemeClr val="accent4"/>
              </a:solidFill>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5"/>
          <p:cNvSpPr txBox="1"/>
          <p:nvPr>
            <p:ph idx="1" type="body"/>
          </p:nvPr>
        </p:nvSpPr>
        <p:spPr>
          <a:xfrm>
            <a:off x="0" y="130600"/>
            <a:ext cx="9144000" cy="3787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Raleway"/>
                <a:ea typeface="Raleway"/>
                <a:cs typeface="Raleway"/>
                <a:sym typeface="Raleway"/>
              </a:rPr>
              <a:t>Chi phí về thời gian và tiền bạc tạo ra mô hình và dữ liệu rất lớn</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Nên sử dụng các phần mềm có sẵn với độ chính xác cao, giá thành rẻ đã được kiểm chứng</a:t>
            </a:r>
            <a:endParaRPr b="1" sz="3600">
              <a:solidFill>
                <a:schemeClr val="accent4"/>
              </a:solidFill>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6"/>
          <p:cNvSpPr txBox="1"/>
          <p:nvPr>
            <p:ph idx="1" type="body"/>
          </p:nvPr>
        </p:nvSpPr>
        <p:spPr>
          <a:xfrm>
            <a:off x="0" y="130600"/>
            <a:ext cx="9144000" cy="3787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Raleway"/>
                <a:ea typeface="Raleway"/>
                <a:cs typeface="Raleway"/>
                <a:sym typeface="Raleway"/>
              </a:rPr>
              <a:t>AnthemScore 4 phần mềm chuyển từ file audio sang file XML</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Độ chính xác cao, cung cấp CLI thích hợp lập trình tự động</a:t>
            </a:r>
            <a:endParaRPr b="1" sz="3600">
              <a:solidFill>
                <a:schemeClr val="accent4"/>
              </a:solidFill>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idx="1" type="body"/>
          </p:nvPr>
        </p:nvSpPr>
        <p:spPr>
          <a:xfrm>
            <a:off x="311700" y="4521400"/>
            <a:ext cx="85233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File audio của River Flow In You được chuyển sang file XML và hiển thị dưới dạng bản nhạc</a:t>
            </a:r>
            <a:endParaRPr/>
          </a:p>
        </p:txBody>
      </p:sp>
      <p:pic>
        <p:nvPicPr>
          <p:cNvPr id="283" name="Google Shape;283;p47"/>
          <p:cNvPicPr preferRelativeResize="0"/>
          <p:nvPr/>
        </p:nvPicPr>
        <p:blipFill>
          <a:blip r:embed="rId3">
            <a:alphaModFix/>
          </a:blip>
          <a:stretch>
            <a:fillRect/>
          </a:stretch>
        </p:blipFill>
        <p:spPr>
          <a:xfrm>
            <a:off x="0" y="0"/>
            <a:ext cx="9144001" cy="43690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8"/>
          <p:cNvSpPr txBox="1"/>
          <p:nvPr>
            <p:ph idx="1" type="body"/>
          </p:nvPr>
        </p:nvSpPr>
        <p:spPr>
          <a:xfrm>
            <a:off x="157900" y="-310900"/>
            <a:ext cx="9144000" cy="5215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600">
                <a:solidFill>
                  <a:schemeClr val="dk1"/>
                </a:solidFill>
                <a:latin typeface="Raleway"/>
                <a:ea typeface="Raleway"/>
                <a:cs typeface="Raleway"/>
                <a:sym typeface="Raleway"/>
              </a:rPr>
              <a:t>Workflow</a:t>
            </a:r>
            <a:endParaRPr b="1" sz="3600">
              <a:solidFill>
                <a:schemeClr val="dk1"/>
              </a:solidFill>
              <a:latin typeface="Raleway"/>
              <a:ea typeface="Raleway"/>
              <a:cs typeface="Raleway"/>
              <a:sym typeface="Raleway"/>
            </a:endParaRPr>
          </a:p>
          <a:p>
            <a:pPr indent="0" lvl="0" marL="0" rtl="0" algn="l">
              <a:lnSpc>
                <a:spcPct val="115000"/>
              </a:lnSpc>
              <a:spcBef>
                <a:spcPts val="1000"/>
              </a:spcBef>
              <a:spcAft>
                <a:spcPts val="0"/>
              </a:spcAft>
              <a:buNone/>
            </a:pPr>
            <a:r>
              <a:rPr b="1" lang="en" sz="3600">
                <a:solidFill>
                  <a:schemeClr val="accent4"/>
                </a:solidFill>
                <a:latin typeface="Raleway"/>
                <a:ea typeface="Raleway"/>
                <a:cs typeface="Raleway"/>
                <a:sym typeface="Raleway"/>
              </a:rPr>
              <a:t>Tại máy tính sẽ chạy một chương trình đã được lập trình sẵn (MusicTranscript)</a:t>
            </a:r>
            <a:endParaRPr b="1" sz="3600">
              <a:solidFill>
                <a:schemeClr val="accent4"/>
              </a:solidFill>
              <a:latin typeface="Raleway"/>
              <a:ea typeface="Raleway"/>
              <a:cs typeface="Raleway"/>
              <a:sym typeface="Raleway"/>
            </a:endParaRPr>
          </a:p>
          <a:p>
            <a:pPr indent="0" lvl="0" marL="0" rtl="0" algn="l">
              <a:lnSpc>
                <a:spcPct val="115000"/>
              </a:lnSpc>
              <a:spcBef>
                <a:spcPts val="1000"/>
              </a:spcBef>
              <a:spcAft>
                <a:spcPts val="1000"/>
              </a:spcAft>
              <a:buNone/>
            </a:pPr>
            <a:r>
              <a:rPr b="1" lang="en" sz="3600">
                <a:solidFill>
                  <a:schemeClr val="accent4"/>
                </a:solidFill>
                <a:latin typeface="Raleway"/>
                <a:ea typeface="Raleway"/>
                <a:cs typeface="Raleway"/>
                <a:sym typeface="Raleway"/>
              </a:rPr>
              <a:t>Chương trình thực hiện chức năng nhận file audio, gọi CLI để chuyển file audio sang XML và lưu lại </a:t>
            </a:r>
            <a:endParaRPr b="1" sz="3600">
              <a:solidFill>
                <a:schemeClr val="accent4"/>
              </a:solidFill>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5" name="Google Shape;295;p49"/>
          <p:cNvPicPr preferRelativeResize="0"/>
          <p:nvPr/>
        </p:nvPicPr>
        <p:blipFill>
          <a:blip r:embed="rId3">
            <a:alphaModFix/>
          </a:blip>
          <a:stretch>
            <a:fillRect/>
          </a:stretch>
        </p:blipFill>
        <p:spPr>
          <a:xfrm>
            <a:off x="0" y="1787950"/>
            <a:ext cx="9144000" cy="1013220"/>
          </a:xfrm>
          <a:prstGeom prst="rect">
            <a:avLst/>
          </a:prstGeom>
          <a:noFill/>
          <a:ln>
            <a:noFill/>
          </a:ln>
        </p:spPr>
      </p:pic>
      <p:sp>
        <p:nvSpPr>
          <p:cNvPr id="296" name="Google Shape;296;p49"/>
          <p:cNvSpPr txBox="1"/>
          <p:nvPr>
            <p:ph idx="1" type="body"/>
          </p:nvPr>
        </p:nvSpPr>
        <p:spPr>
          <a:xfrm>
            <a:off x="202650" y="0"/>
            <a:ext cx="8738700" cy="2108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b="1" lang="en" sz="4200">
                <a:solidFill>
                  <a:schemeClr val="dk1"/>
                </a:solidFill>
                <a:latin typeface="Raleway"/>
                <a:ea typeface="Raleway"/>
                <a:cs typeface="Raleway"/>
                <a:sym typeface="Raleway"/>
              </a:rPr>
              <a:t>W</a:t>
            </a:r>
            <a:r>
              <a:rPr b="1" lang="en" sz="4200">
                <a:solidFill>
                  <a:schemeClr val="dk1"/>
                </a:solidFill>
                <a:latin typeface="Raleway"/>
                <a:ea typeface="Raleway"/>
                <a:cs typeface="Raleway"/>
                <a:sym typeface="Raleway"/>
              </a:rPr>
              <a:t>orkflow</a:t>
            </a:r>
            <a:endParaRPr b="1" sz="4200">
              <a:solidFill>
                <a:schemeClr val="accent4"/>
              </a:solidFill>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0"/>
          <p:cNvSpPr txBox="1"/>
          <p:nvPr>
            <p:ph idx="1" type="body"/>
          </p:nvPr>
        </p:nvSpPr>
        <p:spPr>
          <a:xfrm>
            <a:off x="311700" y="463175"/>
            <a:ext cx="8738700" cy="37872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3600">
                <a:solidFill>
                  <a:schemeClr val="dk1"/>
                </a:solidFill>
                <a:latin typeface="Raleway"/>
                <a:ea typeface="Raleway"/>
                <a:cs typeface="Raleway"/>
                <a:sym typeface="Raleway"/>
              </a:rPr>
              <a:t>3</a:t>
            </a:r>
            <a:r>
              <a:rPr b="1" lang="en" sz="3600">
                <a:solidFill>
                  <a:schemeClr val="dk1"/>
                </a:solidFill>
                <a:latin typeface="Raleway"/>
                <a:ea typeface="Raleway"/>
                <a:cs typeface="Raleway"/>
                <a:sym typeface="Raleway"/>
              </a:rPr>
              <a:t>. Chuyển đổi file XML sang dạng bản nhạc người mù hiểu được</a:t>
            </a:r>
            <a:endParaRPr b="1" sz="36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t/>
            </a:r>
            <a:endParaRPr b="1" sz="3600">
              <a:solidFill>
                <a:schemeClr val="accent4"/>
              </a:solidFill>
              <a:latin typeface="Raleway"/>
              <a:ea typeface="Raleway"/>
              <a:cs typeface="Raleway"/>
              <a:sym typeface="Ralew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1"/>
          <p:cNvSpPr txBox="1"/>
          <p:nvPr>
            <p:ph idx="1" type="body"/>
          </p:nvPr>
        </p:nvSpPr>
        <p:spPr>
          <a:xfrm>
            <a:off x="150" y="0"/>
            <a:ext cx="9144000" cy="4521600"/>
          </a:xfrm>
          <a:prstGeom prst="rect">
            <a:avLst/>
          </a:prstGeom>
        </p:spPr>
        <p:txBody>
          <a:bodyPr anchorCtr="0" anchor="ctr" bIns="91425" lIns="91425" spcFirstLastPara="1" rIns="91425" wrap="square" tIns="91425">
            <a:noAutofit/>
          </a:bodyPr>
          <a:lstStyle/>
          <a:p>
            <a:pPr indent="0" lvl="0" marL="57150" rtl="0" algn="ctr">
              <a:lnSpc>
                <a:spcPct val="115000"/>
              </a:lnSpc>
              <a:spcBef>
                <a:spcPts val="0"/>
              </a:spcBef>
              <a:spcAft>
                <a:spcPts val="0"/>
              </a:spcAft>
              <a:buNone/>
            </a:pPr>
            <a:r>
              <a:rPr b="1" lang="en" sz="3000">
                <a:solidFill>
                  <a:schemeClr val="dk1"/>
                </a:solidFill>
                <a:latin typeface="Raleway"/>
                <a:ea typeface="Raleway"/>
                <a:cs typeface="Raleway"/>
                <a:sym typeface="Raleway"/>
              </a:rPr>
              <a:t>Giới thiệu phần mềm IBOS MusicXML Reader</a:t>
            </a:r>
            <a:endParaRPr b="1" sz="3000">
              <a:solidFill>
                <a:schemeClr val="dk1"/>
              </a:solidFill>
              <a:latin typeface="Raleway"/>
              <a:ea typeface="Raleway"/>
              <a:cs typeface="Raleway"/>
              <a:sym typeface="Raleway"/>
            </a:endParaRPr>
          </a:p>
          <a:p>
            <a:pPr indent="0" lvl="0" marL="57150" rtl="0" algn="ctr">
              <a:lnSpc>
                <a:spcPct val="115000"/>
              </a:lnSpc>
              <a:spcBef>
                <a:spcPts val="1000"/>
              </a:spcBef>
              <a:spcAft>
                <a:spcPts val="0"/>
              </a:spcAft>
              <a:buNone/>
            </a:pPr>
            <a:r>
              <a:t/>
            </a:r>
            <a:endParaRPr b="1" sz="3000">
              <a:solidFill>
                <a:schemeClr val="dk1"/>
              </a:solidFill>
              <a:latin typeface="Raleway"/>
              <a:ea typeface="Raleway"/>
              <a:cs typeface="Raleway"/>
              <a:sym typeface="Raleway"/>
            </a:endParaRPr>
          </a:p>
          <a:p>
            <a:pPr indent="0" lvl="0" marL="0" rtl="0" algn="ctr">
              <a:lnSpc>
                <a:spcPct val="115000"/>
              </a:lnSpc>
              <a:spcBef>
                <a:spcPts val="1000"/>
              </a:spcBef>
              <a:spcAft>
                <a:spcPts val="0"/>
              </a:spcAft>
              <a:buNone/>
            </a:pPr>
            <a:r>
              <a:rPr b="1" lang="en" sz="3000">
                <a:solidFill>
                  <a:schemeClr val="accent4"/>
                </a:solidFill>
                <a:latin typeface="Raleway"/>
                <a:ea typeface="Raleway"/>
                <a:cs typeface="Raleway"/>
                <a:sym typeface="Raleway"/>
              </a:rPr>
              <a:t>Phần mềm chuyên dụng cho người mù học nhạc</a:t>
            </a:r>
            <a:endParaRPr b="1" sz="3000">
              <a:solidFill>
                <a:schemeClr val="accent4"/>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000">
                <a:solidFill>
                  <a:schemeClr val="accent4"/>
                </a:solidFill>
                <a:latin typeface="Raleway"/>
                <a:ea typeface="Raleway"/>
                <a:cs typeface="Raleway"/>
                <a:sym typeface="Raleway"/>
              </a:rPr>
              <a:t>Có thể chuyển từ file XML sang từng nốt nhạc tương tác được</a:t>
            </a:r>
            <a:endParaRPr b="1" sz="3000">
              <a:solidFill>
                <a:schemeClr val="accent4"/>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673350" y="1741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Raleway"/>
                <a:ea typeface="Raleway"/>
                <a:cs typeface="Raleway"/>
                <a:sym typeface="Raleway"/>
              </a:rPr>
              <a:t>Đối tượng sử dụng</a:t>
            </a:r>
            <a:endParaRPr b="1" sz="4200">
              <a:latin typeface="Raleway"/>
              <a:ea typeface="Raleway"/>
              <a:cs typeface="Raleway"/>
              <a:sym typeface="Raleway"/>
            </a:endParaRPr>
          </a:p>
        </p:txBody>
      </p:sp>
      <p:sp>
        <p:nvSpPr>
          <p:cNvPr id="90" name="Google Shape;90;p16"/>
          <p:cNvSpPr txBox="1"/>
          <p:nvPr/>
        </p:nvSpPr>
        <p:spPr>
          <a:xfrm>
            <a:off x="673350" y="1326050"/>
            <a:ext cx="7082400" cy="37068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None/>
            </a:pPr>
            <a:r>
              <a:rPr lang="en" sz="3000">
                <a:solidFill>
                  <a:srgbClr val="434343"/>
                </a:solidFill>
                <a:latin typeface="Raleway Thin"/>
                <a:ea typeface="Raleway Thin"/>
                <a:cs typeface="Raleway Thin"/>
                <a:sym typeface="Raleway Thin"/>
              </a:rPr>
              <a:t>Người khiếm thị, bị mù lòa không có khả năng đọc</a:t>
            </a:r>
            <a:endParaRPr sz="3000">
              <a:solidFill>
                <a:srgbClr val="434343"/>
              </a:solidFill>
              <a:latin typeface="Raleway Thin"/>
              <a:ea typeface="Raleway Thin"/>
              <a:cs typeface="Raleway Thin"/>
              <a:sym typeface="Raleway Thin"/>
            </a:endParaRPr>
          </a:p>
          <a:p>
            <a:pPr indent="0" lvl="0" marL="0" marR="19050" rtl="0" algn="l">
              <a:lnSpc>
                <a:spcPct val="115000"/>
              </a:lnSpc>
              <a:spcBef>
                <a:spcPts val="1000"/>
              </a:spcBef>
              <a:spcAft>
                <a:spcPts val="0"/>
              </a:spcAft>
              <a:buNone/>
            </a:pPr>
            <a:r>
              <a:rPr lang="en" sz="3000">
                <a:solidFill>
                  <a:srgbClr val="434343"/>
                </a:solidFill>
                <a:latin typeface="Raleway Thin"/>
                <a:ea typeface="Raleway Thin"/>
                <a:cs typeface="Raleway Thin"/>
                <a:sym typeface="Raleway Thin"/>
              </a:rPr>
              <a:t>Muốn học chơi piano nhưng không có khả năng đọc bản nhạc</a:t>
            </a:r>
            <a:endParaRPr sz="3000">
              <a:solidFill>
                <a:srgbClr val="434343"/>
              </a:solidFill>
              <a:latin typeface="Raleway Thin"/>
              <a:ea typeface="Raleway Thin"/>
              <a:cs typeface="Raleway Thin"/>
              <a:sym typeface="Raleway Thin"/>
            </a:endParaRPr>
          </a:p>
          <a:p>
            <a:pPr indent="0" lvl="0" marL="0" marR="19050" rtl="0" algn="l">
              <a:lnSpc>
                <a:spcPct val="115000"/>
              </a:lnSpc>
              <a:spcBef>
                <a:spcPts val="1000"/>
              </a:spcBef>
              <a:spcAft>
                <a:spcPts val="1000"/>
              </a:spcAft>
              <a:buNone/>
            </a:pPr>
            <a:r>
              <a:rPr lang="en" sz="3000">
                <a:solidFill>
                  <a:srgbClr val="434343"/>
                </a:solidFill>
                <a:latin typeface="Raleway Thin"/>
                <a:ea typeface="Raleway Thin"/>
                <a:cs typeface="Raleway Thin"/>
                <a:sym typeface="Raleway Thin"/>
              </a:rPr>
              <a:t>Muốn ghi lại bản nhạc piano nhưng không nhìn thấy</a:t>
            </a:r>
            <a:endParaRPr sz="3000">
              <a:solidFill>
                <a:srgbClr val="666666"/>
              </a:solidFill>
              <a:latin typeface="Raleway Thin"/>
              <a:ea typeface="Raleway Thin"/>
              <a:cs typeface="Raleway Thin"/>
              <a:sym typeface="Raleway Thi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52"/>
          <p:cNvPicPr preferRelativeResize="0"/>
          <p:nvPr/>
        </p:nvPicPr>
        <p:blipFill>
          <a:blip r:embed="rId3">
            <a:alphaModFix/>
          </a:blip>
          <a:stretch>
            <a:fillRect/>
          </a:stretch>
        </p:blipFill>
        <p:spPr>
          <a:xfrm>
            <a:off x="-49775" y="56400"/>
            <a:ext cx="9193777" cy="42930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3"/>
          <p:cNvSpPr txBox="1"/>
          <p:nvPr>
            <p:ph idx="1" type="body"/>
          </p:nvPr>
        </p:nvSpPr>
        <p:spPr>
          <a:xfrm>
            <a:off x="-77250" y="-147675"/>
            <a:ext cx="9298500" cy="4714200"/>
          </a:xfrm>
          <a:prstGeom prst="rect">
            <a:avLst/>
          </a:prstGeom>
        </p:spPr>
        <p:txBody>
          <a:bodyPr anchorCtr="0" anchor="ctr" bIns="91425" lIns="91425" spcFirstLastPara="1" rIns="91425" wrap="square" tIns="91425">
            <a:noAutofit/>
          </a:bodyPr>
          <a:lstStyle/>
          <a:p>
            <a:pPr indent="0" lvl="0" marL="228600" rtl="0" algn="ctr">
              <a:lnSpc>
                <a:spcPct val="115000"/>
              </a:lnSpc>
              <a:spcBef>
                <a:spcPts val="0"/>
              </a:spcBef>
              <a:spcAft>
                <a:spcPts val="0"/>
              </a:spcAft>
              <a:buNone/>
            </a:pPr>
            <a:r>
              <a:rPr b="1" lang="en" sz="3600">
                <a:solidFill>
                  <a:schemeClr val="dk1"/>
                </a:solidFill>
                <a:latin typeface="Raleway"/>
                <a:ea typeface="Raleway"/>
                <a:cs typeface="Raleway"/>
                <a:sym typeface="Raleway"/>
              </a:rPr>
              <a:t>Người dùng mở IBOS bằng giọng nói một cách tự động </a:t>
            </a:r>
            <a:endParaRPr b="1" sz="3600">
              <a:solidFill>
                <a:schemeClr val="dk1"/>
              </a:solidFill>
              <a:latin typeface="Raleway"/>
              <a:ea typeface="Raleway"/>
              <a:cs typeface="Raleway"/>
              <a:sym typeface="Raleway"/>
            </a:endParaRPr>
          </a:p>
          <a:p>
            <a:pPr indent="0" lvl="0" marL="228600" rtl="0" algn="ctr">
              <a:lnSpc>
                <a:spcPct val="115000"/>
              </a:lnSpc>
              <a:spcBef>
                <a:spcPts val="1000"/>
              </a:spcBef>
              <a:spcAft>
                <a:spcPts val="1000"/>
              </a:spcAft>
              <a:buNone/>
            </a:pPr>
            <a:r>
              <a:rPr b="1" lang="en" sz="3600">
                <a:solidFill>
                  <a:schemeClr val="accent4"/>
                </a:solidFill>
                <a:latin typeface="Raleway"/>
                <a:ea typeface="Raleway"/>
                <a:cs typeface="Raleway"/>
                <a:sym typeface="Raleway"/>
              </a:rPr>
              <a:t>Sử dụng các phím tắt để mở file XML trong IBOS</a:t>
            </a:r>
            <a:endParaRPr b="1" sz="3600">
              <a:solidFill>
                <a:schemeClr val="accent4"/>
              </a:solidFill>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54"/>
          <p:cNvPicPr preferRelativeResize="0"/>
          <p:nvPr/>
        </p:nvPicPr>
        <p:blipFill>
          <a:blip r:embed="rId3">
            <a:alphaModFix/>
          </a:blip>
          <a:stretch>
            <a:fillRect/>
          </a:stretch>
        </p:blipFill>
        <p:spPr>
          <a:xfrm>
            <a:off x="166600" y="2120550"/>
            <a:ext cx="8810800" cy="1404175"/>
          </a:xfrm>
          <a:prstGeom prst="rect">
            <a:avLst/>
          </a:prstGeom>
          <a:noFill/>
          <a:ln>
            <a:noFill/>
          </a:ln>
        </p:spPr>
      </p:pic>
      <p:sp>
        <p:nvSpPr>
          <p:cNvPr id="327" name="Google Shape;327;p54"/>
          <p:cNvSpPr txBox="1"/>
          <p:nvPr>
            <p:ph idx="1" type="body"/>
          </p:nvPr>
        </p:nvSpPr>
        <p:spPr>
          <a:xfrm>
            <a:off x="108675" y="226300"/>
            <a:ext cx="8738700" cy="2108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b="1" lang="en" sz="4200">
                <a:solidFill>
                  <a:schemeClr val="dk1"/>
                </a:solidFill>
                <a:latin typeface="Raleway"/>
                <a:ea typeface="Raleway"/>
                <a:cs typeface="Raleway"/>
                <a:sym typeface="Raleway"/>
              </a:rPr>
              <a:t>Workflow</a:t>
            </a:r>
            <a:endParaRPr b="1" sz="4200">
              <a:solidFill>
                <a:schemeClr val="accent4"/>
              </a:solidFill>
              <a:latin typeface="Raleway"/>
              <a:ea typeface="Raleway"/>
              <a:cs typeface="Raleway"/>
              <a:sym typeface="Raleway"/>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5"/>
          <p:cNvSpPr txBox="1"/>
          <p:nvPr>
            <p:ph idx="1" type="body"/>
          </p:nvPr>
        </p:nvSpPr>
        <p:spPr>
          <a:xfrm>
            <a:off x="-77250" y="-147675"/>
            <a:ext cx="9298500" cy="47142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3100">
                <a:solidFill>
                  <a:schemeClr val="dk1"/>
                </a:solidFill>
                <a:latin typeface="Raleway"/>
                <a:ea typeface="Raleway"/>
                <a:cs typeface="Raleway"/>
                <a:sym typeface="Raleway"/>
              </a:rPr>
              <a:t>Phương pháp trên có tính tự động hóa cao rất thích hợp cho người mù muốn học nhạc hoặc chép nhạc mà không nhìn được, không mất công sản xuất vì các thiết bị thành phần đều phổ biến</a:t>
            </a:r>
            <a:endParaRPr b="1" sz="3100">
              <a:solidFill>
                <a:schemeClr val="dk1"/>
              </a:solidFill>
              <a:latin typeface="Raleway"/>
              <a:ea typeface="Raleway"/>
              <a:cs typeface="Raleway"/>
              <a:sym typeface="Raleway"/>
            </a:endParaRPr>
          </a:p>
          <a:p>
            <a:pPr indent="0" lvl="0" marL="0" rtl="0" algn="ctr">
              <a:lnSpc>
                <a:spcPct val="115000"/>
              </a:lnSpc>
              <a:spcBef>
                <a:spcPts val="1000"/>
              </a:spcBef>
              <a:spcAft>
                <a:spcPts val="1000"/>
              </a:spcAft>
              <a:buNone/>
            </a:pPr>
            <a:r>
              <a:rPr b="1" lang="en" sz="3100">
                <a:solidFill>
                  <a:schemeClr val="accent4"/>
                </a:solidFill>
                <a:latin typeface="Raleway"/>
                <a:ea typeface="Raleway"/>
                <a:cs typeface="Raleway"/>
                <a:sym typeface="Raleway"/>
              </a:rPr>
              <a:t>Tuy nhiên sử dụng các thành phần có sẵn và nhiều thiết bị nên chi phí sẽ cao</a:t>
            </a:r>
            <a:endParaRPr b="1" sz="3100">
              <a:solidFill>
                <a:schemeClr val="accent4"/>
              </a:solidFill>
              <a:latin typeface="Raleway"/>
              <a:ea typeface="Raleway"/>
              <a:cs typeface="Raleway"/>
              <a:sym typeface="Raleway"/>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Nội dung trình bày</a:t>
            </a:r>
            <a:endParaRPr b="1">
              <a:latin typeface="Raleway"/>
              <a:ea typeface="Raleway"/>
              <a:cs typeface="Raleway"/>
              <a:sym typeface="Raleway"/>
            </a:endParaRPr>
          </a:p>
        </p:txBody>
      </p:sp>
      <p:sp>
        <p:nvSpPr>
          <p:cNvPr id="339" name="Google Shape;339;p56"/>
          <p:cNvSpPr txBox="1"/>
          <p:nvPr>
            <p:ph idx="1" type="body"/>
          </p:nvPr>
        </p:nvSpPr>
        <p:spPr>
          <a:xfrm>
            <a:off x="4644675" y="577125"/>
            <a:ext cx="4166400" cy="409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Đối tượng sử dụng</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Các phương pháp tiếp cận</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Các bước chuyển đổi</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Thành phần hệ thống</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37474F"/>
              </a:buClr>
              <a:buSzPts val="2000"/>
              <a:buFont typeface="Merriweather"/>
              <a:buAutoNum type="arabicPeriod"/>
            </a:pPr>
            <a:r>
              <a:rPr lang="en" sz="2000">
                <a:solidFill>
                  <a:srgbClr val="37474F"/>
                </a:solidFill>
                <a:latin typeface="Merriweather"/>
                <a:ea typeface="Merriweather"/>
                <a:cs typeface="Merriweather"/>
                <a:sym typeface="Merriweather"/>
              </a:rPr>
              <a:t>Nguyên lý hoạt động</a:t>
            </a:r>
            <a:endParaRPr sz="2000">
              <a:solidFill>
                <a:srgbClr val="37474F"/>
              </a:solidFill>
              <a:latin typeface="Merriweather"/>
              <a:ea typeface="Merriweather"/>
              <a:cs typeface="Merriweather"/>
              <a:sym typeface="Merriweather"/>
            </a:endParaRPr>
          </a:p>
          <a:p>
            <a:pPr indent="-355600" lvl="0" marL="457200" rtl="0" algn="l">
              <a:spcBef>
                <a:spcPts val="0"/>
              </a:spcBef>
              <a:spcAft>
                <a:spcPts val="0"/>
              </a:spcAft>
              <a:buClr>
                <a:srgbClr val="FF0000"/>
              </a:buClr>
              <a:buSzPts val="2000"/>
              <a:buFont typeface="Merriweather"/>
              <a:buAutoNum type="arabicPeriod"/>
            </a:pPr>
            <a:r>
              <a:rPr lang="en" sz="2000">
                <a:solidFill>
                  <a:srgbClr val="FF0000"/>
                </a:solidFill>
                <a:latin typeface="Merriweather"/>
                <a:ea typeface="Merriweather"/>
                <a:cs typeface="Merriweather"/>
                <a:sym typeface="Merriweather"/>
              </a:rPr>
              <a:t>Demo</a:t>
            </a:r>
            <a:endParaRPr sz="2000">
              <a:solidFill>
                <a:srgbClr val="FF0000"/>
              </a:solidFill>
              <a:latin typeface="Merriweather"/>
              <a:ea typeface="Merriweather"/>
              <a:cs typeface="Merriweather"/>
              <a:sym typeface="Merriweather"/>
            </a:endParaRPr>
          </a:p>
          <a:p>
            <a:pPr indent="0" lvl="0" marL="457200" rtl="0" algn="l">
              <a:spcBef>
                <a:spcPts val="1600"/>
              </a:spcBef>
              <a:spcAft>
                <a:spcPts val="1600"/>
              </a:spcAft>
              <a:buNone/>
            </a:pPr>
            <a:r>
              <a:t/>
            </a:r>
            <a:endParaRPr sz="2000">
              <a:solidFill>
                <a:srgbClr val="37474F"/>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 type="body"/>
          </p:nvPr>
        </p:nvSpPr>
        <p:spPr>
          <a:xfrm>
            <a:off x="311700" y="4521400"/>
            <a:ext cx="85206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Theo một bản báo cáo thống kê của WHO vào năm 2017</a:t>
            </a:r>
            <a:endParaRPr sz="1600"/>
          </a:p>
        </p:txBody>
      </p:sp>
      <p:sp>
        <p:nvSpPr>
          <p:cNvPr id="96" name="Google Shape;96;p17"/>
          <p:cNvSpPr txBox="1"/>
          <p:nvPr>
            <p:ph idx="1" type="body"/>
          </p:nvPr>
        </p:nvSpPr>
        <p:spPr>
          <a:xfrm>
            <a:off x="311700" y="1404350"/>
            <a:ext cx="8520600" cy="1700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4800">
                <a:solidFill>
                  <a:schemeClr val="accent4"/>
                </a:solidFill>
                <a:latin typeface="Raleway"/>
                <a:ea typeface="Raleway"/>
                <a:cs typeface="Raleway"/>
                <a:sym typeface="Raleway"/>
              </a:rPr>
              <a:t>314 triệu người</a:t>
            </a:r>
            <a:endParaRPr b="1" sz="4800">
              <a:solidFill>
                <a:schemeClr val="accent4"/>
              </a:solidFill>
              <a:latin typeface="Raleway"/>
              <a:ea typeface="Raleway"/>
              <a:cs typeface="Raleway"/>
              <a:sym typeface="Raleway"/>
            </a:endParaRPr>
          </a:p>
          <a:p>
            <a:pPr indent="0" lvl="0" marL="0" rtl="0" algn="ctr">
              <a:lnSpc>
                <a:spcPct val="115000"/>
              </a:lnSpc>
              <a:spcBef>
                <a:spcPts val="1000"/>
              </a:spcBef>
              <a:spcAft>
                <a:spcPts val="1000"/>
              </a:spcAft>
              <a:buNone/>
            </a:pPr>
            <a:r>
              <a:rPr lang="en" sz="3200">
                <a:solidFill>
                  <a:srgbClr val="37474F"/>
                </a:solidFill>
                <a:latin typeface="Raleway Thin"/>
                <a:ea typeface="Raleway Thin"/>
                <a:cs typeface="Raleway Thin"/>
                <a:sym typeface="Raleway Thin"/>
              </a:rPr>
              <a:t>mù loà và không thể đọc được</a:t>
            </a:r>
            <a:endParaRPr sz="3200">
              <a:solidFill>
                <a:srgbClr val="37474F"/>
              </a:solidFill>
              <a:latin typeface="Raleway Thin"/>
              <a:ea typeface="Raleway Thin"/>
              <a:cs typeface="Raleway Thin"/>
              <a:sym typeface="Raleway Th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1700" y="4521400"/>
            <a:ext cx="85206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Khảo sát cho thấy</a:t>
            </a:r>
            <a:endParaRPr sz="1600"/>
          </a:p>
        </p:txBody>
      </p:sp>
      <p:sp>
        <p:nvSpPr>
          <p:cNvPr id="102" name="Google Shape;102;p18"/>
          <p:cNvSpPr txBox="1"/>
          <p:nvPr>
            <p:ph idx="1" type="body"/>
          </p:nvPr>
        </p:nvSpPr>
        <p:spPr>
          <a:xfrm>
            <a:off x="311700" y="1404350"/>
            <a:ext cx="8520600" cy="2368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4800">
                <a:solidFill>
                  <a:schemeClr val="accent4"/>
                </a:solidFill>
                <a:latin typeface="Raleway"/>
                <a:ea typeface="Raleway"/>
                <a:cs typeface="Raleway"/>
                <a:sym typeface="Raleway"/>
              </a:rPr>
              <a:t>40%</a:t>
            </a:r>
            <a:endParaRPr b="1" sz="4800">
              <a:solidFill>
                <a:schemeClr val="accent4"/>
              </a:solidFill>
              <a:latin typeface="Raleway"/>
              <a:ea typeface="Raleway"/>
              <a:cs typeface="Raleway"/>
              <a:sym typeface="Raleway"/>
            </a:endParaRPr>
          </a:p>
          <a:p>
            <a:pPr indent="0" lvl="0" marL="0" rtl="0" algn="ctr">
              <a:lnSpc>
                <a:spcPct val="115000"/>
              </a:lnSpc>
              <a:spcBef>
                <a:spcPts val="1000"/>
              </a:spcBef>
              <a:spcAft>
                <a:spcPts val="0"/>
              </a:spcAft>
              <a:buNone/>
            </a:pPr>
            <a:r>
              <a:rPr b="1" lang="en" sz="3200">
                <a:solidFill>
                  <a:schemeClr val="accent4"/>
                </a:solidFill>
                <a:latin typeface="Raleway"/>
                <a:ea typeface="Raleway"/>
                <a:cs typeface="Raleway"/>
                <a:sym typeface="Raleway"/>
              </a:rPr>
              <a:t>suy nghĩ</a:t>
            </a:r>
            <a:r>
              <a:rPr lang="en" sz="3200">
                <a:solidFill>
                  <a:srgbClr val="37474F"/>
                </a:solidFill>
                <a:latin typeface="Raleway Thin"/>
                <a:ea typeface="Raleway Thin"/>
                <a:cs typeface="Raleway Thin"/>
                <a:sym typeface="Raleway Thin"/>
              </a:rPr>
              <a:t> về việc</a:t>
            </a:r>
            <a:r>
              <a:rPr lang="en" sz="3200">
                <a:solidFill>
                  <a:srgbClr val="37474F"/>
                </a:solidFill>
              </a:rPr>
              <a:t> </a:t>
            </a:r>
            <a:r>
              <a:rPr b="1" lang="en" sz="3200">
                <a:solidFill>
                  <a:schemeClr val="accent4"/>
                </a:solidFill>
                <a:latin typeface="Raleway"/>
                <a:ea typeface="Raleway"/>
                <a:cs typeface="Raleway"/>
                <a:sym typeface="Raleway"/>
              </a:rPr>
              <a:t>chơi Piano</a:t>
            </a:r>
            <a:endParaRPr b="1" sz="3200">
              <a:solidFill>
                <a:schemeClr val="accent4"/>
              </a:solidFill>
              <a:latin typeface="Raleway"/>
              <a:ea typeface="Raleway"/>
              <a:cs typeface="Raleway"/>
              <a:sym typeface="Raleway"/>
            </a:endParaRPr>
          </a:p>
          <a:p>
            <a:pPr indent="0" lvl="0" marL="0" rtl="0" algn="ctr">
              <a:lnSpc>
                <a:spcPct val="115000"/>
              </a:lnSpc>
              <a:spcBef>
                <a:spcPts val="1000"/>
              </a:spcBef>
              <a:spcAft>
                <a:spcPts val="1000"/>
              </a:spcAft>
              <a:buNone/>
            </a:pPr>
            <a:r>
              <a:rPr lang="en" sz="3200">
                <a:solidFill>
                  <a:srgbClr val="37474F"/>
                </a:solidFill>
                <a:latin typeface="Raleway Thin"/>
                <a:ea typeface="Raleway Thin"/>
                <a:cs typeface="Raleway Thin"/>
                <a:sym typeface="Raleway Thin"/>
              </a:rPr>
              <a:t>nhưng</a:t>
            </a:r>
            <a:r>
              <a:rPr lang="en" sz="3200">
                <a:solidFill>
                  <a:srgbClr val="37474F"/>
                </a:solidFill>
              </a:rPr>
              <a:t> </a:t>
            </a:r>
            <a:r>
              <a:rPr b="1" lang="en" sz="3200">
                <a:solidFill>
                  <a:schemeClr val="accent4"/>
                </a:solidFill>
                <a:latin typeface="Raleway"/>
                <a:ea typeface="Raleway"/>
                <a:cs typeface="Raleway"/>
                <a:sym typeface="Raleway"/>
              </a:rPr>
              <a:t>e ngại</a:t>
            </a:r>
            <a:r>
              <a:rPr lang="en" sz="3200">
                <a:solidFill>
                  <a:srgbClr val="37474F"/>
                </a:solidFill>
              </a:rPr>
              <a:t> </a:t>
            </a:r>
            <a:r>
              <a:rPr lang="en" sz="3200">
                <a:solidFill>
                  <a:srgbClr val="37474F"/>
                </a:solidFill>
                <a:latin typeface="Raleway Thin"/>
                <a:ea typeface="Raleway Thin"/>
                <a:cs typeface="Raleway Thin"/>
                <a:sym typeface="Raleway Thin"/>
              </a:rPr>
              <a:t>về vấn đề</a:t>
            </a:r>
            <a:r>
              <a:rPr lang="en" sz="3200">
                <a:solidFill>
                  <a:srgbClr val="37474F"/>
                </a:solidFill>
              </a:rPr>
              <a:t> </a:t>
            </a:r>
            <a:r>
              <a:rPr b="1" lang="en" sz="3200">
                <a:solidFill>
                  <a:schemeClr val="accent4"/>
                </a:solidFill>
                <a:latin typeface="Raleway"/>
                <a:ea typeface="Raleway"/>
                <a:cs typeface="Raleway"/>
                <a:sym typeface="Raleway"/>
              </a:rPr>
              <a:t>thị giác</a:t>
            </a:r>
            <a:endParaRPr b="1" sz="3200">
              <a:solidFill>
                <a:schemeClr val="accent4"/>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1700" y="4521400"/>
            <a:ext cx="85206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Khảo sát cho thấy</a:t>
            </a:r>
            <a:endParaRPr sz="1600"/>
          </a:p>
        </p:txBody>
      </p:sp>
      <p:sp>
        <p:nvSpPr>
          <p:cNvPr id="108" name="Google Shape;108;p19"/>
          <p:cNvSpPr txBox="1"/>
          <p:nvPr>
            <p:ph idx="1" type="body"/>
          </p:nvPr>
        </p:nvSpPr>
        <p:spPr>
          <a:xfrm>
            <a:off x="311700" y="1404350"/>
            <a:ext cx="8520600" cy="2368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4800">
                <a:solidFill>
                  <a:schemeClr val="accent4"/>
                </a:solidFill>
                <a:latin typeface="Raleway"/>
                <a:ea typeface="Raleway"/>
                <a:cs typeface="Raleway"/>
                <a:sym typeface="Raleway"/>
              </a:rPr>
              <a:t>15%</a:t>
            </a:r>
            <a:endParaRPr b="1" sz="4800">
              <a:solidFill>
                <a:schemeClr val="accent4"/>
              </a:solidFill>
              <a:latin typeface="Raleway"/>
              <a:ea typeface="Raleway"/>
              <a:cs typeface="Raleway"/>
              <a:sym typeface="Raleway"/>
            </a:endParaRPr>
          </a:p>
          <a:p>
            <a:pPr indent="0" lvl="0" marL="0" rtl="0" algn="ctr">
              <a:lnSpc>
                <a:spcPct val="115000"/>
              </a:lnSpc>
              <a:spcBef>
                <a:spcPts val="1000"/>
              </a:spcBef>
              <a:spcAft>
                <a:spcPts val="0"/>
              </a:spcAft>
              <a:buNone/>
            </a:pPr>
            <a:r>
              <a:rPr b="1" lang="en" sz="3200">
                <a:solidFill>
                  <a:schemeClr val="accent4"/>
                </a:solidFill>
                <a:latin typeface="Raleway"/>
                <a:ea typeface="Raleway"/>
                <a:cs typeface="Raleway"/>
                <a:sym typeface="Raleway"/>
              </a:rPr>
              <a:t>bắt đầu</a:t>
            </a:r>
            <a:r>
              <a:rPr lang="en" sz="3200">
                <a:solidFill>
                  <a:srgbClr val="37474F"/>
                </a:solidFill>
                <a:latin typeface="Raleway Thin"/>
                <a:ea typeface="Raleway Thin"/>
                <a:cs typeface="Raleway Thin"/>
                <a:sym typeface="Raleway Thin"/>
              </a:rPr>
              <a:t> </a:t>
            </a:r>
            <a:r>
              <a:rPr lang="en" sz="3200">
                <a:solidFill>
                  <a:srgbClr val="000000"/>
                </a:solidFill>
                <a:latin typeface="Raleway Thin"/>
                <a:ea typeface="Raleway Thin"/>
                <a:cs typeface="Raleway Thin"/>
                <a:sym typeface="Raleway Thin"/>
              </a:rPr>
              <a:t>chơi Piano</a:t>
            </a:r>
            <a:endParaRPr sz="3200">
              <a:solidFill>
                <a:srgbClr val="000000"/>
              </a:solidFill>
              <a:latin typeface="Raleway Thin"/>
              <a:ea typeface="Raleway Thin"/>
              <a:cs typeface="Raleway Thin"/>
              <a:sym typeface="Raleway Thin"/>
            </a:endParaRPr>
          </a:p>
          <a:p>
            <a:pPr indent="0" lvl="0" marL="0" rtl="0" algn="ctr">
              <a:lnSpc>
                <a:spcPct val="115000"/>
              </a:lnSpc>
              <a:spcBef>
                <a:spcPts val="1000"/>
              </a:spcBef>
              <a:spcAft>
                <a:spcPts val="1000"/>
              </a:spcAft>
              <a:buNone/>
            </a:pPr>
            <a:r>
              <a:rPr lang="en" sz="3200">
                <a:solidFill>
                  <a:srgbClr val="37474F"/>
                </a:solidFill>
                <a:latin typeface="Raleway Thin"/>
                <a:ea typeface="Raleway Thin"/>
                <a:cs typeface="Raleway Thin"/>
                <a:sym typeface="Raleway Thin"/>
              </a:rPr>
              <a:t>n</a:t>
            </a:r>
            <a:r>
              <a:rPr lang="en" sz="3200">
                <a:solidFill>
                  <a:srgbClr val="37474F"/>
                </a:solidFill>
                <a:latin typeface="Raleway Thin"/>
                <a:ea typeface="Raleway Thin"/>
                <a:cs typeface="Raleway Thin"/>
                <a:sym typeface="Raleway Thin"/>
              </a:rPr>
              <a:t>hưng </a:t>
            </a:r>
            <a:r>
              <a:rPr lang="en" sz="3200">
                <a:solidFill>
                  <a:srgbClr val="37474F"/>
                </a:solidFill>
                <a:latin typeface="Raleway Thin"/>
                <a:ea typeface="Raleway Thin"/>
                <a:cs typeface="Raleway Thin"/>
                <a:sym typeface="Raleway Thin"/>
              </a:rPr>
              <a:t>gặp </a:t>
            </a:r>
            <a:r>
              <a:rPr b="1" lang="en" sz="3200">
                <a:solidFill>
                  <a:schemeClr val="accent4"/>
                </a:solidFill>
                <a:latin typeface="Raleway"/>
                <a:ea typeface="Raleway"/>
                <a:cs typeface="Raleway"/>
                <a:sym typeface="Raleway"/>
              </a:rPr>
              <a:t>khó khăn</a:t>
            </a:r>
            <a:r>
              <a:rPr lang="en" sz="3200">
                <a:solidFill>
                  <a:srgbClr val="37474F"/>
                </a:solidFill>
                <a:latin typeface="Raleway Thin"/>
                <a:ea typeface="Raleway Thin"/>
                <a:cs typeface="Raleway Thin"/>
                <a:sym typeface="Raleway Thin"/>
              </a:rPr>
              <a:t> khi </a:t>
            </a:r>
            <a:r>
              <a:rPr b="1" lang="en" sz="3200">
                <a:solidFill>
                  <a:schemeClr val="accent4"/>
                </a:solidFill>
                <a:latin typeface="Raleway"/>
                <a:ea typeface="Raleway"/>
                <a:cs typeface="Raleway"/>
                <a:sym typeface="Raleway"/>
              </a:rPr>
              <a:t>đọc bản nhạc</a:t>
            </a:r>
            <a:endParaRPr b="1" sz="3200">
              <a:solidFill>
                <a:schemeClr val="accent4"/>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1700" y="4521400"/>
            <a:ext cx="85206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Khảo sát cho thấy</a:t>
            </a:r>
            <a:endParaRPr b="1" sz="1600"/>
          </a:p>
        </p:txBody>
      </p:sp>
      <p:sp>
        <p:nvSpPr>
          <p:cNvPr id="114" name="Google Shape;114;p20"/>
          <p:cNvSpPr txBox="1"/>
          <p:nvPr>
            <p:ph idx="1" type="body"/>
          </p:nvPr>
        </p:nvSpPr>
        <p:spPr>
          <a:xfrm>
            <a:off x="311700" y="1404350"/>
            <a:ext cx="8520600" cy="2368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4800">
                <a:solidFill>
                  <a:schemeClr val="accent4"/>
                </a:solidFill>
                <a:latin typeface="Raleway"/>
                <a:ea typeface="Raleway"/>
                <a:cs typeface="Raleway"/>
                <a:sym typeface="Raleway"/>
              </a:rPr>
              <a:t>10%</a:t>
            </a:r>
            <a:endParaRPr b="1" sz="4800">
              <a:solidFill>
                <a:schemeClr val="accent4"/>
              </a:solidFill>
              <a:latin typeface="Raleway"/>
              <a:ea typeface="Raleway"/>
              <a:cs typeface="Raleway"/>
              <a:sym typeface="Raleway"/>
            </a:endParaRPr>
          </a:p>
          <a:p>
            <a:pPr indent="0" lvl="0" marL="0" rtl="0" algn="ctr">
              <a:lnSpc>
                <a:spcPct val="115000"/>
              </a:lnSpc>
              <a:spcBef>
                <a:spcPts val="1000"/>
              </a:spcBef>
              <a:spcAft>
                <a:spcPts val="0"/>
              </a:spcAft>
              <a:buNone/>
            </a:pPr>
            <a:r>
              <a:rPr lang="en" sz="3200">
                <a:solidFill>
                  <a:srgbClr val="37474F"/>
                </a:solidFill>
                <a:latin typeface="Raleway Thin"/>
                <a:ea typeface="Raleway Thin"/>
                <a:cs typeface="Raleway Thin"/>
                <a:sym typeface="Raleway Thin"/>
              </a:rPr>
              <a:t>chơi Piano </a:t>
            </a:r>
            <a:r>
              <a:rPr b="1" lang="en" sz="3200">
                <a:solidFill>
                  <a:schemeClr val="accent4"/>
                </a:solidFill>
                <a:latin typeface="Raleway"/>
                <a:ea typeface="Raleway"/>
                <a:cs typeface="Raleway"/>
                <a:sym typeface="Raleway"/>
              </a:rPr>
              <a:t>thành thạo</a:t>
            </a:r>
            <a:endParaRPr b="1" sz="3200">
              <a:solidFill>
                <a:schemeClr val="accent4"/>
              </a:solidFill>
              <a:latin typeface="Raleway"/>
              <a:ea typeface="Raleway"/>
              <a:cs typeface="Raleway"/>
              <a:sym typeface="Raleway"/>
            </a:endParaRPr>
          </a:p>
          <a:p>
            <a:pPr indent="0" lvl="0" marL="0" rtl="0" algn="ctr">
              <a:lnSpc>
                <a:spcPct val="115000"/>
              </a:lnSpc>
              <a:spcBef>
                <a:spcPts val="1000"/>
              </a:spcBef>
              <a:spcAft>
                <a:spcPts val="1000"/>
              </a:spcAft>
              <a:buNone/>
            </a:pPr>
            <a:r>
              <a:rPr lang="en" sz="3200">
                <a:solidFill>
                  <a:srgbClr val="37474F"/>
                </a:solidFill>
                <a:latin typeface="Raleway Thin"/>
                <a:ea typeface="Raleway Thin"/>
                <a:cs typeface="Raleway Thin"/>
                <a:sym typeface="Raleway Thin"/>
              </a:rPr>
              <a:t>nhưng </a:t>
            </a:r>
            <a:r>
              <a:rPr b="1" lang="en" sz="3200">
                <a:solidFill>
                  <a:schemeClr val="accent4"/>
                </a:solidFill>
                <a:latin typeface="Raleway"/>
                <a:ea typeface="Raleway"/>
                <a:cs typeface="Raleway"/>
                <a:sym typeface="Raleway"/>
              </a:rPr>
              <a:t>không thể</a:t>
            </a:r>
            <a:r>
              <a:rPr b="1" lang="en" sz="3200">
                <a:solidFill>
                  <a:schemeClr val="accent4"/>
                </a:solidFill>
                <a:latin typeface="Raleway"/>
                <a:ea typeface="Raleway"/>
                <a:cs typeface="Raleway"/>
                <a:sym typeface="Raleway"/>
              </a:rPr>
              <a:t> đọc bản nhạc</a:t>
            </a:r>
            <a:endParaRPr b="1" sz="3200">
              <a:solidFill>
                <a:schemeClr val="accent4"/>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4521400"/>
            <a:ext cx="85206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Khảo sát cho thấy</a:t>
            </a:r>
            <a:endParaRPr sz="1600"/>
          </a:p>
        </p:txBody>
      </p:sp>
      <p:sp>
        <p:nvSpPr>
          <p:cNvPr id="120" name="Google Shape;120;p21"/>
          <p:cNvSpPr txBox="1"/>
          <p:nvPr>
            <p:ph idx="1" type="body"/>
          </p:nvPr>
        </p:nvSpPr>
        <p:spPr>
          <a:xfrm>
            <a:off x="311700" y="1404350"/>
            <a:ext cx="8520600" cy="2368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4800">
                <a:solidFill>
                  <a:schemeClr val="accent4"/>
                </a:solidFill>
                <a:latin typeface="Raleway"/>
                <a:ea typeface="Raleway"/>
                <a:cs typeface="Raleway"/>
                <a:sym typeface="Raleway"/>
              </a:rPr>
              <a:t>5</a:t>
            </a:r>
            <a:r>
              <a:rPr b="1" lang="en" sz="4800">
                <a:solidFill>
                  <a:schemeClr val="accent4"/>
                </a:solidFill>
                <a:latin typeface="Raleway"/>
                <a:ea typeface="Raleway"/>
                <a:cs typeface="Raleway"/>
                <a:sym typeface="Raleway"/>
              </a:rPr>
              <a:t>%</a:t>
            </a:r>
            <a:endParaRPr b="1" sz="4800">
              <a:solidFill>
                <a:schemeClr val="accent4"/>
              </a:solidFill>
              <a:latin typeface="Raleway"/>
              <a:ea typeface="Raleway"/>
              <a:cs typeface="Raleway"/>
              <a:sym typeface="Raleway"/>
            </a:endParaRPr>
          </a:p>
          <a:p>
            <a:pPr indent="0" lvl="0" marL="0" rtl="0" algn="ctr">
              <a:lnSpc>
                <a:spcPct val="115000"/>
              </a:lnSpc>
              <a:spcBef>
                <a:spcPts val="1000"/>
              </a:spcBef>
              <a:spcAft>
                <a:spcPts val="0"/>
              </a:spcAft>
              <a:buNone/>
            </a:pPr>
            <a:r>
              <a:rPr b="1" lang="en" sz="3200">
                <a:solidFill>
                  <a:schemeClr val="accent4"/>
                </a:solidFill>
                <a:latin typeface="Raleway"/>
                <a:ea typeface="Raleway"/>
                <a:cs typeface="Raleway"/>
                <a:sym typeface="Raleway"/>
              </a:rPr>
              <a:t>nhạc sĩ khiếm thị </a:t>
            </a:r>
            <a:r>
              <a:rPr lang="en" sz="3200">
                <a:solidFill>
                  <a:srgbClr val="37474F"/>
                </a:solidFill>
                <a:latin typeface="Raleway Thin"/>
                <a:ea typeface="Raleway Thin"/>
                <a:cs typeface="Raleway Thin"/>
                <a:sym typeface="Raleway Thin"/>
              </a:rPr>
              <a:t>muốn ghi lại bản nhạc</a:t>
            </a:r>
            <a:endParaRPr sz="3200">
              <a:solidFill>
                <a:srgbClr val="37474F"/>
              </a:solidFill>
              <a:latin typeface="Raleway Thin"/>
              <a:ea typeface="Raleway Thin"/>
              <a:cs typeface="Raleway Thin"/>
              <a:sym typeface="Raleway Thin"/>
            </a:endParaRPr>
          </a:p>
          <a:p>
            <a:pPr indent="0" lvl="0" marL="0" rtl="0" algn="ctr">
              <a:lnSpc>
                <a:spcPct val="115000"/>
              </a:lnSpc>
              <a:spcBef>
                <a:spcPts val="1000"/>
              </a:spcBef>
              <a:spcAft>
                <a:spcPts val="1000"/>
              </a:spcAft>
              <a:buNone/>
            </a:pPr>
            <a:r>
              <a:rPr lang="en" sz="3200">
                <a:solidFill>
                  <a:srgbClr val="37474F"/>
                </a:solidFill>
                <a:latin typeface="Raleway Thin"/>
                <a:ea typeface="Raleway Thin"/>
                <a:cs typeface="Raleway Thin"/>
                <a:sym typeface="Raleway Thin"/>
              </a:rPr>
              <a:t>nhưng </a:t>
            </a:r>
            <a:r>
              <a:rPr b="1" lang="en" sz="3200">
                <a:solidFill>
                  <a:schemeClr val="accent4"/>
                </a:solidFill>
                <a:latin typeface="Raleway"/>
                <a:ea typeface="Raleway"/>
                <a:cs typeface="Raleway"/>
                <a:sym typeface="Raleway"/>
              </a:rPr>
              <a:t>không viết được</a:t>
            </a:r>
            <a:endParaRPr b="1" sz="3200">
              <a:solidFill>
                <a:schemeClr val="accent4"/>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